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0" r:id="rId3"/>
    <p:sldId id="261" r:id="rId4"/>
    <p:sldId id="262" r:id="rId5"/>
    <p:sldId id="263" r:id="rId6"/>
    <p:sldId id="264" r:id="rId7"/>
    <p:sldId id="266"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p:cViewPr>
        <p:scale>
          <a:sx n="150" d="100"/>
          <a:sy n="150" d="100"/>
        </p:scale>
        <p:origin x="-12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C94D-EA3E-4A46-A3C2-0B949A9F83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6C66E1-B232-481A-95D4-07D9C76C2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037FB8-8C84-437F-82C8-C40A5654CBC4}"/>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5" name="Footer Placeholder 4">
            <a:extLst>
              <a:ext uri="{FF2B5EF4-FFF2-40B4-BE49-F238E27FC236}">
                <a16:creationId xmlns:a16="http://schemas.microsoft.com/office/drawing/2014/main" id="{01CF3653-4380-4C03-A1CC-4398E05FB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DFC6AC-8E61-489E-B6D5-46B96A37B6C1}"/>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380206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4A1F-9F3C-44C2-A476-884641A062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E82EF-5FFE-4AB4-A4B5-B4A7A097F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79B0F-5591-4569-B503-9BF722B647DC}"/>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5" name="Footer Placeholder 4">
            <a:extLst>
              <a:ext uri="{FF2B5EF4-FFF2-40B4-BE49-F238E27FC236}">
                <a16:creationId xmlns:a16="http://schemas.microsoft.com/office/drawing/2014/main" id="{8E0D0A03-2F31-4D62-B673-294F08B3B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F7DEA-3CE1-4FA2-AF6B-E71B7A58F6D9}"/>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320258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A11B2-E1B8-4FD8-A4EA-24EF70C9C6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84D9B-99B4-4971-824F-329672834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A0A6A-3FE5-4ABF-B6F3-02D70BEE8C39}"/>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5" name="Footer Placeholder 4">
            <a:extLst>
              <a:ext uri="{FF2B5EF4-FFF2-40B4-BE49-F238E27FC236}">
                <a16:creationId xmlns:a16="http://schemas.microsoft.com/office/drawing/2014/main" id="{4F2D82A2-AB3C-448B-A91C-89DC370D2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4C1563-8268-452F-9B62-3C5A7C6ABDE7}"/>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359938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FE45-B9F7-4579-8E06-D079F6A1A4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C2989-FD40-4D2B-B472-38A6FB9A8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AF472-71E2-4746-8C61-5CB62249243F}"/>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5" name="Footer Placeholder 4">
            <a:extLst>
              <a:ext uri="{FF2B5EF4-FFF2-40B4-BE49-F238E27FC236}">
                <a16:creationId xmlns:a16="http://schemas.microsoft.com/office/drawing/2014/main" id="{922B4162-3FE7-4885-AD5A-DE7341640D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CC5213-58B8-472D-A557-D27783A4D0FE}"/>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235715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1CC4-4154-4147-A2C1-2E9525F6A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9B07AB-440E-4A0D-BF2E-F28A77001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D0BE7-C8BD-45B1-866F-CC62194B13E6}"/>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5" name="Footer Placeholder 4">
            <a:extLst>
              <a:ext uri="{FF2B5EF4-FFF2-40B4-BE49-F238E27FC236}">
                <a16:creationId xmlns:a16="http://schemas.microsoft.com/office/drawing/2014/main" id="{8773E856-1BCD-4EED-93B1-8C36B43C6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C1833-EB66-4D75-8572-AC8A50A29C20}"/>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199926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6464-DFE4-4A31-A57E-37267AABEE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9B1E78-17E0-46C8-8A8A-EBFCC35F2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A75CA6-B48A-4FEA-A3AD-69E3CEE9DB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ECA54C-7361-42B4-896C-27A5DBD766BC}"/>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6" name="Footer Placeholder 5">
            <a:extLst>
              <a:ext uri="{FF2B5EF4-FFF2-40B4-BE49-F238E27FC236}">
                <a16:creationId xmlns:a16="http://schemas.microsoft.com/office/drawing/2014/main" id="{11960567-ABF9-423B-B712-B4A99C7A72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0F9FF6-E915-45CC-BE7A-5ACD995F09BD}"/>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1272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FCA2-4DBA-4730-B546-3054AE3CAE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61DEE1-570D-420E-848C-993A187D9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480C53-D3EF-4E46-A4CD-652DB8262B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787C56-C537-46C2-94ED-5B96B480A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D6BDD4-552E-40E7-AC71-4E3E1CD66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18AA7F-4E13-4814-8C0D-B89AEB600FA5}"/>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8" name="Footer Placeholder 7">
            <a:extLst>
              <a:ext uri="{FF2B5EF4-FFF2-40B4-BE49-F238E27FC236}">
                <a16:creationId xmlns:a16="http://schemas.microsoft.com/office/drawing/2014/main" id="{3A1E148D-DD97-4565-9123-6AFA48112E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4407FE-9FAA-4D75-B7A5-51F4F739E157}"/>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363798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E2B6-1459-4138-8DBC-DB062B48EB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126E6C-08CE-48C2-95C8-1390985E8C64}"/>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4" name="Footer Placeholder 3">
            <a:extLst>
              <a:ext uri="{FF2B5EF4-FFF2-40B4-BE49-F238E27FC236}">
                <a16:creationId xmlns:a16="http://schemas.microsoft.com/office/drawing/2014/main" id="{5C343442-8FC8-43CC-8679-DF22B258E3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F5EE60-FDBE-4FC5-A037-475032A239DC}"/>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114224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988D4-AFE5-4E64-BD3C-2BFBD09C4171}"/>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3" name="Footer Placeholder 2">
            <a:extLst>
              <a:ext uri="{FF2B5EF4-FFF2-40B4-BE49-F238E27FC236}">
                <a16:creationId xmlns:a16="http://schemas.microsoft.com/office/drawing/2014/main" id="{8DF0943A-25B8-43F3-B75F-9115C6B746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77BE36-9159-457B-BADC-05ADE6D45386}"/>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32105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4F20-CE51-4DFC-BD14-B0639170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01892C-1B06-40A6-8908-F327A4530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754C94-2FDD-4C5E-BFE5-B0C576CE9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DD857-0FF2-4DD5-A754-9AC9ED2B3313}"/>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6" name="Footer Placeholder 5">
            <a:extLst>
              <a:ext uri="{FF2B5EF4-FFF2-40B4-BE49-F238E27FC236}">
                <a16:creationId xmlns:a16="http://schemas.microsoft.com/office/drawing/2014/main" id="{FB401497-A332-4747-99B0-FCF11D127C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0AAAAC-5ED7-413B-B10F-B45B3E0FBF18}"/>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422079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4970-2E4A-42BD-8F97-3A64D634D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0F280A-5AA7-479E-AAB3-525C6F05A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1D5959-C296-44CA-9942-533094054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21E02-AC88-4A24-8010-8EB4377DD140}"/>
              </a:ext>
            </a:extLst>
          </p:cNvPr>
          <p:cNvSpPr>
            <a:spLocks noGrp="1"/>
          </p:cNvSpPr>
          <p:nvPr>
            <p:ph type="dt" sz="half" idx="10"/>
          </p:nvPr>
        </p:nvSpPr>
        <p:spPr/>
        <p:txBody>
          <a:bodyPr/>
          <a:lstStyle/>
          <a:p>
            <a:fld id="{3CD6C9CB-E663-4128-BBAA-A911A1A0EF2C}" type="datetimeFigureOut">
              <a:rPr lang="en-GB" smtClean="0"/>
              <a:t>25/12/2020</a:t>
            </a:fld>
            <a:endParaRPr lang="en-GB"/>
          </a:p>
        </p:txBody>
      </p:sp>
      <p:sp>
        <p:nvSpPr>
          <p:cNvPr id="6" name="Footer Placeholder 5">
            <a:extLst>
              <a:ext uri="{FF2B5EF4-FFF2-40B4-BE49-F238E27FC236}">
                <a16:creationId xmlns:a16="http://schemas.microsoft.com/office/drawing/2014/main" id="{3169FEA0-71A8-48CF-8A71-5B3319BCAA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2E127-4D97-46C1-A0A1-C93EBA1A3AAF}"/>
              </a:ext>
            </a:extLst>
          </p:cNvPr>
          <p:cNvSpPr>
            <a:spLocks noGrp="1"/>
          </p:cNvSpPr>
          <p:nvPr>
            <p:ph type="sldNum" sz="quarter" idx="12"/>
          </p:nvPr>
        </p:nvSpPr>
        <p:spPr/>
        <p:txBody>
          <a:bodyPr/>
          <a:lstStyle/>
          <a:p>
            <a:fld id="{E5831DF5-12E0-43C7-8989-C8916186D31E}" type="slidenum">
              <a:rPr lang="en-GB" smtClean="0"/>
              <a:t>‹#›</a:t>
            </a:fld>
            <a:endParaRPr lang="en-GB"/>
          </a:p>
        </p:txBody>
      </p:sp>
    </p:spTree>
    <p:extLst>
      <p:ext uri="{BB962C8B-B14F-4D97-AF65-F5344CB8AC3E}">
        <p14:creationId xmlns:p14="http://schemas.microsoft.com/office/powerpoint/2010/main" val="193775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8B11B5-7B3D-48F7-9566-61049E30F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FC7A08-2FAF-4361-AFB7-458DDDF81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45B2E2-8EB8-45C7-871A-F4C51A887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6C9CB-E663-4128-BBAA-A911A1A0EF2C}" type="datetimeFigureOut">
              <a:rPr lang="en-GB" smtClean="0"/>
              <a:t>25/12/2020</a:t>
            </a:fld>
            <a:endParaRPr lang="en-GB"/>
          </a:p>
        </p:txBody>
      </p:sp>
      <p:sp>
        <p:nvSpPr>
          <p:cNvPr id="5" name="Footer Placeholder 4">
            <a:extLst>
              <a:ext uri="{FF2B5EF4-FFF2-40B4-BE49-F238E27FC236}">
                <a16:creationId xmlns:a16="http://schemas.microsoft.com/office/drawing/2014/main" id="{E227FA63-1C31-4014-9D34-C45D41F1A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D88761-8A6D-4E55-9F73-AA0DA1B21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31DF5-12E0-43C7-8989-C8916186D31E}" type="slidenum">
              <a:rPr lang="en-GB" smtClean="0"/>
              <a:t>‹#›</a:t>
            </a:fld>
            <a:endParaRPr lang="en-GB"/>
          </a:p>
        </p:txBody>
      </p:sp>
    </p:spTree>
    <p:extLst>
      <p:ext uri="{BB962C8B-B14F-4D97-AF65-F5344CB8AC3E}">
        <p14:creationId xmlns:p14="http://schemas.microsoft.com/office/powerpoint/2010/main" val="1920142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0A96-AC31-4213-975A-452EF43FF1EE}"/>
              </a:ext>
            </a:extLst>
          </p:cNvPr>
          <p:cNvSpPr>
            <a:spLocks noGrp="1"/>
          </p:cNvSpPr>
          <p:nvPr>
            <p:ph type="ctrTitle"/>
          </p:nvPr>
        </p:nvSpPr>
        <p:spPr>
          <a:xfrm>
            <a:off x="136787" y="703612"/>
            <a:ext cx="11918423" cy="377953"/>
          </a:xfrm>
        </p:spPr>
        <p:txBody>
          <a:bodyPr>
            <a:normAutofit fontScale="90000"/>
          </a:bodyPr>
          <a:lstStyle/>
          <a:p>
            <a:r>
              <a:rPr lang="en-GB" sz="2000" dirty="0">
                <a:latin typeface="XCCW Joined 1a" panose="03050602040000000000" pitchFamily="66" charset="0"/>
              </a:rPr>
              <a:t>LI: to be able to identify and understand the significance of latitude and longitude</a:t>
            </a:r>
          </a:p>
        </p:txBody>
      </p:sp>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u="sng" dirty="0">
                <a:latin typeface="XCCW Joined 1a" panose="03050602040000000000" pitchFamily="66" charset="0"/>
              </a:rPr>
              <a:t>Steps to Success:</a:t>
            </a:r>
          </a:p>
          <a:p>
            <a:endParaRPr lang="en-GB" sz="2000" u="sng" dirty="0">
              <a:latin typeface="XCCW Joined 1a" panose="03050602040000000000" pitchFamily="66" charset="0"/>
            </a:endParaRPr>
          </a:p>
          <a:p>
            <a:pPr marL="342900" indent="-342900" algn="l">
              <a:lnSpc>
                <a:spcPct val="150000"/>
              </a:lnSpc>
              <a:buFontTx/>
              <a:buChar char="-"/>
            </a:pPr>
            <a:r>
              <a:rPr lang="en-GB" sz="2000" dirty="0">
                <a:latin typeface="XCCW Joined 1a" panose="03050602040000000000" pitchFamily="66" charset="0"/>
              </a:rPr>
              <a:t>I can compare the difference between latitude and longitude</a:t>
            </a:r>
          </a:p>
          <a:p>
            <a:pPr marL="342900" indent="-342900" algn="l">
              <a:lnSpc>
                <a:spcPct val="150000"/>
              </a:lnSpc>
              <a:buFontTx/>
              <a:buChar char="-"/>
            </a:pPr>
            <a:r>
              <a:rPr lang="en-GB" altLang="en-US" sz="2000" dirty="0">
                <a:latin typeface="XCCW Joined 1a" panose="03050602040000000000" pitchFamily="66" charset="0"/>
                <a:ea typeface="Sassoon Infant Rg" panose="02000503030000020003" pitchFamily="50" charset="0"/>
              </a:rPr>
              <a:t>I can identify different geographical features of the world</a:t>
            </a:r>
          </a:p>
          <a:p>
            <a:pPr marL="342900" indent="-342900" algn="l">
              <a:lnSpc>
                <a:spcPct val="150000"/>
              </a:lnSpc>
              <a:buFontTx/>
              <a:buChar char="-"/>
            </a:pPr>
            <a:r>
              <a:rPr lang="en-GB" altLang="en-US" sz="2000" dirty="0">
                <a:latin typeface="XCCW Joined 1a" panose="03050602040000000000" pitchFamily="66" charset="0"/>
                <a:ea typeface="Sassoon Infant Rg" panose="02000503030000020003" pitchFamily="50" charset="0"/>
              </a:rPr>
              <a:t>I can identify and plot co-ordinates on a world map</a:t>
            </a:r>
          </a:p>
          <a:p>
            <a:pPr algn="l">
              <a:lnSpc>
                <a:spcPct val="150000"/>
              </a:lnSpc>
            </a:pPr>
            <a:endParaRPr lang="en-GB" altLang="en-US" sz="2000" dirty="0">
              <a:latin typeface="XCCW Joined 1a" panose="03050602040000000000" pitchFamily="66" charset="0"/>
              <a:ea typeface="Sassoon Infant Rg" panose="02000503030000020003" pitchFamily="50" charset="0"/>
            </a:endParaRPr>
          </a:p>
          <a:p>
            <a:pPr algn="l">
              <a:lnSpc>
                <a:spcPct val="150000"/>
              </a:lnSpc>
            </a:pPr>
            <a:r>
              <a:rPr lang="en-GB" altLang="en-US" sz="2000" dirty="0">
                <a:solidFill>
                  <a:srgbClr val="00B0F0"/>
                </a:solidFill>
                <a:latin typeface="XCCW Joined 1a" panose="03050602040000000000" pitchFamily="66" charset="0"/>
                <a:ea typeface="Sassoon Infant Rg" panose="02000503030000020003" pitchFamily="50" charset="0"/>
              </a:rPr>
              <a:t>Any words highlighted in blue are instructions for you to complete an activity before moving on. </a:t>
            </a:r>
            <a:endParaRPr lang="en-GB" altLang="en-US" sz="2000" dirty="0">
              <a:solidFill>
                <a:srgbClr val="00B0F0"/>
              </a:solidFill>
              <a:latin typeface="Sassoon Infant Rg" panose="02000503030000020003" pitchFamily="50" charset="0"/>
              <a:ea typeface="Sassoon Infant Rg" panose="02000503030000020003" pitchFamily="50" charset="0"/>
            </a:endParaRPr>
          </a:p>
          <a:p>
            <a:pPr marL="342900" indent="-342900" algn="l">
              <a:lnSpc>
                <a:spcPct val="150000"/>
              </a:lnSpc>
              <a:buFontTx/>
              <a:buChar char="-"/>
            </a:pPr>
            <a:endParaRPr lang="en-GB" sz="2000" u="sng" dirty="0">
              <a:latin typeface="XCCW Joined 1a" panose="03050602040000000000" pitchFamily="66" charset="0"/>
            </a:endParaRPr>
          </a:p>
        </p:txBody>
      </p:sp>
    </p:spTree>
    <p:extLst>
      <p:ext uri="{BB962C8B-B14F-4D97-AF65-F5344CB8AC3E}">
        <p14:creationId xmlns:p14="http://schemas.microsoft.com/office/powerpoint/2010/main" val="238071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pic>
        <p:nvPicPr>
          <p:cNvPr id="5" name="Picture 4">
            <a:extLst>
              <a:ext uri="{FF2B5EF4-FFF2-40B4-BE49-F238E27FC236}">
                <a16:creationId xmlns:a16="http://schemas.microsoft.com/office/drawing/2014/main" id="{1A9B805A-C633-4311-995D-6D41168BC7C8}"/>
              </a:ext>
            </a:extLst>
          </p:cNvPr>
          <p:cNvPicPr>
            <a:picLocks noChangeAspect="1"/>
          </p:cNvPicPr>
          <p:nvPr/>
        </p:nvPicPr>
        <p:blipFill>
          <a:blip r:embed="rId2"/>
          <a:stretch>
            <a:fillRect/>
          </a:stretch>
        </p:blipFill>
        <p:spPr>
          <a:xfrm>
            <a:off x="6764559" y="1870810"/>
            <a:ext cx="4893187" cy="4525530"/>
          </a:xfrm>
          <a:prstGeom prst="rect">
            <a:avLst/>
          </a:prstGeom>
        </p:spPr>
      </p:pic>
      <p:sp>
        <p:nvSpPr>
          <p:cNvPr id="8" name="TextBox 6">
            <a:extLst>
              <a:ext uri="{FF2B5EF4-FFF2-40B4-BE49-F238E27FC236}">
                <a16:creationId xmlns:a16="http://schemas.microsoft.com/office/drawing/2014/main" id="{4ED3EF41-B082-4099-B8D2-97767277411F}"/>
              </a:ext>
            </a:extLst>
          </p:cNvPr>
          <p:cNvSpPr txBox="1">
            <a:spLocks noChangeArrowheads="1"/>
          </p:cNvSpPr>
          <p:nvPr/>
        </p:nvSpPr>
        <p:spPr bwMode="auto">
          <a:xfrm>
            <a:off x="288236" y="209161"/>
            <a:ext cx="8353425" cy="70788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2000" dirty="0">
                <a:latin typeface="XCCW Joined 1a" panose="03050602040000000000" pitchFamily="66" charset="0"/>
              </a:rPr>
              <a:t>Imagine if you’re lost on a boat at sea, how do the Coastguard know where to go to rescue you?</a:t>
            </a:r>
            <a:endParaRPr lang="en-GB" altLang="en-US" sz="2000" dirty="0">
              <a:latin typeface="XCCW Joined 1a" panose="03050602040000000000" pitchFamily="66" charset="0"/>
              <a:ea typeface="Sassoon Infant Rg" panose="02000503030000020003" pitchFamily="50"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285021" y="1414494"/>
            <a:ext cx="5810978" cy="49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1800" b="1" dirty="0">
                <a:latin typeface="XCCW Joined 1a" panose="03050602040000000000" pitchFamily="66" charset="0"/>
                <a:ea typeface="Sassoon Infant Rg" pitchFamily="50" charset="0"/>
                <a:cs typeface="Sassoon Infant Rg" pitchFamily="50" charset="0"/>
              </a:rPr>
              <a:t> Latitude and Longitude</a:t>
            </a:r>
          </a:p>
          <a:p>
            <a:pPr algn="ctr">
              <a:buFont typeface="Arial" panose="020B0604020202020204" pitchFamily="34" charset="0"/>
              <a:buNone/>
            </a:pPr>
            <a:endParaRPr lang="en-GB" altLang="en-US" sz="1800" b="1" dirty="0">
              <a:latin typeface="XCCW Joined 1a" panose="03050602040000000000" pitchFamily="66" charset="0"/>
              <a:ea typeface="Sassoon Infant Rg" pitchFamily="50" charset="0"/>
              <a:cs typeface="Sassoon Infant Rg" pitchFamily="50" charset="0"/>
            </a:endParaRPr>
          </a:p>
          <a:p>
            <a:pPr algn="ctr">
              <a:buFont typeface="Arial" panose="020B0604020202020204" pitchFamily="34" charset="0"/>
              <a:buNone/>
            </a:pPr>
            <a:r>
              <a:rPr lang="en-GB" altLang="en-US" sz="1800" dirty="0">
                <a:latin typeface="XCCW Joined 1a" panose="03050602040000000000" pitchFamily="66" charset="0"/>
                <a:ea typeface="Sassoon Infant Rg" pitchFamily="50" charset="0"/>
                <a:cs typeface="Sassoon Infant Rg" pitchFamily="50" charset="0"/>
              </a:rPr>
              <a:t>Invisible lines of </a:t>
            </a:r>
            <a:r>
              <a:rPr lang="en-GB" altLang="en-US" sz="1800" b="1" dirty="0">
                <a:latin typeface="XCCW Joined 1a" panose="03050602040000000000" pitchFamily="66" charset="0"/>
                <a:ea typeface="Sassoon Infant Rg" pitchFamily="50" charset="0"/>
                <a:cs typeface="Sassoon Infant Rg" pitchFamily="50" charset="0"/>
              </a:rPr>
              <a:t>latitude</a:t>
            </a:r>
            <a:r>
              <a:rPr lang="en-GB" altLang="en-US" sz="1800" dirty="0">
                <a:latin typeface="XCCW Joined 1a" panose="03050602040000000000" pitchFamily="66" charset="0"/>
                <a:ea typeface="Sassoon Infant Rg" pitchFamily="50" charset="0"/>
                <a:cs typeface="Sassoon Infant Rg" pitchFamily="50" charset="0"/>
              </a:rPr>
              <a:t> and </a:t>
            </a:r>
            <a:r>
              <a:rPr lang="en-GB" altLang="en-US" sz="1800" b="1" dirty="0">
                <a:latin typeface="XCCW Joined 1a" panose="03050602040000000000" pitchFamily="66" charset="0"/>
                <a:ea typeface="Sassoon Infant Rg" pitchFamily="50" charset="0"/>
                <a:cs typeface="Sassoon Infant Rg" pitchFamily="50" charset="0"/>
              </a:rPr>
              <a:t>longitude</a:t>
            </a:r>
            <a:r>
              <a:rPr lang="en-GB" altLang="en-US" sz="1800" dirty="0">
                <a:latin typeface="XCCW Joined 1a" panose="03050602040000000000" pitchFamily="66" charset="0"/>
                <a:ea typeface="Sassoon Infant Rg" pitchFamily="50" charset="0"/>
                <a:cs typeface="Sassoon Infant Rg" pitchFamily="50" charset="0"/>
              </a:rPr>
              <a:t> form a grid over the Earth. </a:t>
            </a:r>
          </a:p>
          <a:p>
            <a:pPr algn="ctr">
              <a:buFont typeface="Arial" panose="020B0604020202020204" pitchFamily="34" charset="0"/>
              <a:buNone/>
            </a:pPr>
            <a:endParaRPr lang="en-GB" altLang="en-US" sz="1800" dirty="0">
              <a:latin typeface="XCCW Joined 1a" panose="03050602040000000000" pitchFamily="66" charset="0"/>
              <a:ea typeface="Sassoon Infant Rg" pitchFamily="50" charset="0"/>
              <a:cs typeface="Sassoon Infant Rg" pitchFamily="50" charset="0"/>
            </a:endParaRPr>
          </a:p>
          <a:p>
            <a:pPr algn="ctr">
              <a:buFont typeface="Arial" panose="020B0604020202020204" pitchFamily="34" charset="0"/>
              <a:buNone/>
            </a:pPr>
            <a:r>
              <a:rPr lang="en-GB" altLang="en-US" sz="1800" dirty="0">
                <a:latin typeface="XCCW Joined 1a" panose="03050602040000000000" pitchFamily="66" charset="0"/>
                <a:ea typeface="Sassoon Infant Rg" pitchFamily="50" charset="0"/>
                <a:cs typeface="Sassoon Infant Rg" pitchFamily="50" charset="0"/>
              </a:rPr>
              <a:t>These lines help to create a </a:t>
            </a:r>
            <a:r>
              <a:rPr lang="en-GB" altLang="en-US" sz="1800" b="1" dirty="0">
                <a:latin typeface="XCCW Joined 1a" panose="03050602040000000000" pitchFamily="66" charset="0"/>
                <a:ea typeface="Sassoon Infant Rg" pitchFamily="50" charset="0"/>
                <a:cs typeface="Sassoon Infant Rg" pitchFamily="50" charset="0"/>
              </a:rPr>
              <a:t>co-ordinate</a:t>
            </a:r>
            <a:r>
              <a:rPr lang="en-GB" altLang="en-US" sz="1800" dirty="0">
                <a:latin typeface="XCCW Joined 1a" panose="03050602040000000000" pitchFamily="66" charset="0"/>
                <a:ea typeface="Sassoon Infant Rg" pitchFamily="50" charset="0"/>
                <a:cs typeface="Sassoon Infant Rg" pitchFamily="50" charset="0"/>
              </a:rPr>
              <a:t> to locate a place accurately. </a:t>
            </a:r>
          </a:p>
          <a:p>
            <a:pPr algn="ctr">
              <a:buFont typeface="Arial" panose="020B0604020202020204" pitchFamily="34" charset="0"/>
              <a:buNone/>
            </a:pPr>
            <a:endParaRPr lang="en-GB" altLang="en-US" sz="1800" dirty="0">
              <a:latin typeface="XCCW Joined 1a" panose="03050602040000000000" pitchFamily="66" charset="0"/>
              <a:ea typeface="Sassoon Infant Rg" pitchFamily="50" charset="0"/>
              <a:cs typeface="Sassoon Infant Rg" pitchFamily="50" charset="0"/>
            </a:endParaRPr>
          </a:p>
          <a:p>
            <a:pPr algn="ctr">
              <a:buFont typeface="Arial" panose="020B0604020202020204" pitchFamily="34" charset="0"/>
              <a:buNone/>
            </a:pPr>
            <a:r>
              <a:rPr lang="en-GB" altLang="en-US" sz="1800" dirty="0">
                <a:latin typeface="XCCW Joined 1a" panose="03050602040000000000" pitchFamily="66" charset="0"/>
                <a:ea typeface="Sassoon Infant Rg" pitchFamily="50" charset="0"/>
                <a:cs typeface="Sassoon Infant Rg" pitchFamily="50" charset="0"/>
              </a:rPr>
              <a:t>Lines of </a:t>
            </a:r>
            <a:r>
              <a:rPr lang="en-GB" altLang="en-US" sz="1800" b="1" dirty="0">
                <a:latin typeface="XCCW Joined 1a" panose="03050602040000000000" pitchFamily="66" charset="0"/>
                <a:ea typeface="Sassoon Infant Rg" pitchFamily="50" charset="0"/>
                <a:cs typeface="Sassoon Infant Rg" pitchFamily="50" charset="0"/>
              </a:rPr>
              <a:t>latitude</a:t>
            </a:r>
            <a:r>
              <a:rPr lang="en-GB" altLang="en-US" sz="1800" dirty="0">
                <a:latin typeface="XCCW Joined 1a" panose="03050602040000000000" pitchFamily="66" charset="0"/>
                <a:ea typeface="Sassoon Infant Rg" pitchFamily="50" charset="0"/>
                <a:cs typeface="Sassoon Infant Rg" pitchFamily="50" charset="0"/>
              </a:rPr>
              <a:t> go from east to west.</a:t>
            </a:r>
          </a:p>
          <a:p>
            <a:pPr algn="ctr">
              <a:buFont typeface="Arial" panose="020B0604020202020204" pitchFamily="34" charset="0"/>
              <a:buNone/>
            </a:pPr>
            <a:endParaRPr lang="en-GB" altLang="en-US" sz="1800" dirty="0">
              <a:latin typeface="XCCW Joined 1a" panose="03050602040000000000" pitchFamily="66" charset="0"/>
              <a:ea typeface="Sassoon Infant Rg" pitchFamily="50" charset="0"/>
              <a:cs typeface="Sassoon Infant Rg" pitchFamily="50" charset="0"/>
            </a:endParaRPr>
          </a:p>
          <a:p>
            <a:pPr algn="ctr">
              <a:buFont typeface="Arial" panose="020B0604020202020204" pitchFamily="34" charset="0"/>
              <a:buNone/>
            </a:pPr>
            <a:r>
              <a:rPr lang="en-GB" altLang="en-US" sz="1800" dirty="0">
                <a:latin typeface="XCCW Joined 1a" panose="03050602040000000000" pitchFamily="66" charset="0"/>
                <a:ea typeface="Sassoon Infant Rg" pitchFamily="50" charset="0"/>
                <a:cs typeface="Sassoon Infant Rg" pitchFamily="50" charset="0"/>
              </a:rPr>
              <a:t>Lines of </a:t>
            </a:r>
            <a:r>
              <a:rPr lang="en-GB" altLang="en-US" sz="1800" b="1" dirty="0">
                <a:latin typeface="XCCW Joined 1a" panose="03050602040000000000" pitchFamily="66" charset="0"/>
                <a:ea typeface="Sassoon Infant Rg" pitchFamily="50" charset="0"/>
                <a:cs typeface="Sassoon Infant Rg" pitchFamily="50" charset="0"/>
              </a:rPr>
              <a:t>longitude</a:t>
            </a:r>
            <a:r>
              <a:rPr lang="en-GB" altLang="en-US" sz="1800" dirty="0">
                <a:latin typeface="XCCW Joined 1a" panose="03050602040000000000" pitchFamily="66" charset="0"/>
                <a:ea typeface="Sassoon Infant Rg" pitchFamily="50" charset="0"/>
                <a:cs typeface="Sassoon Infant Rg" pitchFamily="50" charset="0"/>
              </a:rPr>
              <a:t> go from north to south. </a:t>
            </a:r>
          </a:p>
          <a:p>
            <a:pPr algn="ctr">
              <a:buFont typeface="Arial" panose="020B0604020202020204" pitchFamily="34" charset="0"/>
              <a:buNone/>
            </a:pPr>
            <a:endParaRPr lang="en-GB" altLang="en-US" sz="2000" dirty="0">
              <a:latin typeface="Sassoon Infant Rg" pitchFamily="50" charset="0"/>
              <a:ea typeface="Sassoon Infant Rg" pitchFamily="50" charset="0"/>
              <a:cs typeface="Sassoon Infant Rg" pitchFamily="50" charset="0"/>
            </a:endParaRPr>
          </a:p>
        </p:txBody>
      </p:sp>
      <p:pic>
        <p:nvPicPr>
          <p:cNvPr id="1028" name="Picture 4" descr="Compass/eps stock illustration. Illustration of detail - 11530677">
            <a:extLst>
              <a:ext uri="{FF2B5EF4-FFF2-40B4-BE49-F238E27FC236}">
                <a16:creationId xmlns:a16="http://schemas.microsoft.com/office/drawing/2014/main" id="{45554919-429B-447B-8227-DBA3A9519D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73"/>
          <a:stretch/>
        </p:blipFill>
        <p:spPr bwMode="auto">
          <a:xfrm>
            <a:off x="6141507" y="4661210"/>
            <a:ext cx="1361595" cy="132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0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374231" y="308294"/>
            <a:ext cx="5810978" cy="49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GB" sz="1600" dirty="0">
                <a:latin typeface="XCCW Joined 1a" panose="03050602040000000000" pitchFamily="66" charset="0"/>
                <a:ea typeface="Sassoon Infant Rg" panose="02000503030000020003" pitchFamily="50" charset="0"/>
              </a:rPr>
              <a:t>Lines of latitude circle the Earth from east to west. </a:t>
            </a:r>
          </a:p>
          <a:p>
            <a:pPr>
              <a:buNone/>
              <a:defRPr/>
            </a:pPr>
            <a:endParaRPr lang="en-GB" sz="1600" dirty="0">
              <a:latin typeface="XCCW Joined 1a" panose="03050602040000000000" pitchFamily="66" charset="0"/>
              <a:ea typeface="Sassoon Infant Rg" panose="02000503030000020003" pitchFamily="50" charset="0"/>
            </a:endParaRPr>
          </a:p>
          <a:p>
            <a:pPr>
              <a:buNone/>
              <a:defRPr/>
            </a:pPr>
            <a:r>
              <a:rPr lang="en-GB" sz="1600" dirty="0">
                <a:latin typeface="XCCW Joined 1a" panose="03050602040000000000" pitchFamily="66" charset="0"/>
                <a:ea typeface="Sassoon Infant Rg" panose="02000503030000020003" pitchFamily="50" charset="0"/>
              </a:rPr>
              <a:t>These invisible lines are all the same distance apart. One line to the next is known as 1 degree.</a:t>
            </a:r>
          </a:p>
          <a:p>
            <a:pPr>
              <a:buNone/>
              <a:defRPr/>
            </a:pPr>
            <a:endParaRPr lang="en-GB" sz="1600" dirty="0">
              <a:latin typeface="XCCW Joined 1a" panose="03050602040000000000" pitchFamily="66" charset="0"/>
              <a:ea typeface="Sassoon Infant Rg" panose="02000503030000020003" pitchFamily="50" charset="0"/>
            </a:endParaRPr>
          </a:p>
          <a:p>
            <a:pPr>
              <a:buNone/>
              <a:defRPr/>
            </a:pPr>
            <a:r>
              <a:rPr lang="en-GB" sz="1600" dirty="0">
                <a:latin typeface="XCCW Joined 1a" panose="03050602040000000000" pitchFamily="66" charset="0"/>
                <a:ea typeface="Sassoon Infant Rg" panose="02000503030000020003" pitchFamily="50" charset="0"/>
              </a:rPr>
              <a:t>Each degree of latitude is separated into smaller divisions called minutes.  </a:t>
            </a:r>
          </a:p>
          <a:p>
            <a:pPr>
              <a:buNone/>
              <a:defRPr/>
            </a:pPr>
            <a:endParaRPr lang="en-GB" sz="1600" dirty="0">
              <a:latin typeface="XCCW Joined 1a" panose="03050602040000000000" pitchFamily="66" charset="0"/>
              <a:ea typeface="Sassoon Infant Rg" panose="02000503030000020003" pitchFamily="50" charset="0"/>
            </a:endParaRPr>
          </a:p>
          <a:p>
            <a:pPr>
              <a:buNone/>
              <a:defRPr/>
            </a:pPr>
            <a:r>
              <a:rPr lang="en-GB" sz="1600" dirty="0">
                <a:latin typeface="XCCW Joined 1a" panose="03050602040000000000" pitchFamily="66" charset="0"/>
                <a:ea typeface="Sassoon Infant Rg" panose="02000503030000020003" pitchFamily="50" charset="0"/>
              </a:rPr>
              <a:t>There are 60 minutes in 1 degree.</a:t>
            </a:r>
          </a:p>
          <a:p>
            <a:pPr>
              <a:buNone/>
              <a:defRPr/>
            </a:pPr>
            <a:endParaRPr lang="en-GB" sz="1600" dirty="0">
              <a:latin typeface="XCCW Joined 1a" panose="03050602040000000000" pitchFamily="66" charset="0"/>
              <a:ea typeface="Sassoon Infant Rg" panose="02000503030000020003" pitchFamily="50" charset="0"/>
            </a:endParaRPr>
          </a:p>
          <a:p>
            <a:pPr>
              <a:buNone/>
              <a:defRPr/>
            </a:pPr>
            <a:r>
              <a:rPr lang="en-GB" altLang="en-US" sz="1600" dirty="0">
                <a:latin typeface="XCCW Joined 1a" panose="03050602040000000000" pitchFamily="66" charset="0"/>
              </a:rPr>
              <a:t>The Equator is an important line of latitude.  It is an imaginary line half way between the North and South Poles. Countries near to the Equator are very hot as this is the Earth’s closest point to the Sun.</a:t>
            </a:r>
          </a:p>
          <a:p>
            <a:pPr>
              <a:buNone/>
              <a:defRPr/>
            </a:pPr>
            <a:endParaRPr lang="en-GB" altLang="en-US" sz="1600" dirty="0">
              <a:latin typeface="XCCW Joined 1a" panose="03050602040000000000" pitchFamily="66" charset="0"/>
            </a:endParaRPr>
          </a:p>
          <a:p>
            <a:pPr>
              <a:buNone/>
              <a:defRPr/>
            </a:pPr>
            <a:r>
              <a:rPr lang="en-GB" altLang="en-US" sz="1600" dirty="0">
                <a:solidFill>
                  <a:srgbClr val="00B0F0"/>
                </a:solidFill>
                <a:latin typeface="XCCW Joined 1a" panose="03050602040000000000" pitchFamily="66" charset="0"/>
              </a:rPr>
              <a:t>Draw a line on your map to show the Equator. It should be exactly halfway down your map and be labelled ‘The Equator’.</a:t>
            </a:r>
          </a:p>
          <a:p>
            <a:pPr>
              <a:buNone/>
              <a:defRPr/>
            </a:pPr>
            <a:r>
              <a:rPr lang="en-GB" sz="1600" dirty="0">
                <a:latin typeface="XCCW Joined 1a" panose="03050602040000000000" pitchFamily="66" charset="0"/>
                <a:ea typeface="Sassoon Infant Rg" panose="02000503030000020003" pitchFamily="50" charset="0"/>
              </a:rPr>
              <a:t> </a:t>
            </a:r>
          </a:p>
          <a:p>
            <a:pPr algn="ctr">
              <a:buFont typeface="Arial" panose="020B0604020202020204" pitchFamily="34" charset="0"/>
              <a:buNone/>
            </a:pPr>
            <a:endParaRPr lang="en-GB" altLang="en-US" sz="2000" dirty="0">
              <a:latin typeface="Sassoon Infant Rg" pitchFamily="50" charset="0"/>
              <a:ea typeface="Sassoon Infant Rg" pitchFamily="50" charset="0"/>
              <a:cs typeface="Sassoon Infant Rg" pitchFamily="50" charset="0"/>
            </a:endParaRPr>
          </a:p>
        </p:txBody>
      </p:sp>
      <p:pic>
        <p:nvPicPr>
          <p:cNvPr id="4" name="Picture 3">
            <a:extLst>
              <a:ext uri="{FF2B5EF4-FFF2-40B4-BE49-F238E27FC236}">
                <a16:creationId xmlns:a16="http://schemas.microsoft.com/office/drawing/2014/main" id="{018D206B-9EDB-4CA8-ACEC-AF92DDA3864D}"/>
              </a:ext>
            </a:extLst>
          </p:cNvPr>
          <p:cNvPicPr>
            <a:picLocks noChangeAspect="1"/>
          </p:cNvPicPr>
          <p:nvPr/>
        </p:nvPicPr>
        <p:blipFill>
          <a:blip r:embed="rId2"/>
          <a:stretch>
            <a:fillRect/>
          </a:stretch>
        </p:blipFill>
        <p:spPr>
          <a:xfrm>
            <a:off x="6587983" y="548752"/>
            <a:ext cx="5143100" cy="5323479"/>
          </a:xfrm>
          <a:prstGeom prst="rect">
            <a:avLst/>
          </a:prstGeom>
        </p:spPr>
      </p:pic>
    </p:spTree>
    <p:extLst>
      <p:ext uri="{BB962C8B-B14F-4D97-AF65-F5344CB8AC3E}">
        <p14:creationId xmlns:p14="http://schemas.microsoft.com/office/powerpoint/2010/main" val="357247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374231" y="308294"/>
            <a:ext cx="5810978" cy="49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Other important lines of latitude</a:t>
            </a:r>
          </a:p>
          <a:p>
            <a:pPr>
              <a:spcBef>
                <a:spcPct val="0"/>
              </a:spcBef>
              <a:buFontTx/>
              <a:buNone/>
            </a:pPr>
            <a:endParaRPr lang="en-GB" altLang="en-US" sz="1600" dirty="0">
              <a:latin typeface="XCCW Joined 1a" panose="03050602040000000000" pitchFamily="66" charset="0"/>
            </a:endParaRPr>
          </a:p>
          <a:p>
            <a:pPr>
              <a:spcBef>
                <a:spcPct val="0"/>
              </a:spcBef>
              <a:buFontTx/>
              <a:buNone/>
            </a:pPr>
            <a:r>
              <a:rPr lang="en-GB" altLang="en-US" sz="1600" dirty="0">
                <a:latin typeface="XCCW Joined 1a" panose="03050602040000000000" pitchFamily="66" charset="0"/>
              </a:rPr>
              <a:t>The Tropic of Cancer lies at 23.5 degrees north and the Tropic of Capricorn lies at 23.5 degrees south of the Equator.  </a:t>
            </a:r>
          </a:p>
          <a:p>
            <a:pPr>
              <a:spcBef>
                <a:spcPct val="0"/>
              </a:spcBef>
              <a:buFontTx/>
              <a:buNone/>
            </a:pPr>
            <a:endParaRPr lang="en-GB" altLang="en-US" sz="1600" dirty="0">
              <a:latin typeface="XCCW Joined 1a" panose="03050602040000000000" pitchFamily="66" charset="0"/>
            </a:endParaRPr>
          </a:p>
          <a:p>
            <a:pPr>
              <a:spcBef>
                <a:spcPct val="0"/>
              </a:spcBef>
              <a:buFontTx/>
              <a:buNone/>
            </a:pPr>
            <a:r>
              <a:rPr lang="en-GB" altLang="en-US" sz="1600" dirty="0">
                <a:latin typeface="XCCW Joined 1a" panose="03050602040000000000" pitchFamily="66" charset="0"/>
              </a:rPr>
              <a:t>The area of the Earth which lies between both of these lines is called the tropics. </a:t>
            </a:r>
          </a:p>
          <a:p>
            <a:pPr>
              <a:buNone/>
              <a:defRPr/>
            </a:pPr>
            <a:endParaRPr lang="en-GB" altLang="en-US" sz="1600" dirty="0">
              <a:latin typeface="XCCW Joined 1a" panose="03050602040000000000" pitchFamily="66" charset="0"/>
            </a:endParaRPr>
          </a:p>
          <a:p>
            <a:pPr>
              <a:buNone/>
              <a:defRPr/>
            </a:pPr>
            <a:r>
              <a:rPr lang="en-GB" altLang="en-US" sz="1600" dirty="0">
                <a:solidFill>
                  <a:srgbClr val="00B0F0"/>
                </a:solidFill>
                <a:latin typeface="XCCW Joined 1a" panose="03050602040000000000" pitchFamily="66" charset="0"/>
              </a:rPr>
              <a:t>Draw a line on your map to show both the Tropic of Cancer and the Tropic of Capricorn. Each of them should be halfway between the Equator and the North and South Pole. Label the ‘Tropic of Cancer’ and the ‘Tropic of Capricorn’. </a:t>
            </a:r>
            <a:endParaRPr lang="en-GB" altLang="en-US" sz="2000" dirty="0">
              <a:latin typeface="Sassoon Infant Rg" pitchFamily="50" charset="0"/>
              <a:ea typeface="Sassoon Infant Rg" pitchFamily="50" charset="0"/>
              <a:cs typeface="Sassoon Infant Rg" pitchFamily="50" charset="0"/>
            </a:endParaRPr>
          </a:p>
        </p:txBody>
      </p:sp>
      <p:pic>
        <p:nvPicPr>
          <p:cNvPr id="3" name="Picture 2">
            <a:extLst>
              <a:ext uri="{FF2B5EF4-FFF2-40B4-BE49-F238E27FC236}">
                <a16:creationId xmlns:a16="http://schemas.microsoft.com/office/drawing/2014/main" id="{70D3530D-EAA4-4897-9B89-E2CC7A22203E}"/>
              </a:ext>
            </a:extLst>
          </p:cNvPr>
          <p:cNvPicPr>
            <a:picLocks noChangeAspect="1"/>
          </p:cNvPicPr>
          <p:nvPr/>
        </p:nvPicPr>
        <p:blipFill>
          <a:blip r:embed="rId2"/>
          <a:stretch>
            <a:fillRect/>
          </a:stretch>
        </p:blipFill>
        <p:spPr>
          <a:xfrm>
            <a:off x="7091393" y="581713"/>
            <a:ext cx="4813779" cy="5451096"/>
          </a:xfrm>
          <a:prstGeom prst="rect">
            <a:avLst/>
          </a:prstGeom>
        </p:spPr>
      </p:pic>
    </p:spTree>
    <p:extLst>
      <p:ext uri="{BB962C8B-B14F-4D97-AF65-F5344CB8AC3E}">
        <p14:creationId xmlns:p14="http://schemas.microsoft.com/office/powerpoint/2010/main" val="382424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374231" y="308294"/>
            <a:ext cx="5810978" cy="49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Other important lines of latitude</a:t>
            </a:r>
          </a:p>
          <a:p>
            <a:pPr>
              <a:spcBef>
                <a:spcPct val="0"/>
              </a:spcBef>
              <a:buFontTx/>
              <a:buNone/>
            </a:pPr>
            <a:endParaRPr lang="en-GB" altLang="en-US" sz="1600" dirty="0">
              <a:latin typeface="XCCW Joined 1a" panose="03050602040000000000" pitchFamily="66" charset="0"/>
            </a:endParaRPr>
          </a:p>
          <a:p>
            <a:pPr>
              <a:spcBef>
                <a:spcPct val="0"/>
              </a:spcBef>
              <a:buFontTx/>
              <a:buNone/>
            </a:pPr>
            <a:r>
              <a:rPr lang="en-GB" altLang="en-US" sz="1600" dirty="0">
                <a:latin typeface="XCCW Joined 1a" panose="03050602040000000000" pitchFamily="66" charset="0"/>
              </a:rPr>
              <a:t>The Arctic Circle lies at 66.5 degrees north whilst the Antarctic Circle lies at 66.5 degrees south. </a:t>
            </a:r>
          </a:p>
          <a:p>
            <a:pPr>
              <a:spcBef>
                <a:spcPct val="0"/>
              </a:spcBef>
              <a:buFontTx/>
              <a:buNone/>
            </a:pPr>
            <a:endParaRPr lang="en-GB" altLang="en-US" sz="1600" dirty="0">
              <a:latin typeface="Sassoon Infant Rg" pitchFamily="50" charset="0"/>
              <a:ea typeface="Sassoon Infant Rg" pitchFamily="50" charset="0"/>
              <a:cs typeface="Sassoon Infant Rg" pitchFamily="50" charset="0"/>
            </a:endParaRPr>
          </a:p>
          <a:p>
            <a:pPr>
              <a:buNone/>
              <a:defRPr/>
            </a:pPr>
            <a:r>
              <a:rPr lang="en-GB" altLang="en-US" sz="1600" dirty="0">
                <a:solidFill>
                  <a:srgbClr val="00B0F0"/>
                </a:solidFill>
                <a:latin typeface="XCCW Joined 1a" panose="03050602040000000000" pitchFamily="66" charset="0"/>
              </a:rPr>
              <a:t>Draw a line on your map to show both the Artic Circle and the Antarctic Circle. Take particular care over where the lines should go. Label them ‘Artic Circle’ and ‘Antarctic Circle’. </a:t>
            </a:r>
            <a:endParaRPr lang="en-GB" altLang="en-US" sz="2000" dirty="0">
              <a:latin typeface="Sassoon Infant Rg" pitchFamily="50" charset="0"/>
              <a:ea typeface="Sassoon Infant Rg" pitchFamily="50" charset="0"/>
              <a:cs typeface="Sassoon Infant Rg" pitchFamily="50" charset="0"/>
            </a:endParaRPr>
          </a:p>
        </p:txBody>
      </p:sp>
      <p:pic>
        <p:nvPicPr>
          <p:cNvPr id="4" name="Picture 3">
            <a:extLst>
              <a:ext uri="{FF2B5EF4-FFF2-40B4-BE49-F238E27FC236}">
                <a16:creationId xmlns:a16="http://schemas.microsoft.com/office/drawing/2014/main" id="{BACAB6E2-7D2B-46E1-A3E6-097D184590C6}"/>
              </a:ext>
            </a:extLst>
          </p:cNvPr>
          <p:cNvPicPr>
            <a:picLocks noChangeAspect="1"/>
          </p:cNvPicPr>
          <p:nvPr/>
        </p:nvPicPr>
        <p:blipFill>
          <a:blip r:embed="rId2"/>
          <a:stretch>
            <a:fillRect/>
          </a:stretch>
        </p:blipFill>
        <p:spPr>
          <a:xfrm>
            <a:off x="7091825" y="782723"/>
            <a:ext cx="4666021" cy="5292553"/>
          </a:xfrm>
          <a:prstGeom prst="rect">
            <a:avLst/>
          </a:prstGeom>
        </p:spPr>
      </p:pic>
    </p:spTree>
    <p:extLst>
      <p:ext uri="{BB962C8B-B14F-4D97-AF65-F5344CB8AC3E}">
        <p14:creationId xmlns:p14="http://schemas.microsoft.com/office/powerpoint/2010/main" val="328908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330529" y="310531"/>
            <a:ext cx="5810978" cy="49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Longitude</a:t>
            </a:r>
          </a:p>
          <a:p>
            <a:pPr algn="ctr">
              <a:spcBef>
                <a:spcPct val="0"/>
              </a:spcBef>
              <a:buFontTx/>
              <a:buNone/>
            </a:pPr>
            <a:endParaRPr lang="en-GB" altLang="en-US" sz="1600" dirty="0">
              <a:latin typeface="XCCW Joined 1a" panose="03050602040000000000" pitchFamily="66" charset="0"/>
            </a:endParaRPr>
          </a:p>
          <a:p>
            <a:pPr>
              <a:spcBef>
                <a:spcPct val="0"/>
              </a:spcBef>
              <a:buNone/>
            </a:pPr>
            <a:r>
              <a:rPr lang="en-GB" altLang="en-US" sz="1600" dirty="0">
                <a:latin typeface="XCCW Joined 1a" panose="03050602040000000000" pitchFamily="66" charset="0"/>
              </a:rPr>
              <a:t>These are the lines which run north and south and are known as lines of longitude These lines are measured in the same way as the lines of latitude (degrees).</a:t>
            </a:r>
          </a:p>
          <a:p>
            <a:pPr>
              <a:spcBef>
                <a:spcPct val="0"/>
              </a:spcBef>
              <a:buNone/>
            </a:pPr>
            <a:r>
              <a:rPr lang="en-GB" altLang="en-US" sz="1600" dirty="0">
                <a:latin typeface="XCCW Joined 1a" panose="03050602040000000000" pitchFamily="66" charset="0"/>
              </a:rPr>
              <a:t>  </a:t>
            </a:r>
          </a:p>
          <a:p>
            <a:pPr>
              <a:spcBef>
                <a:spcPct val="0"/>
              </a:spcBef>
              <a:buNone/>
            </a:pPr>
            <a:r>
              <a:rPr lang="en-GB" altLang="en-US" sz="1600" dirty="0">
                <a:latin typeface="XCCW Joined 1a" panose="03050602040000000000" pitchFamily="66" charset="0"/>
              </a:rPr>
              <a:t>Lines of longitude are not equal distances (equidistant) from each other.  </a:t>
            </a:r>
          </a:p>
          <a:p>
            <a:pPr>
              <a:spcBef>
                <a:spcPct val="0"/>
              </a:spcBef>
              <a:buNone/>
            </a:pPr>
            <a:endParaRPr lang="en-GB" altLang="en-US" sz="1600" dirty="0">
              <a:latin typeface="XCCW Joined 1a" panose="03050602040000000000" pitchFamily="66" charset="0"/>
            </a:endParaRPr>
          </a:p>
          <a:p>
            <a:pPr>
              <a:spcBef>
                <a:spcPct val="0"/>
              </a:spcBef>
              <a:buNone/>
            </a:pPr>
            <a:r>
              <a:rPr lang="en-GB" altLang="en-US" sz="1600" dirty="0">
                <a:latin typeface="XCCW Joined 1a" panose="03050602040000000000" pitchFamily="66" charset="0"/>
              </a:rPr>
              <a:t>The Prime Meridian or Greenwich Meridian line is a line of longitude at 0 degrees.  </a:t>
            </a:r>
          </a:p>
          <a:p>
            <a:pPr>
              <a:spcBef>
                <a:spcPct val="0"/>
              </a:spcBef>
              <a:buNone/>
            </a:pPr>
            <a:endParaRPr lang="en-GB" altLang="en-US" sz="1600" dirty="0">
              <a:latin typeface="XCCW Joined 1a" panose="03050602040000000000" pitchFamily="66" charset="0"/>
            </a:endParaRPr>
          </a:p>
          <a:p>
            <a:pPr>
              <a:spcBef>
                <a:spcPct val="0"/>
              </a:spcBef>
              <a:buNone/>
            </a:pPr>
            <a:r>
              <a:rPr lang="en-GB" altLang="en-US" sz="1600" dirty="0">
                <a:latin typeface="XCCW Joined 1a" panose="03050602040000000000" pitchFamily="66" charset="0"/>
              </a:rPr>
              <a:t>It passes right through Greenwich in London.</a:t>
            </a:r>
          </a:p>
          <a:p>
            <a:pPr algn="ctr">
              <a:spcBef>
                <a:spcPct val="0"/>
              </a:spcBef>
              <a:buFontTx/>
              <a:buNone/>
            </a:pPr>
            <a:endParaRPr lang="en-GB" altLang="en-US" sz="2000" dirty="0">
              <a:latin typeface="Sassoon Infant Rg" pitchFamily="50" charset="0"/>
              <a:ea typeface="Sassoon Infant Rg" pitchFamily="50" charset="0"/>
              <a:cs typeface="Sassoon Infant Rg" pitchFamily="50" charset="0"/>
            </a:endParaRPr>
          </a:p>
        </p:txBody>
      </p:sp>
      <p:grpSp>
        <p:nvGrpSpPr>
          <p:cNvPr id="13" name="Group 9">
            <a:extLst>
              <a:ext uri="{FF2B5EF4-FFF2-40B4-BE49-F238E27FC236}">
                <a16:creationId xmlns:a16="http://schemas.microsoft.com/office/drawing/2014/main" id="{A21AB382-4202-494F-B009-F62CD5DB78C9}"/>
              </a:ext>
            </a:extLst>
          </p:cNvPr>
          <p:cNvGrpSpPr>
            <a:grpSpLocks/>
          </p:cNvGrpSpPr>
          <p:nvPr/>
        </p:nvGrpSpPr>
        <p:grpSpPr bwMode="auto">
          <a:xfrm>
            <a:off x="7112682" y="811647"/>
            <a:ext cx="4498975" cy="4649787"/>
            <a:chOff x="2953521" y="2213576"/>
            <a:chExt cx="4498798" cy="4650470"/>
          </a:xfrm>
        </p:grpSpPr>
        <p:sp>
          <p:nvSpPr>
            <p:cNvPr id="14" name="Rectangle 13">
              <a:extLst>
                <a:ext uri="{FF2B5EF4-FFF2-40B4-BE49-F238E27FC236}">
                  <a16:creationId xmlns:a16="http://schemas.microsoft.com/office/drawing/2014/main" id="{099C8272-4C7F-4579-827C-04A8495B10F5}"/>
                </a:ext>
              </a:extLst>
            </p:cNvPr>
            <p:cNvSpPr/>
            <p:nvPr/>
          </p:nvSpPr>
          <p:spPr>
            <a:xfrm>
              <a:off x="2953521" y="2213576"/>
              <a:ext cx="4498798" cy="46504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TextBox 3">
              <a:extLst>
                <a:ext uri="{FF2B5EF4-FFF2-40B4-BE49-F238E27FC236}">
                  <a16:creationId xmlns:a16="http://schemas.microsoft.com/office/drawing/2014/main" id="{36B65506-25B1-43DC-8AB1-4F5D99F8B3C2}"/>
                </a:ext>
              </a:extLst>
            </p:cNvPr>
            <p:cNvSpPr txBox="1">
              <a:spLocks noChangeArrowheads="1"/>
            </p:cNvSpPr>
            <p:nvPr/>
          </p:nvSpPr>
          <p:spPr bwMode="auto">
            <a:xfrm>
              <a:off x="4128345" y="6325632"/>
              <a:ext cx="1322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solidFill>
                    <a:srgbClr val="0070C0"/>
                  </a:solidFill>
                  <a:latin typeface="Sassoon Infant Rg" pitchFamily="50" charset="0"/>
                  <a:ea typeface="Sassoon Infant Rg" pitchFamily="50" charset="0"/>
                  <a:cs typeface="Sassoon Infant Rg" pitchFamily="50" charset="0"/>
                </a:rPr>
                <a:t>South Pole</a:t>
              </a:r>
            </a:p>
          </p:txBody>
        </p:sp>
        <p:sp>
          <p:nvSpPr>
            <p:cNvPr id="16" name="TextBox 11">
              <a:extLst>
                <a:ext uri="{FF2B5EF4-FFF2-40B4-BE49-F238E27FC236}">
                  <a16:creationId xmlns:a16="http://schemas.microsoft.com/office/drawing/2014/main" id="{400C744B-6B6C-4903-8574-512C2433D7FD}"/>
                </a:ext>
              </a:extLst>
            </p:cNvPr>
            <p:cNvSpPr txBox="1">
              <a:spLocks noChangeArrowheads="1"/>
            </p:cNvSpPr>
            <p:nvPr/>
          </p:nvSpPr>
          <p:spPr bwMode="auto">
            <a:xfrm>
              <a:off x="4853982" y="2441171"/>
              <a:ext cx="1342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solidFill>
                    <a:srgbClr val="FF0000"/>
                  </a:solidFill>
                  <a:latin typeface="Sassoon Infant Rg" pitchFamily="50" charset="0"/>
                  <a:ea typeface="Sassoon Infant Rg" pitchFamily="50" charset="0"/>
                  <a:cs typeface="Sassoon Infant Rg" pitchFamily="50" charset="0"/>
                </a:rPr>
                <a:t>North Pole</a:t>
              </a:r>
            </a:p>
          </p:txBody>
        </p:sp>
        <p:sp>
          <p:nvSpPr>
            <p:cNvPr id="17" name="TextBox 24">
              <a:extLst>
                <a:ext uri="{FF2B5EF4-FFF2-40B4-BE49-F238E27FC236}">
                  <a16:creationId xmlns:a16="http://schemas.microsoft.com/office/drawing/2014/main" id="{6FF614E7-71C4-4988-8D9D-915449B6C840}"/>
                </a:ext>
              </a:extLst>
            </p:cNvPr>
            <p:cNvSpPr txBox="1">
              <a:spLocks noChangeArrowheads="1"/>
            </p:cNvSpPr>
            <p:nvPr/>
          </p:nvSpPr>
          <p:spPr bwMode="auto">
            <a:xfrm>
              <a:off x="5177236" y="553172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solidFill>
                    <a:srgbClr val="FF0000"/>
                  </a:solidFill>
                  <a:latin typeface="Sassoon Infant Rg" pitchFamily="50" charset="0"/>
                  <a:ea typeface="Sassoon Infant Rg" pitchFamily="50" charset="0"/>
                  <a:cs typeface="Sassoon Infant Rg" pitchFamily="50" charset="0"/>
                </a:rPr>
                <a:t>Equator</a:t>
              </a:r>
            </a:p>
          </p:txBody>
        </p:sp>
      </p:grpSp>
      <p:pic>
        <p:nvPicPr>
          <p:cNvPr id="18" name="Picture 1">
            <a:extLst>
              <a:ext uri="{FF2B5EF4-FFF2-40B4-BE49-F238E27FC236}">
                <a16:creationId xmlns:a16="http://schemas.microsoft.com/office/drawing/2014/main" id="{E17E9E1E-E16C-4597-A207-229B9D2585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2607" y="1451409"/>
            <a:ext cx="344487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26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330529" y="340164"/>
            <a:ext cx="5810978" cy="49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Co-ordinates</a:t>
            </a:r>
          </a:p>
          <a:p>
            <a:pPr algn="ctr">
              <a:spcBef>
                <a:spcPct val="0"/>
              </a:spcBef>
              <a:buFontTx/>
              <a:buNone/>
            </a:pPr>
            <a:endParaRPr lang="en-GB" altLang="en-US" sz="1600" u="sng" dirty="0">
              <a:latin typeface="XCCW Joined 1a" panose="03050602040000000000" pitchFamily="66" charset="0"/>
            </a:endParaRPr>
          </a:p>
          <a:p>
            <a:pPr>
              <a:buNone/>
            </a:pPr>
            <a:r>
              <a:rPr lang="en-GB" altLang="en-US" sz="1400" dirty="0">
                <a:latin typeface="XCCW Joined 1a" panose="03050602040000000000" pitchFamily="66" charset="0"/>
                <a:ea typeface="Sassoon Infant Rg" pitchFamily="50" charset="0"/>
                <a:cs typeface="Sassoon Infant Rg" pitchFamily="50" charset="0"/>
              </a:rPr>
              <a:t>We use numbers and letters to create a co-ordinate.  </a:t>
            </a:r>
          </a:p>
          <a:p>
            <a:pPr>
              <a:buNone/>
            </a:pPr>
            <a:endParaRPr lang="en-GB" altLang="en-US" sz="1400" dirty="0">
              <a:latin typeface="XCCW Joined 1a" panose="03050602040000000000" pitchFamily="66" charset="0"/>
              <a:ea typeface="Sassoon Infant Rg" pitchFamily="50" charset="0"/>
              <a:cs typeface="Sassoon Infant Rg" pitchFamily="50" charset="0"/>
            </a:endParaRPr>
          </a:p>
          <a:p>
            <a:pPr>
              <a:buNone/>
            </a:pPr>
            <a:r>
              <a:rPr lang="en-GB" altLang="en-US" sz="1400" dirty="0">
                <a:latin typeface="XCCW Joined 1a" panose="03050602040000000000" pitchFamily="66" charset="0"/>
                <a:ea typeface="Sassoon Infant Rg" pitchFamily="50" charset="0"/>
                <a:cs typeface="Sassoon Infant Rg" pitchFamily="50" charset="0"/>
              </a:rPr>
              <a:t>The letters relate to north, south, east or west and are shown as capitals. </a:t>
            </a:r>
          </a:p>
          <a:p>
            <a:pPr>
              <a:buNone/>
            </a:pPr>
            <a:endParaRPr lang="en-GB" altLang="en-US" sz="1400" dirty="0">
              <a:latin typeface="XCCW Joined 1a" panose="03050602040000000000" pitchFamily="66" charset="0"/>
              <a:ea typeface="Sassoon Infant Rg" pitchFamily="50" charset="0"/>
              <a:cs typeface="Sassoon Infant Rg" pitchFamily="50" charset="0"/>
            </a:endParaRPr>
          </a:p>
          <a:p>
            <a:pPr>
              <a:buNone/>
            </a:pPr>
            <a:r>
              <a:rPr lang="en-GB" altLang="en-US" sz="1400" dirty="0">
                <a:latin typeface="XCCW Joined 1a" panose="03050602040000000000" pitchFamily="66" charset="0"/>
                <a:ea typeface="Sassoon Infant Rg" pitchFamily="50" charset="0"/>
                <a:cs typeface="Sassoon Infant Rg" pitchFamily="50" charset="0"/>
              </a:rPr>
              <a:t>The latitude is always given first.</a:t>
            </a:r>
          </a:p>
          <a:p>
            <a:pPr>
              <a:buNone/>
            </a:pPr>
            <a:endParaRPr lang="en-GB" altLang="en-US" sz="1400" dirty="0">
              <a:latin typeface="XCCW Joined 1a" panose="03050602040000000000" pitchFamily="66" charset="0"/>
              <a:ea typeface="Sassoon Infant Rg" pitchFamily="50" charset="0"/>
              <a:cs typeface="Sassoon Infant Rg" pitchFamily="50" charset="0"/>
            </a:endParaRPr>
          </a:p>
          <a:p>
            <a:pPr>
              <a:buNone/>
            </a:pPr>
            <a:r>
              <a:rPr lang="en-GB" altLang="en-US" sz="1400" dirty="0">
                <a:latin typeface="XCCW Joined 1a" panose="03050602040000000000" pitchFamily="66" charset="0"/>
                <a:ea typeface="Sassoon Infant Rg" pitchFamily="50" charset="0"/>
                <a:cs typeface="Sassoon Infant Rg" pitchFamily="50" charset="0"/>
              </a:rPr>
              <a:t>Then the longitude is given. </a:t>
            </a:r>
          </a:p>
          <a:p>
            <a:pPr>
              <a:buFont typeface="Arial" panose="020B0604020202020204" pitchFamily="34" charset="0"/>
              <a:buNone/>
            </a:pPr>
            <a:endParaRPr lang="en-GB" altLang="en-US" sz="1600" b="1" dirty="0">
              <a:latin typeface="Sassoon Infant Rg" pitchFamily="50" charset="0"/>
              <a:ea typeface="Sassoon Infant Rg" pitchFamily="50" charset="0"/>
              <a:cs typeface="Sassoon Infant Rg" pitchFamily="50" charset="0"/>
            </a:endParaRPr>
          </a:p>
          <a:p>
            <a:pPr>
              <a:buNone/>
            </a:pPr>
            <a:r>
              <a:rPr lang="en-GB" altLang="en-US" sz="1400" dirty="0">
                <a:latin typeface="XCCW Joined 1a" panose="03050602040000000000" pitchFamily="66" charset="0"/>
                <a:ea typeface="Sassoon Infant Rg" pitchFamily="50" charset="0"/>
                <a:cs typeface="Sassoon Infant Rg" pitchFamily="50" charset="0"/>
              </a:rPr>
              <a:t>To locate the city of Edinburgh on a map, we would need the following co-ordinates:</a:t>
            </a:r>
          </a:p>
          <a:p>
            <a:endParaRPr lang="en-GB" altLang="en-US" sz="1400" dirty="0">
              <a:latin typeface="XCCW Joined 1a" panose="03050602040000000000" pitchFamily="66" charset="0"/>
              <a:ea typeface="Sassoon Infant Rg" pitchFamily="50" charset="0"/>
              <a:cs typeface="Sassoon Infant Rg" pitchFamily="50" charset="0"/>
            </a:endParaRPr>
          </a:p>
          <a:p>
            <a:pPr>
              <a:buNone/>
            </a:pPr>
            <a:r>
              <a:rPr lang="en-GB" altLang="en-US" sz="1400" dirty="0">
                <a:latin typeface="XCCW Joined 1a" panose="03050602040000000000" pitchFamily="66" charset="0"/>
                <a:ea typeface="Sassoon Infant Rg" pitchFamily="50" charset="0"/>
                <a:cs typeface="Sassoon Infant Rg" pitchFamily="50" charset="0"/>
              </a:rPr>
              <a:t>           55° N    03° W</a:t>
            </a:r>
          </a:p>
          <a:p>
            <a:pPr algn="ctr">
              <a:spcBef>
                <a:spcPct val="0"/>
              </a:spcBef>
              <a:buFontTx/>
              <a:buNone/>
            </a:pPr>
            <a:endParaRPr lang="en-GB" altLang="en-US" sz="1600" u="sng" dirty="0">
              <a:latin typeface="XCCW Joined 1a" panose="03050602040000000000" pitchFamily="66" charset="0"/>
            </a:endParaRPr>
          </a:p>
        </p:txBody>
      </p:sp>
      <p:cxnSp>
        <p:nvCxnSpPr>
          <p:cNvPr id="3" name="Straight Arrow Connector 2">
            <a:extLst>
              <a:ext uri="{FF2B5EF4-FFF2-40B4-BE49-F238E27FC236}">
                <a16:creationId xmlns:a16="http://schemas.microsoft.com/office/drawing/2014/main" id="{51ED12F5-934B-46A9-BEE0-72751D0B8B91}"/>
              </a:ext>
            </a:extLst>
          </p:cNvPr>
          <p:cNvCxnSpPr>
            <a:cxnSpLocks/>
          </p:cNvCxnSpPr>
          <p:nvPr/>
        </p:nvCxnSpPr>
        <p:spPr>
          <a:xfrm flipV="1">
            <a:off x="1134533" y="4402667"/>
            <a:ext cx="105834" cy="664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E136F9-9CDF-4A91-8F0E-A77A6D3A6EF1}"/>
              </a:ext>
            </a:extLst>
          </p:cNvPr>
          <p:cNvCxnSpPr>
            <a:cxnSpLocks/>
          </p:cNvCxnSpPr>
          <p:nvPr/>
        </p:nvCxnSpPr>
        <p:spPr>
          <a:xfrm flipH="1" flipV="1">
            <a:off x="2150205" y="4402668"/>
            <a:ext cx="161195" cy="605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8D534BC-A64E-458A-91B8-530294B120FF}"/>
              </a:ext>
            </a:extLst>
          </p:cNvPr>
          <p:cNvSpPr txBox="1">
            <a:spLocks/>
          </p:cNvSpPr>
          <p:nvPr/>
        </p:nvSpPr>
        <p:spPr bwMode="auto">
          <a:xfrm>
            <a:off x="330529" y="5113884"/>
            <a:ext cx="1278138" cy="3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Latitude </a:t>
            </a:r>
          </a:p>
        </p:txBody>
      </p:sp>
      <p:sp>
        <p:nvSpPr>
          <p:cNvPr id="21" name="Content Placeholder 2">
            <a:extLst>
              <a:ext uri="{FF2B5EF4-FFF2-40B4-BE49-F238E27FC236}">
                <a16:creationId xmlns:a16="http://schemas.microsoft.com/office/drawing/2014/main" id="{0F7529B2-41A9-4D90-BA21-5A0F9C2DE50F}"/>
              </a:ext>
            </a:extLst>
          </p:cNvPr>
          <p:cNvSpPr txBox="1">
            <a:spLocks/>
          </p:cNvSpPr>
          <p:nvPr/>
        </p:nvSpPr>
        <p:spPr bwMode="auto">
          <a:xfrm>
            <a:off x="1875695" y="5113884"/>
            <a:ext cx="1383972" cy="3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Longitude</a:t>
            </a:r>
          </a:p>
        </p:txBody>
      </p:sp>
    </p:spTree>
    <p:extLst>
      <p:ext uri="{BB962C8B-B14F-4D97-AF65-F5344CB8AC3E}">
        <p14:creationId xmlns:p14="http://schemas.microsoft.com/office/powerpoint/2010/main" val="346948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1B296-05BC-4EF4-AD32-A1418105B666}"/>
              </a:ext>
            </a:extLst>
          </p:cNvPr>
          <p:cNvPicPr>
            <a:picLocks noChangeAspect="1"/>
          </p:cNvPicPr>
          <p:nvPr/>
        </p:nvPicPr>
        <p:blipFill rotWithShape="1">
          <a:blip r:embed="rId2"/>
          <a:srcRect r="35802"/>
          <a:stretch/>
        </p:blipFill>
        <p:spPr>
          <a:xfrm>
            <a:off x="245780" y="834474"/>
            <a:ext cx="9118939" cy="5414660"/>
          </a:xfrm>
          <a:prstGeom prst="rect">
            <a:avLst/>
          </a:prstGeom>
        </p:spPr>
      </p:pic>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2703509" y="74126"/>
            <a:ext cx="5810978" cy="46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Plotting co-ordinates</a:t>
            </a:r>
            <a:endParaRPr lang="en-GB" altLang="en-US" sz="1600" dirty="0">
              <a:latin typeface="XCCW Joined 1a" panose="03050602040000000000" pitchFamily="66" charset="0"/>
            </a:endParaRPr>
          </a:p>
          <a:p>
            <a:pPr algn="ctr">
              <a:spcBef>
                <a:spcPct val="0"/>
              </a:spcBef>
              <a:buFontTx/>
              <a:buNone/>
            </a:pPr>
            <a:endParaRPr lang="en-GB" altLang="en-US" sz="2000" dirty="0">
              <a:latin typeface="Sassoon Infant Rg" pitchFamily="50" charset="0"/>
              <a:ea typeface="Sassoon Infant Rg" pitchFamily="50" charset="0"/>
              <a:cs typeface="Sassoon Infant Rg" pitchFamily="50" charset="0"/>
            </a:endParaRPr>
          </a:p>
        </p:txBody>
      </p:sp>
      <p:sp>
        <p:nvSpPr>
          <p:cNvPr id="3" name="TextBox 2">
            <a:extLst>
              <a:ext uri="{FF2B5EF4-FFF2-40B4-BE49-F238E27FC236}">
                <a16:creationId xmlns:a16="http://schemas.microsoft.com/office/drawing/2014/main" id="{1D749A31-F325-49D4-B7E8-34444E5EC119}"/>
              </a:ext>
            </a:extLst>
          </p:cNvPr>
          <p:cNvSpPr txBox="1"/>
          <p:nvPr/>
        </p:nvSpPr>
        <p:spPr>
          <a:xfrm>
            <a:off x="9536523" y="834474"/>
            <a:ext cx="2199020" cy="1477328"/>
          </a:xfrm>
          <a:prstGeom prst="rect">
            <a:avLst/>
          </a:prstGeom>
          <a:noFill/>
        </p:spPr>
        <p:txBody>
          <a:bodyPr wrap="square" rtlCol="0">
            <a:spAutoFit/>
          </a:bodyPr>
          <a:lstStyle/>
          <a:p>
            <a:r>
              <a:rPr lang="en-GB" dirty="0">
                <a:latin typeface="XCCW Joined 1a" panose="03050602040000000000" pitchFamily="66" charset="0"/>
              </a:rPr>
              <a:t>Help your teacher plot the following co-ordinates onto the map:</a:t>
            </a:r>
          </a:p>
        </p:txBody>
      </p:sp>
      <p:sp>
        <p:nvSpPr>
          <p:cNvPr id="12" name="TextBox 11">
            <a:extLst>
              <a:ext uri="{FF2B5EF4-FFF2-40B4-BE49-F238E27FC236}">
                <a16:creationId xmlns:a16="http://schemas.microsoft.com/office/drawing/2014/main" id="{207D8395-8D57-430D-B604-830C5EAFE7D3}"/>
              </a:ext>
            </a:extLst>
          </p:cNvPr>
          <p:cNvSpPr txBox="1"/>
          <p:nvPr/>
        </p:nvSpPr>
        <p:spPr>
          <a:xfrm>
            <a:off x="9536523" y="2475933"/>
            <a:ext cx="2199020" cy="369332"/>
          </a:xfrm>
          <a:prstGeom prst="rect">
            <a:avLst/>
          </a:prstGeom>
          <a:noFill/>
        </p:spPr>
        <p:txBody>
          <a:bodyPr wrap="square" rtlCol="0">
            <a:spAutoFit/>
          </a:bodyPr>
          <a:lstStyle/>
          <a:p>
            <a:r>
              <a:rPr lang="en-GB" dirty="0">
                <a:latin typeface="XCCW Joined 1a" panose="03050602040000000000" pitchFamily="66" charset="0"/>
              </a:rPr>
              <a:t>30‰ S 140‰ E </a:t>
            </a:r>
          </a:p>
        </p:txBody>
      </p:sp>
      <p:sp>
        <p:nvSpPr>
          <p:cNvPr id="4" name="Rectangle 3">
            <a:extLst>
              <a:ext uri="{FF2B5EF4-FFF2-40B4-BE49-F238E27FC236}">
                <a16:creationId xmlns:a16="http://schemas.microsoft.com/office/drawing/2014/main" id="{351616BD-5751-4E45-889E-9DE8EA1111A0}"/>
              </a:ext>
            </a:extLst>
          </p:cNvPr>
          <p:cNvSpPr/>
          <p:nvPr/>
        </p:nvSpPr>
        <p:spPr>
          <a:xfrm>
            <a:off x="3073399" y="5943600"/>
            <a:ext cx="186267" cy="12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489D9EE-43B7-43EA-9F61-92E52595E685}"/>
              </a:ext>
            </a:extLst>
          </p:cNvPr>
          <p:cNvSpPr/>
          <p:nvPr/>
        </p:nvSpPr>
        <p:spPr>
          <a:xfrm>
            <a:off x="524934" y="3992033"/>
            <a:ext cx="97366" cy="973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15403D3-41CB-4FF9-9CA5-3199A614E42D}"/>
              </a:ext>
            </a:extLst>
          </p:cNvPr>
          <p:cNvSpPr txBox="1"/>
          <p:nvPr/>
        </p:nvSpPr>
        <p:spPr>
          <a:xfrm>
            <a:off x="9536523" y="3001920"/>
            <a:ext cx="2199020" cy="369332"/>
          </a:xfrm>
          <a:prstGeom prst="rect">
            <a:avLst/>
          </a:prstGeom>
          <a:noFill/>
        </p:spPr>
        <p:txBody>
          <a:bodyPr wrap="square" rtlCol="0">
            <a:spAutoFit/>
          </a:bodyPr>
          <a:lstStyle/>
          <a:p>
            <a:r>
              <a:rPr lang="en-GB" dirty="0">
                <a:solidFill>
                  <a:srgbClr val="00B0F0"/>
                </a:solidFill>
                <a:latin typeface="XCCW Joined 1a" panose="03050602040000000000" pitchFamily="66" charset="0"/>
              </a:rPr>
              <a:t>35‰ N 40‰ E </a:t>
            </a:r>
          </a:p>
        </p:txBody>
      </p:sp>
      <p:sp>
        <p:nvSpPr>
          <p:cNvPr id="20" name="Oval 19">
            <a:extLst>
              <a:ext uri="{FF2B5EF4-FFF2-40B4-BE49-F238E27FC236}">
                <a16:creationId xmlns:a16="http://schemas.microsoft.com/office/drawing/2014/main" id="{A23BB466-7321-48CB-90E1-D41344CF8B2A}"/>
              </a:ext>
            </a:extLst>
          </p:cNvPr>
          <p:cNvSpPr/>
          <p:nvPr/>
        </p:nvSpPr>
        <p:spPr>
          <a:xfrm>
            <a:off x="541866" y="2953236"/>
            <a:ext cx="97366" cy="9736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E3E8BDC-7D07-4756-8BD6-271377AFF309}"/>
              </a:ext>
            </a:extLst>
          </p:cNvPr>
          <p:cNvSpPr txBox="1"/>
          <p:nvPr/>
        </p:nvSpPr>
        <p:spPr>
          <a:xfrm>
            <a:off x="9536523" y="3564489"/>
            <a:ext cx="2199020" cy="3139321"/>
          </a:xfrm>
          <a:prstGeom prst="rect">
            <a:avLst/>
          </a:prstGeom>
          <a:noFill/>
        </p:spPr>
        <p:txBody>
          <a:bodyPr wrap="square" rtlCol="0">
            <a:spAutoFit/>
          </a:bodyPr>
          <a:lstStyle/>
          <a:p>
            <a:r>
              <a:rPr lang="en-GB" dirty="0">
                <a:solidFill>
                  <a:srgbClr val="00B0F0"/>
                </a:solidFill>
                <a:latin typeface="XCCW Joined 1a" panose="03050602040000000000" pitchFamily="66" charset="0"/>
              </a:rPr>
              <a:t>Using your Atlas, find the country the that the co-ordinate is plotted on and write this down next to the co-ordinates on your sheet. </a:t>
            </a:r>
          </a:p>
        </p:txBody>
      </p:sp>
    </p:spTree>
    <p:extLst>
      <p:ext uri="{BB962C8B-B14F-4D97-AF65-F5344CB8AC3E}">
        <p14:creationId xmlns:p14="http://schemas.microsoft.com/office/powerpoint/2010/main" val="18507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17 0.00278 L 0.00117 0.00301 C 0.0013 0.00463 0.00156 0.00671 0.00156 0.0088 C 0.00156 0.03079 0.00143 0.02639 0.00091 0.04028 C 0.00065 0.04583 0.00026 0.05694 0.00026 0.05718 C 0.00026 0.08333 0.00026 0.10972 0.00052 0.13611 C 0.00052 0.13704 0.00091 0.13403 0.00091 0.13287 C 0.00091 0.13056 0.00091 0.12847 0.00091 0.12616 L 0.60612 0.125 " pathEditMode="relative" rAng="0" ptsTypes="AAAAAAAAA">
                                      <p:cBhvr>
                                        <p:cTn id="6" dur="6000" fill="hold"/>
                                        <p:tgtEl>
                                          <p:spTgt spid="5"/>
                                        </p:tgtEl>
                                        <p:attrNameLst>
                                          <p:attrName>ppt_x</p:attrName>
                                          <p:attrName>ppt_y</p:attrName>
                                        </p:attrNameLst>
                                      </p:cBhvr>
                                      <p:rCtr x="30195" y="66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48148E-6 L 0.41823 -1.48148E-6 " pathEditMode="relative" rAng="0" ptsTypes="AA">
                                      <p:cBhvr>
                                        <p:cTn id="10" dur="2000" fill="hold"/>
                                        <p:tgtEl>
                                          <p:spTgt spid="20"/>
                                        </p:tgtEl>
                                        <p:attrNameLst>
                                          <p:attrName>ppt_x</p:attrName>
                                          <p:attrName>ppt_y</p:attrName>
                                        </p:attrNameLst>
                                      </p:cBhvr>
                                      <p:rCtr x="209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4C7C4-655D-4A77-B06B-040990CDA961}"/>
              </a:ext>
            </a:extLst>
          </p:cNvPr>
          <p:cNvSpPr txBox="1">
            <a:spLocks/>
          </p:cNvSpPr>
          <p:nvPr/>
        </p:nvSpPr>
        <p:spPr>
          <a:xfrm>
            <a:off x="330529" y="2319278"/>
            <a:ext cx="11530941" cy="238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000"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F2899D05-82C7-4BB9-A362-2F5FF5448247}"/>
              </a:ext>
            </a:extLst>
          </p:cNvPr>
          <p:cNvSpPr txBox="1">
            <a:spLocks/>
          </p:cNvSpPr>
          <p:nvPr/>
        </p:nvSpPr>
        <p:spPr bwMode="auto">
          <a:xfrm>
            <a:off x="2703509" y="74126"/>
            <a:ext cx="5810978" cy="46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u="sng" dirty="0">
                <a:latin typeface="XCCW Joined 1a" panose="03050602040000000000" pitchFamily="66" charset="0"/>
              </a:rPr>
              <a:t>Your Task</a:t>
            </a:r>
            <a:endParaRPr lang="en-GB" altLang="en-US" sz="1600" dirty="0">
              <a:latin typeface="XCCW Joined 1a" panose="03050602040000000000" pitchFamily="66" charset="0"/>
            </a:endParaRPr>
          </a:p>
          <a:p>
            <a:pPr algn="ctr">
              <a:spcBef>
                <a:spcPct val="0"/>
              </a:spcBef>
              <a:buFontTx/>
              <a:buNone/>
            </a:pPr>
            <a:endParaRPr lang="en-GB" altLang="en-US" sz="2000" dirty="0">
              <a:latin typeface="Sassoon Infant Rg" pitchFamily="50" charset="0"/>
              <a:ea typeface="Sassoon Infant Rg" pitchFamily="50" charset="0"/>
              <a:cs typeface="Sassoon Infant Rg" pitchFamily="50" charset="0"/>
            </a:endParaRPr>
          </a:p>
        </p:txBody>
      </p:sp>
      <p:sp>
        <p:nvSpPr>
          <p:cNvPr id="3" name="TextBox 2">
            <a:extLst>
              <a:ext uri="{FF2B5EF4-FFF2-40B4-BE49-F238E27FC236}">
                <a16:creationId xmlns:a16="http://schemas.microsoft.com/office/drawing/2014/main" id="{1D749A31-F325-49D4-B7E8-34444E5EC119}"/>
              </a:ext>
            </a:extLst>
          </p:cNvPr>
          <p:cNvSpPr txBox="1"/>
          <p:nvPr/>
        </p:nvSpPr>
        <p:spPr>
          <a:xfrm>
            <a:off x="9488491" y="140162"/>
            <a:ext cx="2627309" cy="6247864"/>
          </a:xfrm>
          <a:prstGeom prst="rect">
            <a:avLst/>
          </a:prstGeom>
          <a:noFill/>
        </p:spPr>
        <p:txBody>
          <a:bodyPr wrap="square" rtlCol="0">
            <a:spAutoFit/>
          </a:bodyPr>
          <a:lstStyle/>
          <a:p>
            <a:r>
              <a:rPr lang="en-GB" sz="1600" dirty="0">
                <a:latin typeface="XCCW Joined 1a" panose="03050602040000000000" pitchFamily="66" charset="0"/>
              </a:rPr>
              <a:t>Using the copy of your world map, you need to write down the co-ordinates in your book, plot the co-ordinates on your  map using a different coloured pencil for each co-ordinate. Then write down the name of the country next to your co-ordinate.</a:t>
            </a:r>
          </a:p>
          <a:p>
            <a:endParaRPr lang="en-GB" sz="1600" dirty="0">
              <a:latin typeface="XCCW Joined 1a" panose="03050602040000000000" pitchFamily="66" charset="0"/>
            </a:endParaRPr>
          </a:p>
          <a:p>
            <a:r>
              <a:rPr lang="en-GB" sz="1600" dirty="0">
                <a:highlight>
                  <a:srgbClr val="FFFF00"/>
                </a:highlight>
                <a:latin typeface="XCCW Joined 1a" panose="03050602040000000000" pitchFamily="66" charset="0"/>
              </a:rPr>
              <a:t>Challenge – Find a country in the Atlas and use this to find the co-ordinates of this country on your map. Plot the co-ordinates and write down the name of the country.  </a:t>
            </a:r>
          </a:p>
        </p:txBody>
      </p:sp>
      <p:grpSp>
        <p:nvGrpSpPr>
          <p:cNvPr id="6" name="Group 5">
            <a:extLst>
              <a:ext uri="{FF2B5EF4-FFF2-40B4-BE49-F238E27FC236}">
                <a16:creationId xmlns:a16="http://schemas.microsoft.com/office/drawing/2014/main" id="{B90CB498-83FD-4262-983A-7119F370F5EB}"/>
              </a:ext>
            </a:extLst>
          </p:cNvPr>
          <p:cNvGrpSpPr/>
          <p:nvPr/>
        </p:nvGrpSpPr>
        <p:grpSpPr>
          <a:xfrm>
            <a:off x="245780" y="834474"/>
            <a:ext cx="9118939" cy="5414660"/>
            <a:chOff x="245780" y="834474"/>
            <a:chExt cx="9118939" cy="5414660"/>
          </a:xfrm>
        </p:grpSpPr>
        <p:pic>
          <p:nvPicPr>
            <p:cNvPr id="2" name="Picture 1">
              <a:extLst>
                <a:ext uri="{FF2B5EF4-FFF2-40B4-BE49-F238E27FC236}">
                  <a16:creationId xmlns:a16="http://schemas.microsoft.com/office/drawing/2014/main" id="{BCD1B296-05BC-4EF4-AD32-A1418105B666}"/>
                </a:ext>
              </a:extLst>
            </p:cNvPr>
            <p:cNvPicPr>
              <a:picLocks noChangeAspect="1"/>
            </p:cNvPicPr>
            <p:nvPr/>
          </p:nvPicPr>
          <p:blipFill rotWithShape="1">
            <a:blip r:embed="rId2"/>
            <a:srcRect r="35802"/>
            <a:stretch/>
          </p:blipFill>
          <p:spPr>
            <a:xfrm>
              <a:off x="245780" y="834474"/>
              <a:ext cx="9118939" cy="5414660"/>
            </a:xfrm>
            <a:prstGeom prst="rect">
              <a:avLst/>
            </a:prstGeom>
          </p:spPr>
        </p:pic>
        <p:sp>
          <p:nvSpPr>
            <p:cNvPr id="4" name="Rectangle 3">
              <a:extLst>
                <a:ext uri="{FF2B5EF4-FFF2-40B4-BE49-F238E27FC236}">
                  <a16:creationId xmlns:a16="http://schemas.microsoft.com/office/drawing/2014/main" id="{351616BD-5751-4E45-889E-9DE8EA1111A0}"/>
                </a:ext>
              </a:extLst>
            </p:cNvPr>
            <p:cNvSpPr/>
            <p:nvPr/>
          </p:nvSpPr>
          <p:spPr>
            <a:xfrm>
              <a:off x="3073399" y="5943600"/>
              <a:ext cx="186267" cy="12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55458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TotalTime>
  <Words>688</Words>
  <Application>Microsoft Office PowerPoint</Application>
  <PresentationFormat>Widescreen</PresentationFormat>
  <Paragraphs>78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Sassoon Infant Rg</vt:lpstr>
      <vt:lpstr>XCCW Joined 1a</vt:lpstr>
      <vt:lpstr>Office Theme</vt:lpstr>
      <vt:lpstr>LI: to be able to identify and understand the significance of latitude and longitude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the long date in your Morning Books.</dc:title>
  <dc:creator>Simon Thomas</dc:creator>
  <cp:lastModifiedBy>Simon Thomas</cp:lastModifiedBy>
  <cp:revision>52</cp:revision>
  <dcterms:created xsi:type="dcterms:W3CDTF">2020-12-21T21:09:43Z</dcterms:created>
  <dcterms:modified xsi:type="dcterms:W3CDTF">2020-12-26T00:52:09Z</dcterms:modified>
</cp:coreProperties>
</file>