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Term 5 Week </a:t>
            </a:r>
            <a:r>
              <a:rPr lang="en-GB" sz="4400" dirty="0" smtClean="0">
                <a:latin typeface="Comic Sans MS" panose="030F0702030302020204" pitchFamily="66" charset="0"/>
              </a:rPr>
              <a:t>5</a:t>
            </a:r>
            <a:r>
              <a:rPr lang="en-GB" sz="4400" dirty="0" smtClean="0">
                <a:latin typeface="Comic Sans MS" panose="030F0702030302020204" pitchFamily="66" charset="0"/>
              </a:rPr>
              <a:t/>
            </a:r>
            <a:br>
              <a:rPr lang="en-GB" sz="4400" dirty="0" smtClean="0">
                <a:latin typeface="Comic Sans MS" panose="030F0702030302020204" pitchFamily="66" charset="0"/>
              </a:rPr>
            </a:br>
            <a:r>
              <a:rPr lang="en-GB" sz="4400" dirty="0" smtClean="0">
                <a:latin typeface="Comic Sans MS" panose="030F0702030302020204" pitchFamily="66" charset="0"/>
              </a:rPr>
              <a:t>P.S.H.E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99407"/>
          </a:xfrm>
        </p:spPr>
        <p:txBody>
          <a:bodyPr>
            <a:noAutofit/>
          </a:bodyPr>
          <a:lstStyle/>
          <a:p>
            <a:pPr algn="l"/>
            <a:r>
              <a:rPr lang="en-GB" sz="1800" dirty="0" smtClean="0">
                <a:latin typeface="Comic Sans MS" panose="030F0702030302020204" pitchFamily="66" charset="0"/>
              </a:rPr>
              <a:t>L.I:</a:t>
            </a:r>
            <a:r>
              <a:rPr lang="en-GB" sz="1800" dirty="0">
                <a:latin typeface="Comic Sans MS" panose="030F0702030302020204" pitchFamily="66" charset="0"/>
              </a:rPr>
              <a:t> </a:t>
            </a:r>
            <a:r>
              <a:rPr lang="en-GB" sz="1800" dirty="0" smtClean="0">
                <a:latin typeface="Comic Sans MS" panose="030F0702030302020204" pitchFamily="66" charset="0"/>
              </a:rPr>
              <a:t>To </a:t>
            </a:r>
            <a:r>
              <a:rPr lang="en-GB" sz="1800" dirty="0" smtClean="0">
                <a:latin typeface="Comic Sans MS" panose="030F0702030302020204" pitchFamily="66" charset="0"/>
              </a:rPr>
              <a:t>recognise </a:t>
            </a:r>
            <a:r>
              <a:rPr lang="en-GB" sz="1800" dirty="0">
                <a:latin typeface="Comic Sans MS" panose="030F0702030302020204" pitchFamily="66" charset="0"/>
              </a:rPr>
              <a:t>and appreciate people who can help me in my family, my school and </a:t>
            </a:r>
            <a:r>
              <a:rPr lang="en-GB" sz="1800" dirty="0" smtClean="0">
                <a:latin typeface="Comic Sans MS" panose="030F0702030302020204" pitchFamily="66" charset="0"/>
              </a:rPr>
              <a:t>my community</a:t>
            </a:r>
            <a:r>
              <a:rPr lang="en-GB" sz="1800" dirty="0">
                <a:latin typeface="Comic Sans MS" panose="030F0702030302020204" pitchFamily="66" charset="0"/>
              </a:rPr>
              <a:t>?</a:t>
            </a:r>
          </a:p>
          <a:p>
            <a:pPr algn="l"/>
            <a:r>
              <a:rPr lang="en-GB" sz="1800" dirty="0" smtClean="0">
                <a:latin typeface="Comic Sans MS" panose="030F0702030302020204" pitchFamily="66" charset="0"/>
              </a:rPr>
              <a:t>S.C.</a:t>
            </a:r>
            <a:r>
              <a:rPr lang="en-GB" sz="1800" dirty="0">
                <a:latin typeface="Comic Sans MS" panose="030F0702030302020204" pitchFamily="66" charset="0"/>
              </a:rPr>
              <a:t> 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1800" dirty="0">
                <a:latin typeface="Comic Sans MS" panose="030F0702030302020204" pitchFamily="66" charset="0"/>
              </a:rPr>
              <a:t>I understand how it feels to trust someone?</a:t>
            </a:r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795" y="1035171"/>
            <a:ext cx="100238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GB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there are no 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wrong answers - it’s something each person has to judge 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themselves.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 in the circle, debrief this activity with the children. </a:t>
            </a:r>
            <a:endParaRPr lang="en-GB" sz="2400" dirty="0" smtClean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find it easy to agree on where to place the cards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ones did they find it hard to</a:t>
            </a:r>
            <a:r>
              <a:rPr lang="en-GB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decide or agree on? </a:t>
            </a:r>
            <a:endParaRPr lang="en-GB" sz="2400" dirty="0" smtClean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 smtClean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 to see that there are many people who may be perfectly trustworthy, but until we know them 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can’t sure.</a:t>
            </a:r>
            <a:endParaRPr lang="en-GB" sz="2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5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1" y="2967335"/>
            <a:ext cx="9159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L.I: To recognise and appreciate people who can help me in my family, my school and my community?</a:t>
            </a:r>
          </a:p>
          <a:p>
            <a:r>
              <a:rPr lang="en-GB" dirty="0">
                <a:latin typeface="Comic Sans MS" panose="030F0702030302020204" pitchFamily="66" charset="0"/>
              </a:rPr>
              <a:t>S.C.  I understand how it feels to trust someone?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3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664" y="882415"/>
            <a:ext cx="10118785" cy="4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2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906" y="884243"/>
            <a:ext cx="10282686" cy="51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Input / Class Discussion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does it mean to trust someone? Talk about the things </a:t>
            </a:r>
            <a:r>
              <a:rPr lang="en-GB" dirty="0" smtClean="0">
                <a:latin typeface="Comic Sans MS" panose="030F0702030302020204" pitchFamily="66" charset="0"/>
              </a:rPr>
              <a:t>that help </a:t>
            </a:r>
            <a:r>
              <a:rPr lang="en-GB" dirty="0">
                <a:latin typeface="Comic Sans MS" panose="030F0702030302020204" pitchFamily="66" charset="0"/>
              </a:rPr>
              <a:t>trust grow, e.g. honesty, always being there, keeping good secrets, being a good listener, standing up for you, etc. Ask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for their ideas. Have a balloon ready and with each </a:t>
            </a:r>
            <a:r>
              <a:rPr lang="en-GB" dirty="0" smtClean="0">
                <a:latin typeface="Comic Sans MS" panose="030F0702030302020204" pitchFamily="66" charset="0"/>
              </a:rPr>
              <a:t>new suggestion </a:t>
            </a:r>
            <a:r>
              <a:rPr lang="en-GB" dirty="0">
                <a:latin typeface="Comic Sans MS" panose="030F0702030302020204" pitchFamily="66" charset="0"/>
              </a:rPr>
              <a:t>add a puff of air to the balloon.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Explain </a:t>
            </a:r>
            <a:r>
              <a:rPr lang="en-GB" dirty="0">
                <a:latin typeface="Comic Sans MS" panose="030F0702030302020204" pitchFamily="66" charset="0"/>
              </a:rPr>
              <a:t>to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that trust builds over time; just as the balloon is growing bigger, so does trust. Tie up the end of the balloon and keep for later.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8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Discussion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57864" y="2828836"/>
            <a:ext cx="99635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how telling lies and not being truthful can damage trust (look at the boy who cried ‘wolf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.’) Holding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balloon explain that telling lies pop someone’s trust in 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GB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popping a balloon</a:t>
            </a:r>
            <a:r>
              <a:rPr lang="en-GB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Discuss how telling lies and not being truthful can damage trust (look at the boy who cried ‘wolf.’)Holding the balloon explain that telling lies pop someone’s trust in </a:t>
            </a:r>
            <a:r>
              <a:rPr lang="en-GB" sz="2400" dirty="0" smtClean="0">
                <a:latin typeface="Comic Sans MS" panose="030F0702030302020204" pitchFamily="66" charset="0"/>
              </a:rPr>
              <a:t>you just </a:t>
            </a:r>
            <a:r>
              <a:rPr lang="en-GB" sz="2400" dirty="0">
                <a:latin typeface="Comic Sans MS" panose="030F0702030302020204" pitchFamily="66" charset="0"/>
              </a:rPr>
              <a:t>like popping a balloon.</a:t>
            </a:r>
          </a:p>
          <a:p>
            <a:pPr>
              <a:spcAft>
                <a:spcPts val="0"/>
              </a:spcAft>
            </a:pPr>
            <a:endParaRPr lang="en-GB" sz="2400" dirty="0" smtClean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Group Activity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Use the people cards. In groups,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decide which people they would trust or not and why, sorting the cards into piles.</a:t>
            </a:r>
          </a:p>
          <a:p>
            <a:r>
              <a:rPr lang="en-GB" dirty="0">
                <a:latin typeface="Comic Sans MS" panose="030F0702030302020204" pitchFamily="66" charset="0"/>
              </a:rPr>
              <a:t>Debrief.</a:t>
            </a:r>
          </a:p>
          <a:p>
            <a:r>
              <a:rPr lang="en-GB" dirty="0">
                <a:latin typeface="Comic Sans MS" panose="030F0702030302020204" pitchFamily="66" charset="0"/>
              </a:rPr>
              <a:t>Reinforce the learning that some people we trust because we </a:t>
            </a:r>
            <a:r>
              <a:rPr lang="en-GB" dirty="0" smtClean="0">
                <a:latin typeface="Comic Sans MS" panose="030F0702030302020204" pitchFamily="66" charset="0"/>
              </a:rPr>
              <a:t>know them </a:t>
            </a:r>
            <a:r>
              <a:rPr lang="en-GB" dirty="0">
                <a:latin typeface="Comic Sans MS" panose="030F0702030302020204" pitchFamily="66" charset="0"/>
              </a:rPr>
              <a:t>well, such as family and friends, and some we trust because we know it’s their job to look after us, such as a police officer or doctor.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>
                <a:latin typeface="Comic Sans MS" panose="030F0702030302020204" pitchFamily="66" charset="0"/>
              </a:rPr>
              <a:t/>
            </a:r>
            <a:br>
              <a:rPr lang="en-GB" sz="2700" dirty="0" smtClean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/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Ask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to re-examine how they have sorted their cards, </a:t>
            </a:r>
            <a:r>
              <a:rPr lang="en-GB" dirty="0" smtClean="0">
                <a:latin typeface="Comic Sans MS" panose="030F0702030302020204" pitchFamily="66" charset="0"/>
              </a:rPr>
              <a:t>would they </a:t>
            </a:r>
            <a:r>
              <a:rPr lang="en-GB" dirty="0">
                <a:latin typeface="Comic Sans MS" panose="030F0702030302020204" pitchFamily="66" charset="0"/>
              </a:rPr>
              <a:t>like to reconsider?</a:t>
            </a:r>
          </a:p>
          <a:p>
            <a:r>
              <a:rPr lang="en-GB" dirty="0">
                <a:latin typeface="Comic Sans MS" panose="030F0702030302020204" pitchFamily="66" charset="0"/>
              </a:rPr>
              <a:t>Who would you not trust? Ask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to share their ideas e.g. people you don’t know well enough, people who you think don’t really care about you, people who have let you down before.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8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b="1" dirty="0" smtClean="0">
                <a:latin typeface="Comic Sans MS" panose="030F0702030302020204" pitchFamily="66" charset="0"/>
              </a:rPr>
              <a:t>Photograph </a:t>
            </a:r>
            <a:r>
              <a:rPr lang="en-GB" b="1" dirty="0">
                <a:latin typeface="Comic Sans MS" panose="030F0702030302020204" pitchFamily="66" charset="0"/>
              </a:rPr>
              <a:t>evidence for books 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Each group to have a piece of flip chart paper.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Ask </a:t>
            </a:r>
            <a:r>
              <a:rPr lang="en-GB" dirty="0">
                <a:latin typeface="Comic Sans MS" panose="030F0702030302020204" pitchFamily="66" charset="0"/>
              </a:rPr>
              <a:t>them to draw a stick figure in the middle </a:t>
            </a:r>
            <a:r>
              <a:rPr lang="en-GB" dirty="0" smtClean="0">
                <a:latin typeface="Comic Sans MS" panose="030F0702030302020204" pitchFamily="66" charset="0"/>
              </a:rPr>
              <a:t>to represent </a:t>
            </a:r>
            <a:r>
              <a:rPr lang="en-GB" dirty="0">
                <a:latin typeface="Comic Sans MS" panose="030F0702030302020204" pitchFamily="66" charset="0"/>
              </a:rPr>
              <a:t>themselves, and then a circle around the figure.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Give each group </a:t>
            </a:r>
            <a:r>
              <a:rPr lang="en-GB" dirty="0">
                <a:latin typeface="Comic Sans MS" panose="030F0702030302020204" pitchFamily="66" charset="0"/>
              </a:rPr>
              <a:t>a set of the ‘People’ cards. Tell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to place inside the circle</a:t>
            </a:r>
          </a:p>
          <a:p>
            <a:r>
              <a:rPr lang="en-GB" dirty="0">
                <a:latin typeface="Comic Sans MS" panose="030F0702030302020204" pitchFamily="66" charset="0"/>
              </a:rPr>
              <a:t>any that they feel sure they could trust; place the others outside </a:t>
            </a:r>
            <a:r>
              <a:rPr lang="en-GB" dirty="0" smtClean="0">
                <a:latin typeface="Comic Sans MS" panose="030F0702030302020204" pitchFamily="66" charset="0"/>
              </a:rPr>
              <a:t>the circle</a:t>
            </a:r>
            <a:r>
              <a:rPr lang="en-GB" dirty="0">
                <a:latin typeface="Comic Sans MS" panose="030F0702030302020204" pitchFamily="66" charset="0"/>
              </a:rPr>
              <a:t>, closer if you think you might be able to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trust them but are </a:t>
            </a:r>
            <a:r>
              <a:rPr lang="en-GB" dirty="0" smtClean="0">
                <a:latin typeface="Comic Sans MS" panose="030F0702030302020204" pitchFamily="66" charset="0"/>
              </a:rPr>
              <a:t>not sure</a:t>
            </a:r>
            <a:r>
              <a:rPr lang="en-GB" dirty="0">
                <a:latin typeface="Comic Sans MS" panose="030F0702030302020204" pitchFamily="66" charset="0"/>
              </a:rPr>
              <a:t>, further away if you definitely would not trust them.</a:t>
            </a:r>
          </a:p>
          <a:p>
            <a:r>
              <a:rPr lang="en-GB" dirty="0">
                <a:latin typeface="Comic Sans MS" panose="030F0702030302020204" pitchFamily="66" charset="0"/>
              </a:rPr>
              <a:t>Encourage </a:t>
            </a:r>
            <a:r>
              <a:rPr lang="en-GB" dirty="0" smtClean="0">
                <a:latin typeface="Comic Sans MS" panose="030F0702030302020204" pitchFamily="66" charset="0"/>
              </a:rPr>
              <a:t>children to </a:t>
            </a:r>
            <a:r>
              <a:rPr lang="en-GB" dirty="0">
                <a:latin typeface="Comic Sans MS" panose="030F0702030302020204" pitchFamily="66" charset="0"/>
              </a:rPr>
              <a:t>talk about these in their groups and </a:t>
            </a:r>
            <a:r>
              <a:rPr lang="en-GB" dirty="0" smtClean="0">
                <a:latin typeface="Comic Sans MS" panose="030F0702030302020204" pitchFamily="66" charset="0"/>
              </a:rPr>
              <a:t>see if </a:t>
            </a:r>
            <a:r>
              <a:rPr lang="en-GB" dirty="0">
                <a:latin typeface="Comic Sans MS" panose="030F0702030302020204" pitchFamily="66" charset="0"/>
              </a:rPr>
              <a:t>different people have different ideas.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466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560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Garamond</vt:lpstr>
      <vt:lpstr>Times New Roman</vt:lpstr>
      <vt:lpstr>Organic</vt:lpstr>
      <vt:lpstr>Term 5 Week 5 P.S.H.E</vt:lpstr>
      <vt:lpstr>Learning Intentions</vt:lpstr>
      <vt:lpstr>PowerPoint Presentation</vt:lpstr>
      <vt:lpstr>PowerPoint Presentation</vt:lpstr>
      <vt:lpstr>Input / Class Discussion </vt:lpstr>
      <vt:lpstr>Discussion</vt:lpstr>
      <vt:lpstr>Group Activity </vt:lpstr>
      <vt:lpstr>   </vt:lpstr>
      <vt:lpstr>Activity  Photograph evidence for books activity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5</dc:title>
  <dc:creator>Sarah Brewster</dc:creator>
  <cp:lastModifiedBy>Sarah Brewster</cp:lastModifiedBy>
  <cp:revision>13</cp:revision>
  <dcterms:created xsi:type="dcterms:W3CDTF">2021-02-28T18:09:04Z</dcterms:created>
  <dcterms:modified xsi:type="dcterms:W3CDTF">2021-05-13T21:12:52Z</dcterms:modified>
</cp:coreProperties>
</file>