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7" r:id="rId3"/>
    <p:sldId id="305" r:id="rId4"/>
    <p:sldId id="311" r:id="rId5"/>
    <p:sldId id="298" r:id="rId6"/>
    <p:sldId id="332" r:id="rId7"/>
    <p:sldId id="333" r:id="rId8"/>
    <p:sldId id="334" r:id="rId9"/>
    <p:sldId id="335" r:id="rId10"/>
    <p:sldId id="336" r:id="rId11"/>
    <p:sldId id="337" r:id="rId12"/>
    <p:sldId id="339" r:id="rId13"/>
    <p:sldId id="340" r:id="rId14"/>
    <p:sldId id="31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e Brunton" initials="k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97EEE-FE1A-406C-B89C-A38CABC4E0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24C2BA-41F5-4997-96D5-4065475EB1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6A433-7284-47D4-94BA-190EBB417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FA5A-6F6E-420F-AA63-0E0807C484C7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CAEF2-85D9-45F0-BF2C-FD84FCF90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7B899-C575-42DB-9773-0F21F7740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A0BE-52B4-41E1-8D13-9837E0882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815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B2DDA-D7C2-4466-B1E2-3231E4EC8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7F57F6-1A51-48B7-A20E-E7185AFD81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821A6-BC46-4C5D-8B85-48597E1C2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FA5A-6F6E-420F-AA63-0E0807C484C7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9197F-2FBC-4A9A-9178-7A8A62B4E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41A05-F3EC-4B2A-BC8E-A5C58D548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A0BE-52B4-41E1-8D13-9837E0882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56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F0AF70-DEE4-434A-BE44-38B0665985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9FD5D3-571A-4A21-A554-EC743DD427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C9E3C9-6CA5-4CC2-ACA9-EC0DC4ABF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FA5A-6F6E-420F-AA63-0E0807C484C7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C98DD-5584-4088-BA08-B48BD2C24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8B3DCC-D0A2-4664-9061-5DAB9276B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A0BE-52B4-41E1-8D13-9837E0882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404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CAE04-12FD-472F-A094-B23121896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B1D14-09A8-4617-B612-63CA78720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3CE50-16CE-4649-B7DF-40E028085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FA5A-6F6E-420F-AA63-0E0807C484C7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E7904-2E8F-4192-AF5E-62362E57C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DBFC4-7A15-47DC-96B1-DAFC2F536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A0BE-52B4-41E1-8D13-9837E0882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262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CA217-969C-4783-B18D-CB3880528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D75179-6ED7-4150-9E70-AEDA63A9A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866F6-6F40-4701-ABA3-D9EC64F04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FA5A-6F6E-420F-AA63-0E0807C484C7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4E2ED-FA4B-4192-9B1B-9E9DB3757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C0D4A-CEB5-4026-8F06-193E163B4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A0BE-52B4-41E1-8D13-9837E0882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566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ADFB3-CB5B-4E4D-B5D2-F4B0A3268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CB01C-76F2-4721-8EEF-8110F0E2E1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6375CD-71AF-4D17-9A59-048DB20E0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93A034-AAF9-4626-B855-091760406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FA5A-6F6E-420F-AA63-0E0807C484C7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8298BB-33BB-4540-AB0A-CAEFB25FF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543F2C-744B-4EE3-84F3-CDBB1B7D4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A0BE-52B4-41E1-8D13-9837E0882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83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4DC1C-A33A-4518-8EF0-C4DB126A8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C38B1-4EF0-49EE-818D-52C8B4FC4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566DF6-99C4-40F0-964F-3E4E7ABDB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2640AE-D5AC-421D-9745-B76580A439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A9F8D5-C7C8-4497-91E7-AD0A74597C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BB5933-7F4C-4224-8B35-37644CC24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FA5A-6F6E-420F-AA63-0E0807C484C7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C59533-0D7B-4EC3-B74E-7C39EBA45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3A50E1-AEB6-4517-A578-C5F60CCBE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A0BE-52B4-41E1-8D13-9837E0882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126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478E0-E243-4D1F-AAF3-9A0F6A81C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9A90C2-6EA9-4E76-A278-902D123BF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FA5A-6F6E-420F-AA63-0E0807C484C7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6EC5A4-62E9-4F16-81CF-D767DAAB2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709564-3629-4DB1-A589-A2A23767E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A0BE-52B4-41E1-8D13-9837E0882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990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CA14E8-7BD0-41E2-B12F-3A4496792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FA5A-6F6E-420F-AA63-0E0807C484C7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E182E6-F435-4CF7-A51D-0B302CE7C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4F4135-BD31-4AEC-AE32-CF23A7455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A0BE-52B4-41E1-8D13-9837E0882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626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1CE55-F3BA-47D8-A416-CE7373ED1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90DAD-247F-4A4F-AB41-094E63900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382D97-1265-41E9-8A42-CF8CE2670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B14FBF-492D-4F52-A02C-DE9BFE77A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FA5A-6F6E-420F-AA63-0E0807C484C7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F57FE2-442C-4C2A-AA26-FB09F2470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3F2F84-16C4-48AF-A20D-2FDBE7BB9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A0BE-52B4-41E1-8D13-9837E0882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691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107C9-D9CC-4E6E-8220-3B0729856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3DDE2B-8F5B-4FFF-A845-A1D74FEE65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D6A32F-B708-44C1-83B3-1DAAB9D7A3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96D8A1-FFEF-46C6-AEBB-CEDE2716B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FA5A-6F6E-420F-AA63-0E0807C484C7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7D47D4-96B3-4C0C-8164-2D0738F1B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A9D1E8-FBDB-4C52-B6A6-883883D5E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A0BE-52B4-41E1-8D13-9837E0882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431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CFC326-94E5-4C47-A16E-CCED11DC8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34EACD-FAC8-411B-BDB0-710833DDD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D7E1A-780A-414C-8FFE-B01283763E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4FA5A-6F6E-420F-AA63-0E0807C484C7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5F467-1819-4CF0-B465-11EB951244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75785-28B4-4C7C-8E7D-5A651F6784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CA0BE-52B4-41E1-8D13-9837E0882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92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6918B-762B-4CB0-A782-5E31AF4F0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2475" y="314325"/>
            <a:ext cx="9144000" cy="1062038"/>
          </a:xfrm>
        </p:spPr>
        <p:txBody>
          <a:bodyPr/>
          <a:lstStyle/>
          <a:p>
            <a:r>
              <a:rPr lang="en-GB" u="sng" dirty="0">
                <a:latin typeface="Twinkl" pitchFamily="2" charset="0"/>
              </a:rPr>
              <a:t>Tuesday 14</a:t>
            </a:r>
            <a:r>
              <a:rPr lang="en-GB" u="sng" baseline="30000" dirty="0">
                <a:latin typeface="Twinkl" pitchFamily="2" charset="0"/>
              </a:rPr>
              <a:t>th</a:t>
            </a:r>
            <a:r>
              <a:rPr lang="en-GB" u="sng" dirty="0">
                <a:latin typeface="Twinkl" pitchFamily="2" charset="0"/>
              </a:rPr>
              <a:t> September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C5125F-1048-42FC-88CA-F58B97FA44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43075"/>
            <a:ext cx="9144000" cy="4800600"/>
          </a:xfrm>
        </p:spPr>
        <p:txBody>
          <a:bodyPr>
            <a:normAutofit/>
          </a:bodyPr>
          <a:lstStyle/>
          <a:p>
            <a:pPr algn="l"/>
            <a:r>
              <a:rPr lang="en-GB" sz="2800" u="sng" dirty="0">
                <a:solidFill>
                  <a:srgbClr val="7030A0"/>
                </a:solidFill>
                <a:latin typeface="Twinkl" pitchFamily="2" charset="0"/>
              </a:rPr>
              <a:t>Learning Intentions:</a:t>
            </a:r>
          </a:p>
          <a:p>
            <a:pPr algn="l"/>
            <a:endParaRPr lang="en-GB" sz="2800" u="sng" dirty="0">
              <a:solidFill>
                <a:srgbClr val="7030A0"/>
              </a:solidFill>
              <a:latin typeface="Twinkl" pitchFamily="2" charset="0"/>
            </a:endParaRPr>
          </a:p>
          <a:p>
            <a:pPr algn="l"/>
            <a:r>
              <a:rPr lang="en-GB" sz="2800" dirty="0">
                <a:highlight>
                  <a:srgbClr val="FFFF00"/>
                </a:highlight>
                <a:latin typeface="Twinkl" pitchFamily="2" charset="0"/>
              </a:rPr>
              <a:t>5: I can use appropriate vocabulary and grammar in a task.</a:t>
            </a:r>
            <a:endParaRPr lang="en-GB" sz="2800" dirty="0">
              <a:latin typeface="Twinkl" pitchFamily="2" charset="0"/>
            </a:endParaRPr>
          </a:p>
          <a:p>
            <a:pPr algn="l"/>
            <a:r>
              <a:rPr lang="en-GB" sz="2800" dirty="0">
                <a:highlight>
                  <a:srgbClr val="FFFF00"/>
                </a:highlight>
                <a:latin typeface="Twinkl" pitchFamily="2" charset="0"/>
              </a:rPr>
              <a:t>6: I can use grammar, punctuation and vocabulary which is suited to the purpose of my writing.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37DBFA-755C-436D-BEE4-9AE35EA92265}"/>
              </a:ext>
            </a:extLst>
          </p:cNvPr>
          <p:cNvSpPr/>
          <p:nvPr/>
        </p:nvSpPr>
        <p:spPr>
          <a:xfrm>
            <a:off x="9669528" y="0"/>
            <a:ext cx="24160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Twinkl" pitchFamily="2" charset="0"/>
              </a:rPr>
              <a:t>English</a:t>
            </a:r>
          </a:p>
        </p:txBody>
      </p:sp>
    </p:spTree>
    <p:extLst>
      <p:ext uri="{BB962C8B-B14F-4D97-AF65-F5344CB8AC3E}">
        <p14:creationId xmlns:p14="http://schemas.microsoft.com/office/powerpoint/2010/main" val="2117262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9165A-F730-4028-AA43-24372B504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7280" y="1229360"/>
            <a:ext cx="5882640" cy="5176483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b="1" dirty="0">
                <a:highlight>
                  <a:srgbClr val="FFFF00"/>
                </a:highlight>
                <a:latin typeface="Sassoon Infant Std"/>
              </a:rPr>
              <a:t>Model</a:t>
            </a:r>
            <a:r>
              <a:rPr lang="en-GB" dirty="0">
                <a:highlight>
                  <a:srgbClr val="FFFF00"/>
                </a:highlight>
                <a:latin typeface="Sassoon Infant Std"/>
              </a:rPr>
              <a:t>: </a:t>
            </a:r>
            <a:r>
              <a:rPr lang="en-GB" dirty="0">
                <a:highlight>
                  <a:srgbClr val="FFFF00"/>
                </a:highlight>
              </a:rPr>
              <a:t>Have you ever fancied a trip to the home of many famous artists, writers and poets?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u="sng" dirty="0">
                <a:solidFill>
                  <a:srgbClr val="FF0000"/>
                </a:solidFill>
                <a:latin typeface="Sassoon Infant Std" pitchFamily="34" charset="0"/>
              </a:rPr>
              <a:t>Your turn: </a:t>
            </a:r>
            <a:r>
              <a:rPr lang="en-GB" sz="2400" dirty="0">
                <a:solidFill>
                  <a:srgbClr val="FF0000"/>
                </a:solidFill>
                <a:latin typeface="Sassoon Infant Std" pitchFamily="34" charset="0"/>
              </a:rPr>
              <a:t>Using a question word at the start, create a question based on a fact about Rye.</a:t>
            </a:r>
          </a:p>
          <a:p>
            <a:pPr marL="0" indent="0">
              <a:buNone/>
            </a:pPr>
            <a:endParaRPr lang="en-GB" sz="2400" dirty="0">
              <a:solidFill>
                <a:srgbClr val="FF0000"/>
              </a:solidFill>
              <a:latin typeface="Sassoon Infant Std" pitchFamily="34" charset="0"/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  <a:latin typeface="Sassoon Infant Std" pitchFamily="34" charset="0"/>
              </a:rPr>
              <a:t>Challenge: can you </a:t>
            </a:r>
            <a:r>
              <a:rPr lang="en-GB" sz="2400" b="1" dirty="0">
                <a:solidFill>
                  <a:srgbClr val="FF0000"/>
                </a:solidFill>
                <a:latin typeface="Sassoon Infant Std" pitchFamily="34" charset="0"/>
              </a:rPr>
              <a:t>add a second question with a different question starter?</a:t>
            </a:r>
            <a:endParaRPr lang="en-GB" dirty="0"/>
          </a:p>
          <a:p>
            <a:endParaRPr lang="en-GB" dirty="0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99F9910B-6C0B-4BA2-858B-290BB5BA11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208" y="4314248"/>
            <a:ext cx="597921" cy="631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E599317-D224-4772-ACBF-D853BDC86FD8}"/>
              </a:ext>
            </a:extLst>
          </p:cNvPr>
          <p:cNvSpPr/>
          <p:nvPr/>
        </p:nvSpPr>
        <p:spPr>
          <a:xfrm>
            <a:off x="7370736" y="268870"/>
            <a:ext cx="20768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Question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F8B50D00-A774-4432-BF39-67AEDFF4243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6048" y="214409"/>
            <a:ext cx="760120" cy="770062"/>
          </a:xfrm>
          <a:prstGeom prst="rect">
            <a:avLst/>
          </a:prstGeom>
        </p:spPr>
      </p:pic>
      <p:pic>
        <p:nvPicPr>
          <p:cNvPr id="8198" name="Picture 6">
            <a:extLst>
              <a:ext uri="{FF2B5EF4-FFF2-40B4-BE49-F238E27FC236}">
                <a16:creationId xmlns:a16="http://schemas.microsoft.com/office/drawing/2014/main" id="{A3E712E2-9EFE-4936-9B07-091F123B8B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03" y="268870"/>
            <a:ext cx="4750389" cy="3160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>
            <a:extLst>
              <a:ext uri="{FF2B5EF4-FFF2-40B4-BE49-F238E27FC236}">
                <a16:creationId xmlns:a16="http://schemas.microsoft.com/office/drawing/2014/main" id="{78FBC1FC-88E2-4831-AAF9-C6147E373C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893"/>
          <a:stretch/>
        </p:blipFill>
        <p:spPr bwMode="auto">
          <a:xfrm>
            <a:off x="843598" y="3091748"/>
            <a:ext cx="4220339" cy="2668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1921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41B5E-B927-464D-B87D-3BC83ABF3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u="sng" dirty="0"/>
          </a:p>
          <a:p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FCEF4A-931E-47AB-B433-61CED5C780B2}"/>
              </a:ext>
            </a:extLst>
          </p:cNvPr>
          <p:cNvSpPr/>
          <p:nvPr/>
        </p:nvSpPr>
        <p:spPr>
          <a:xfrm>
            <a:off x="300823" y="218250"/>
            <a:ext cx="30529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chatty reply</a:t>
            </a:r>
          </a:p>
        </p:txBody>
      </p:sp>
      <p:pic>
        <p:nvPicPr>
          <p:cNvPr id="11" name="Picture 4" descr="See the source image">
            <a:extLst>
              <a:ext uri="{FF2B5EF4-FFF2-40B4-BE49-F238E27FC236}">
                <a16:creationId xmlns:a16="http://schemas.microsoft.com/office/drawing/2014/main" id="{C2F30160-E942-4FD6-B83D-FE51D90A6B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663" y="2885972"/>
            <a:ext cx="875431" cy="875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34FF5E4-53F7-44FB-A0FF-1C88F18421F2}"/>
              </a:ext>
            </a:extLst>
          </p:cNvPr>
          <p:cNvSpPr txBox="1"/>
          <p:nvPr/>
        </p:nvSpPr>
        <p:spPr>
          <a:xfrm>
            <a:off x="8038425" y="3429000"/>
            <a:ext cx="3890421" cy="3108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b="1" u="sng" dirty="0">
                <a:solidFill>
                  <a:schemeClr val="tx1"/>
                </a:solidFill>
                <a:latin typeface="Twinkl" pitchFamily="2" charset="0"/>
              </a:rPr>
              <a:t>Think: </a:t>
            </a: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Sometimes holiday brochures have ‘chatty’ ways of inviting people to visit that area. What other examples can you come up with?</a:t>
            </a:r>
            <a:endParaRPr lang="en-GB" sz="2400" b="1" u="sng" dirty="0">
              <a:solidFill>
                <a:schemeClr val="tx1"/>
              </a:solidFill>
              <a:latin typeface="Twinkl" pitchFamily="2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45A8F42-04EB-412B-9DBE-AAF7706E7B4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530" y="175186"/>
            <a:ext cx="936447" cy="87533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F453B80-9C61-4D1A-AB7A-91E55F10B4B8}"/>
              </a:ext>
            </a:extLst>
          </p:cNvPr>
          <p:cNvSpPr txBox="1"/>
          <p:nvPr/>
        </p:nvSpPr>
        <p:spPr>
          <a:xfrm>
            <a:off x="436880" y="1465045"/>
            <a:ext cx="386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/>
              <a:t>Come on over!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1D6963C-0F1C-4C87-BBE2-E43CB8F3C744}"/>
              </a:ext>
            </a:extLst>
          </p:cNvPr>
          <p:cNvSpPr txBox="1"/>
          <p:nvPr/>
        </p:nvSpPr>
        <p:spPr>
          <a:xfrm>
            <a:off x="4826000" y="949689"/>
            <a:ext cx="386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/>
              <a:t>See for yourself!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AD59664-FE6E-4A3C-AC4D-21C26C3F016D}"/>
              </a:ext>
            </a:extLst>
          </p:cNvPr>
          <p:cNvSpPr txBox="1"/>
          <p:nvPr/>
        </p:nvSpPr>
        <p:spPr>
          <a:xfrm>
            <a:off x="1033803" y="3481218"/>
            <a:ext cx="386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/>
              <a:t>Book that ticket!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B786AE3-DD94-41CD-9B0B-4F2E643ECE55}"/>
              </a:ext>
            </a:extLst>
          </p:cNvPr>
          <p:cNvSpPr txBox="1"/>
          <p:nvPr/>
        </p:nvSpPr>
        <p:spPr>
          <a:xfrm>
            <a:off x="6096000" y="1803985"/>
            <a:ext cx="4683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/>
              <a:t>What’s stopping you?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12E9207-6B0F-427A-8079-A19361728FEF}"/>
              </a:ext>
            </a:extLst>
          </p:cNvPr>
          <p:cNvSpPr txBox="1"/>
          <p:nvPr/>
        </p:nvSpPr>
        <p:spPr>
          <a:xfrm>
            <a:off x="2976880" y="4434284"/>
            <a:ext cx="4683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/>
              <a:t>Hop on that train!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E05D455-D5A9-42FF-BF87-783937850DEF}"/>
              </a:ext>
            </a:extLst>
          </p:cNvPr>
          <p:cNvSpPr txBox="1"/>
          <p:nvPr/>
        </p:nvSpPr>
        <p:spPr>
          <a:xfrm>
            <a:off x="635000" y="5632530"/>
            <a:ext cx="612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/>
              <a:t>Hurry up and come on over!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3560093-E483-4F05-8788-4C8FCED6B1C2}"/>
              </a:ext>
            </a:extLst>
          </p:cNvPr>
          <p:cNvSpPr txBox="1"/>
          <p:nvPr/>
        </p:nvSpPr>
        <p:spPr>
          <a:xfrm>
            <a:off x="1291809" y="2413782"/>
            <a:ext cx="48041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/>
              <a:t>What’s delaying you?</a:t>
            </a:r>
          </a:p>
        </p:txBody>
      </p:sp>
    </p:spTree>
    <p:extLst>
      <p:ext uri="{BB962C8B-B14F-4D97-AF65-F5344CB8AC3E}">
        <p14:creationId xmlns:p14="http://schemas.microsoft.com/office/powerpoint/2010/main" val="3891999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9165A-F730-4028-AA43-24372B504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134" y="599440"/>
            <a:ext cx="3679364" cy="5980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In this sentence, we will use a chatty, informal way of inviting people to Rye.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Chot</a:t>
            </a:r>
            <a:r>
              <a:rPr lang="en-GB" dirty="0"/>
              <a:t> down a </a:t>
            </a:r>
            <a:r>
              <a:rPr lang="en-GB" b="1" dirty="0"/>
              <a:t>chatty phrase </a:t>
            </a:r>
            <a:r>
              <a:rPr lang="en-GB" dirty="0"/>
              <a:t>to use.</a:t>
            </a: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dirty="0" err="1"/>
              <a:t>Chot</a:t>
            </a:r>
            <a:r>
              <a:rPr lang="en-GB" dirty="0"/>
              <a:t> down another adjective meaning </a:t>
            </a:r>
            <a:r>
              <a:rPr lang="en-GB" b="1" dirty="0"/>
              <a:t>‘interesting’.</a:t>
            </a:r>
          </a:p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19DAE86-CFA3-466C-9DD7-46CFDD3A9FD3}"/>
              </a:ext>
            </a:extLst>
          </p:cNvPr>
          <p:cNvSpPr txBox="1">
            <a:spLocks/>
          </p:cNvSpPr>
          <p:nvPr/>
        </p:nvSpPr>
        <p:spPr>
          <a:xfrm>
            <a:off x="4646078" y="1185401"/>
            <a:ext cx="2719921" cy="51836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>
                <a:latin typeface="Twinkl" pitchFamily="2" charset="0"/>
              </a:rPr>
              <a:t>‘Chatty’ phrases:</a:t>
            </a:r>
          </a:p>
          <a:p>
            <a:pPr marL="0" indent="0">
              <a:buNone/>
            </a:pPr>
            <a:r>
              <a:rPr lang="en-GB" sz="3200" dirty="0">
                <a:latin typeface="Twinkl" pitchFamily="2" charset="0"/>
              </a:rPr>
              <a:t>come on over, come see for yourself, pack your bags, book that ticket, what’s stopping you? Take the plunge!</a:t>
            </a:r>
          </a:p>
          <a:p>
            <a:pPr marL="0" indent="0">
              <a:buNone/>
            </a:pPr>
            <a:endParaRPr lang="en-GB" dirty="0">
              <a:latin typeface="Twinkl" pitchFamily="2" charset="0"/>
            </a:endParaRPr>
          </a:p>
          <a:p>
            <a:pPr marL="0" indent="0">
              <a:buNone/>
            </a:pPr>
            <a:endParaRPr lang="en-GB" dirty="0">
              <a:latin typeface="Twinkl" pitchFamily="2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272AA89-9E25-4DBC-8B97-00E883F4A296}"/>
              </a:ext>
            </a:extLst>
          </p:cNvPr>
          <p:cNvSpPr txBox="1">
            <a:spLocks/>
          </p:cNvSpPr>
          <p:nvPr/>
        </p:nvSpPr>
        <p:spPr>
          <a:xfrm>
            <a:off x="7656731" y="1185400"/>
            <a:ext cx="2917861" cy="5183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100" b="1" dirty="0">
                <a:latin typeface="Twinkl" pitchFamily="2" charset="0"/>
              </a:rPr>
              <a:t>Adjectives for interesting:</a:t>
            </a:r>
          </a:p>
          <a:p>
            <a:pPr marL="0" indent="0">
              <a:buNone/>
            </a:pPr>
            <a:r>
              <a:rPr lang="en-GB" sz="3600" dirty="0">
                <a:latin typeface="Twinkl" pitchFamily="2" charset="0"/>
              </a:rPr>
              <a:t>Interesting, – fascinating, remarkable, captivating, enthralling, intriguing, exciting</a:t>
            </a:r>
          </a:p>
        </p:txBody>
      </p:sp>
      <p:pic>
        <p:nvPicPr>
          <p:cNvPr id="13" name="Picture 4" descr="See the source image">
            <a:extLst>
              <a:ext uri="{FF2B5EF4-FFF2-40B4-BE49-F238E27FC236}">
                <a16:creationId xmlns:a16="http://schemas.microsoft.com/office/drawing/2014/main" id="{4D7042D6-3287-4C32-96CE-3751D276C5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21" y="2884185"/>
            <a:ext cx="360513" cy="36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Image result for Magpie Sketch">
            <a:extLst>
              <a:ext uri="{FF2B5EF4-FFF2-40B4-BE49-F238E27FC236}">
                <a16:creationId xmlns:a16="http://schemas.microsoft.com/office/drawing/2014/main" id="{63041D85-FF4C-485B-AF08-471E4B1C6B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4450" y="132078"/>
            <a:ext cx="1279763" cy="1455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See the source image">
            <a:extLst>
              <a:ext uri="{FF2B5EF4-FFF2-40B4-BE49-F238E27FC236}">
                <a16:creationId xmlns:a16="http://schemas.microsoft.com/office/drawing/2014/main" id="{8E8DF668-5AA9-415F-8287-DE2CA2697A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88" y="4319255"/>
            <a:ext cx="360513" cy="36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B529A179-3C3D-4531-8469-52AB28B05A84}"/>
              </a:ext>
            </a:extLst>
          </p:cNvPr>
          <p:cNvSpPr/>
          <p:nvPr/>
        </p:nvSpPr>
        <p:spPr>
          <a:xfrm>
            <a:off x="6366343" y="204835"/>
            <a:ext cx="30529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chatty reply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3671B05-8CAC-47CD-8C8A-0270F3D85B5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6050" y="161771"/>
            <a:ext cx="936447" cy="87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86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9165A-F730-4028-AA43-24372B504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7280" y="1229360"/>
            <a:ext cx="5882640" cy="5176483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b="1" dirty="0">
                <a:highlight>
                  <a:srgbClr val="FFFF00"/>
                </a:highlight>
                <a:latin typeface="Sassoon Infant Std"/>
              </a:rPr>
              <a:t>Model</a:t>
            </a:r>
            <a:r>
              <a:rPr lang="en-GB" sz="2400" dirty="0">
                <a:highlight>
                  <a:srgbClr val="FFFF00"/>
                </a:highlight>
                <a:latin typeface="Sassoon Infant Std"/>
              </a:rPr>
              <a:t>: </a:t>
            </a:r>
            <a:r>
              <a:rPr lang="en-GB" sz="2400" dirty="0">
                <a:highlight>
                  <a:srgbClr val="FFFF00"/>
                </a:highlight>
              </a:rPr>
              <a:t>Well, </a:t>
            </a:r>
            <a:r>
              <a:rPr lang="en-GB" sz="2400" u="sng" dirty="0">
                <a:highlight>
                  <a:srgbClr val="FFFF00"/>
                </a:highlight>
              </a:rPr>
              <a:t>what’s stopping you</a:t>
            </a:r>
            <a:r>
              <a:rPr lang="en-GB" sz="2400" dirty="0">
                <a:highlight>
                  <a:srgbClr val="FFFF00"/>
                </a:highlight>
              </a:rPr>
              <a:t>? The </a:t>
            </a:r>
            <a:r>
              <a:rPr lang="en-GB" sz="2400" u="sng" dirty="0">
                <a:highlight>
                  <a:srgbClr val="FFFF00"/>
                </a:highlight>
              </a:rPr>
              <a:t>fascinating</a:t>
            </a:r>
            <a:r>
              <a:rPr lang="en-GB" sz="2400" dirty="0">
                <a:highlight>
                  <a:srgbClr val="FFFF00"/>
                </a:highlight>
              </a:rPr>
              <a:t> Rye is the </a:t>
            </a:r>
            <a:r>
              <a:rPr lang="en-GB" sz="2400" u="sng" dirty="0">
                <a:highlight>
                  <a:srgbClr val="FFFF00"/>
                </a:highlight>
              </a:rPr>
              <a:t>destination</a:t>
            </a:r>
            <a:r>
              <a:rPr lang="en-GB" sz="2400" dirty="0">
                <a:highlight>
                  <a:srgbClr val="FFFF00"/>
                </a:highlight>
              </a:rPr>
              <a:t> for you!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u="sng" dirty="0">
                <a:solidFill>
                  <a:srgbClr val="FF0000"/>
                </a:solidFill>
                <a:latin typeface="Sassoon Infant Std" pitchFamily="34" charset="0"/>
              </a:rPr>
              <a:t>Your turn: </a:t>
            </a:r>
            <a:r>
              <a:rPr lang="en-GB" sz="2400" dirty="0">
                <a:solidFill>
                  <a:srgbClr val="FF0000"/>
                </a:solidFill>
                <a:latin typeface="Sassoon Infant Std" pitchFamily="34" charset="0"/>
              </a:rPr>
              <a:t>Using a chatty phrase and adjectives, create your sentence persuading people to come to Rye.</a:t>
            </a:r>
          </a:p>
          <a:p>
            <a:pPr marL="0" indent="0">
              <a:buNone/>
            </a:pPr>
            <a:endParaRPr lang="en-GB" sz="2400" b="1" dirty="0">
              <a:solidFill>
                <a:srgbClr val="FF0000"/>
              </a:solidFill>
              <a:latin typeface="Sassoon Infant Std" pitchFamily="34" charset="0"/>
            </a:endParaRPr>
          </a:p>
          <a:p>
            <a:pPr marL="0" indent="0">
              <a:buNone/>
            </a:pPr>
            <a:r>
              <a:rPr lang="en-GB" sz="2400" b="1" dirty="0">
                <a:solidFill>
                  <a:srgbClr val="FF0000"/>
                </a:solidFill>
                <a:latin typeface="Sassoon Infant Std" pitchFamily="34" charset="0"/>
              </a:rPr>
              <a:t>Hint: If you need to, start by changing the underlined vocabulary to help.</a:t>
            </a:r>
          </a:p>
          <a:p>
            <a:pPr marL="0" indent="0">
              <a:buNone/>
            </a:pPr>
            <a:endParaRPr lang="en-GB" sz="2400" dirty="0">
              <a:solidFill>
                <a:srgbClr val="FF0000"/>
              </a:solidFill>
              <a:latin typeface="Sassoon Infant Std" pitchFamily="34" charset="0"/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  <a:latin typeface="Sassoon Infant Std" pitchFamily="34" charset="0"/>
              </a:rPr>
              <a:t>Challenge: can you </a:t>
            </a:r>
            <a:r>
              <a:rPr lang="en-GB" sz="2400" b="1" dirty="0">
                <a:solidFill>
                  <a:srgbClr val="FF0000"/>
                </a:solidFill>
                <a:latin typeface="Sassoon Infant Std" pitchFamily="34" charset="0"/>
              </a:rPr>
              <a:t>deepen the moment </a:t>
            </a:r>
            <a:r>
              <a:rPr lang="en-GB" sz="2400" dirty="0">
                <a:solidFill>
                  <a:srgbClr val="FF0000"/>
                </a:solidFill>
                <a:latin typeface="Sassoon Infant Std" pitchFamily="34" charset="0"/>
              </a:rPr>
              <a:t>by adding extra description about Rye?</a:t>
            </a:r>
            <a:endParaRPr lang="en-GB" dirty="0"/>
          </a:p>
          <a:p>
            <a:endParaRPr lang="en-GB" dirty="0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99F9910B-6C0B-4BA2-858B-290BB5BA11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574" y="5350568"/>
            <a:ext cx="714066" cy="75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5BABE410-054B-4F6E-B83E-90E1DAEE9471}"/>
              </a:ext>
            </a:extLst>
          </p:cNvPr>
          <p:cNvSpPr/>
          <p:nvPr/>
        </p:nvSpPr>
        <p:spPr>
          <a:xfrm>
            <a:off x="6366343" y="204835"/>
            <a:ext cx="30529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chatty reply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4C11A80-268B-4DC5-8634-88B6A30B1FB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6050" y="161771"/>
            <a:ext cx="936447" cy="875337"/>
          </a:xfrm>
          <a:prstGeom prst="rect">
            <a:avLst/>
          </a:prstGeom>
        </p:spPr>
      </p:pic>
      <p:pic>
        <p:nvPicPr>
          <p:cNvPr id="11266" name="Picture 2" descr="Rye, England -  The Rye train station building.">
            <a:extLst>
              <a:ext uri="{FF2B5EF4-FFF2-40B4-BE49-F238E27FC236}">
                <a16:creationId xmlns:a16="http://schemas.microsoft.com/office/drawing/2014/main" id="{3C69610C-75B2-4F42-906F-240CCBC97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83" y="912721"/>
            <a:ext cx="5553824" cy="370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187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8CD85-F9CD-4071-8D44-D69201909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320" y="1009432"/>
            <a:ext cx="10515600" cy="26549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u="sng" dirty="0"/>
              <a:t>Please spend 5 minutes checking over each station.</a:t>
            </a:r>
          </a:p>
          <a:p>
            <a:pPr marL="0" indent="0">
              <a:buNone/>
            </a:pPr>
            <a:r>
              <a:rPr lang="en-GB" sz="2400" dirty="0"/>
              <a:t>Read back through your sentence stacking from the last two days.</a:t>
            </a:r>
          </a:p>
          <a:p>
            <a:pPr marL="0" indent="0">
              <a:buNone/>
            </a:pPr>
            <a:r>
              <a:rPr lang="en-GB" sz="2400" dirty="0"/>
              <a:t>Work through each station </a:t>
            </a:r>
            <a:r>
              <a:rPr lang="en-GB" sz="2400" b="1" dirty="0"/>
              <a:t>independently. </a:t>
            </a:r>
            <a:r>
              <a:rPr lang="en-GB" sz="2400" dirty="0"/>
              <a:t>Make sure you use your </a:t>
            </a:r>
            <a:r>
              <a:rPr lang="en-GB" sz="2400" b="1" dirty="0">
                <a:solidFill>
                  <a:srgbClr val="7030A0"/>
                </a:solidFill>
              </a:rPr>
              <a:t>purple polishing pen </a:t>
            </a:r>
            <a:r>
              <a:rPr lang="en-GB" sz="2400" dirty="0"/>
              <a:t>and a </a:t>
            </a:r>
            <a:r>
              <a:rPr lang="en-GB" sz="2400" b="1" dirty="0"/>
              <a:t>dictionary or a word bank </a:t>
            </a:r>
            <a:r>
              <a:rPr lang="en-GB" sz="2400" dirty="0"/>
              <a:t>to help.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775BB2-F0CF-47C3-8A2B-B39B8506AFEC}"/>
              </a:ext>
            </a:extLst>
          </p:cNvPr>
          <p:cNvSpPr/>
          <p:nvPr/>
        </p:nvSpPr>
        <p:spPr>
          <a:xfrm>
            <a:off x="2592291" y="86102"/>
            <a:ext cx="7007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Partner Editing Activity</a:t>
            </a:r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:</a:t>
            </a:r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0B24C1DD-8A09-4192-ABD9-369A9A883DF8}"/>
              </a:ext>
            </a:extLst>
          </p:cNvPr>
          <p:cNvSpPr/>
          <p:nvPr/>
        </p:nvSpPr>
        <p:spPr>
          <a:xfrm>
            <a:off x="10820400" y="192509"/>
            <a:ext cx="731520" cy="65611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tar: 5 Points 5">
            <a:extLst>
              <a:ext uri="{FF2B5EF4-FFF2-40B4-BE49-F238E27FC236}">
                <a16:creationId xmlns:a16="http://schemas.microsoft.com/office/drawing/2014/main" id="{3DFEA834-868C-4FCD-AAD1-102C747202A3}"/>
              </a:ext>
            </a:extLst>
          </p:cNvPr>
          <p:cNvSpPr/>
          <p:nvPr/>
        </p:nvSpPr>
        <p:spPr>
          <a:xfrm>
            <a:off x="640080" y="219712"/>
            <a:ext cx="731520" cy="65611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C762F4-041C-45A1-A94A-9545D89485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2081" y="2955483"/>
            <a:ext cx="1698667" cy="137321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2BDDD17-F437-4A92-9506-ACD34B36A1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8356" y="3002534"/>
            <a:ext cx="1763002" cy="142522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69F7520-C22B-498A-A69B-36EAA268CB0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496" y="3002534"/>
            <a:ext cx="1640465" cy="132616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4D86A52-E132-4AA4-8305-49BBF07020A9}"/>
              </a:ext>
            </a:extLst>
          </p:cNvPr>
          <p:cNvSpPr txBox="1"/>
          <p:nvPr/>
        </p:nvSpPr>
        <p:spPr>
          <a:xfrm>
            <a:off x="1005840" y="4119334"/>
            <a:ext cx="2219009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Topic words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Names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Longer descriptive words</a:t>
            </a:r>
          </a:p>
          <a:p>
            <a:r>
              <a:rPr lang="en-GB" dirty="0"/>
              <a:t>*Dictionary*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C2801D1-370D-4553-9BE6-D10C9CE02586}"/>
              </a:ext>
            </a:extLst>
          </p:cNvPr>
          <p:cNvSpPr txBox="1"/>
          <p:nvPr/>
        </p:nvSpPr>
        <p:spPr>
          <a:xfrm>
            <a:off x="4329250" y="4093427"/>
            <a:ext cx="4053840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Commas (after fronted adverbials).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Capital letters for names of places.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Commas in a list.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? for questions.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Full stops.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Exclamation marks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1A9D05-780F-436D-BEEC-6308D9E096CA}"/>
              </a:ext>
            </a:extLst>
          </p:cNvPr>
          <p:cNvSpPr txBox="1"/>
          <p:nvPr/>
        </p:nvSpPr>
        <p:spPr>
          <a:xfrm>
            <a:off x="9193469" y="4119334"/>
            <a:ext cx="2219009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Missing words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Does it all make sense?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Have you repeated a word too many times?</a:t>
            </a:r>
          </a:p>
        </p:txBody>
      </p:sp>
    </p:spTree>
    <p:extLst>
      <p:ext uri="{BB962C8B-B14F-4D97-AF65-F5344CB8AC3E}">
        <p14:creationId xmlns:p14="http://schemas.microsoft.com/office/powerpoint/2010/main" val="3670761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41B5E-B927-464D-B87D-3BC83ABF3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u="sng" dirty="0"/>
          </a:p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441771-34BB-4752-895F-9A2161F8572C}"/>
              </a:ext>
            </a:extLst>
          </p:cNvPr>
          <p:cNvSpPr/>
          <p:nvPr/>
        </p:nvSpPr>
        <p:spPr>
          <a:xfrm>
            <a:off x="0" y="51345"/>
            <a:ext cx="309143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u="sng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Shapes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F46974F-94CA-45BA-A9F6-3C41042CA61C}"/>
              </a:ext>
            </a:extLst>
          </p:cNvPr>
          <p:cNvSpPr txBox="1"/>
          <p:nvPr/>
        </p:nvSpPr>
        <p:spPr>
          <a:xfrm>
            <a:off x="3233842" y="1694111"/>
            <a:ext cx="308567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latin typeface="Twinkl" pitchFamily="2" charset="0"/>
              </a:rPr>
              <a:t>The heading/sub-heading in your brochure.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856E164-573F-4901-B715-D16970E4C228}"/>
              </a:ext>
            </a:extLst>
          </p:cNvPr>
          <p:cNvSpPr txBox="1"/>
          <p:nvPr/>
        </p:nvSpPr>
        <p:spPr>
          <a:xfrm>
            <a:off x="2779746" y="3164347"/>
            <a:ext cx="2899693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latin typeface="Twinkl" pitchFamily="2" charset="0"/>
              </a:rPr>
              <a:t>Options for people to choose from.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D6F5248-571D-44DB-A124-C5B006D77BA9}"/>
              </a:ext>
            </a:extLst>
          </p:cNvPr>
          <p:cNvSpPr txBox="1"/>
          <p:nvPr/>
        </p:nvSpPr>
        <p:spPr>
          <a:xfrm>
            <a:off x="3174968" y="5801723"/>
            <a:ext cx="27432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latin typeface="Twinkl" pitchFamily="2" charset="0"/>
              </a:rPr>
              <a:t>The weather at the destination.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0F0F330-BA6C-4E50-8A6F-C447C57140E4}"/>
              </a:ext>
            </a:extLst>
          </p:cNvPr>
          <p:cNvSpPr txBox="1"/>
          <p:nvPr/>
        </p:nvSpPr>
        <p:spPr>
          <a:xfrm>
            <a:off x="8886709" y="790372"/>
            <a:ext cx="27432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latin typeface="Twinkl" pitchFamily="2" charset="0"/>
              </a:rPr>
              <a:t>Places where you can eat out.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A0155AD-6D5D-4E39-976D-451EC9640924}"/>
              </a:ext>
            </a:extLst>
          </p:cNvPr>
          <p:cNvSpPr txBox="1"/>
          <p:nvPr/>
        </p:nvSpPr>
        <p:spPr>
          <a:xfrm>
            <a:off x="8929228" y="2057011"/>
            <a:ext cx="27432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latin typeface="Twinkl" pitchFamily="2" charset="0"/>
              </a:rPr>
              <a:t>Different interesting sights.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8C2CB7D-50EF-4353-ABA6-5FA1C3634771}"/>
              </a:ext>
            </a:extLst>
          </p:cNvPr>
          <p:cNvSpPr txBox="1"/>
          <p:nvPr/>
        </p:nvSpPr>
        <p:spPr>
          <a:xfrm>
            <a:off x="8886709" y="5957929"/>
            <a:ext cx="27432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latin typeface="Twinkl" pitchFamily="2" charset="0"/>
              </a:rPr>
              <a:t>Data/figures to persuade people to visit.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BA3C66-285D-4B07-937C-6E0F1F2E89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321" y="1675327"/>
            <a:ext cx="1876425" cy="704850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B5826C52-0759-422D-A825-25ECA68C7B83}"/>
              </a:ext>
            </a:extLst>
          </p:cNvPr>
          <p:cNvSpPr txBox="1"/>
          <p:nvPr/>
        </p:nvSpPr>
        <p:spPr>
          <a:xfrm>
            <a:off x="2702594" y="4683491"/>
            <a:ext cx="2743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latin typeface="Twinkl" pitchFamily="2" charset="0"/>
              </a:rPr>
              <a:t>An overview of the place.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F7838CB-9DB5-4B70-AEE9-03A1443B241B}"/>
              </a:ext>
            </a:extLst>
          </p:cNvPr>
          <p:cNvSpPr txBox="1"/>
          <p:nvPr/>
        </p:nvSpPr>
        <p:spPr>
          <a:xfrm>
            <a:off x="8962390" y="3476670"/>
            <a:ext cx="27432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latin typeface="Twinkl" pitchFamily="2" charset="0"/>
              </a:rPr>
              <a:t>Adventurous activities to choose from.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84059CD-AD3F-48F9-9D64-C90DF0DE8A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9990" y="2675197"/>
            <a:ext cx="952500" cy="14097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51A8F3F-822A-4C6C-9104-B6A8535C63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2392" y="4571318"/>
            <a:ext cx="1107695" cy="855537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606D0F17-2631-4E0A-B23C-9D90220A13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9971" y="5832645"/>
            <a:ext cx="1292536" cy="80899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0E3DD17-108B-4763-8046-95EB0F61784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49806" y="490478"/>
            <a:ext cx="1200756" cy="115586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B638D19F-6014-4895-A6A2-06EBFE282A5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61697" y="2020294"/>
            <a:ext cx="1376973" cy="82443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68586901-CB71-4B49-A590-4A861575118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36827" y="3219322"/>
            <a:ext cx="1101843" cy="118271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C0269536-87CA-4F81-957D-1B33958CAB2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36460" y="5611895"/>
            <a:ext cx="1027448" cy="11072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39677A3-2671-4833-84EB-80C42805362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18850" y="4633301"/>
            <a:ext cx="1119820" cy="645452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309BE7B8-07BD-4AD5-B0DB-F59D6AC58D75}"/>
              </a:ext>
            </a:extLst>
          </p:cNvPr>
          <p:cNvSpPr txBox="1"/>
          <p:nvPr/>
        </p:nvSpPr>
        <p:spPr>
          <a:xfrm>
            <a:off x="8962390" y="4814420"/>
            <a:ext cx="2743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latin typeface="Twinkl" pitchFamily="2" charset="0"/>
              </a:rPr>
              <a:t>A catchy slogan</a:t>
            </a:r>
          </a:p>
        </p:txBody>
      </p:sp>
      <p:sp>
        <p:nvSpPr>
          <p:cNvPr id="2" name="Star: 5 Points 1">
            <a:extLst>
              <a:ext uri="{FF2B5EF4-FFF2-40B4-BE49-F238E27FC236}">
                <a16:creationId xmlns:a16="http://schemas.microsoft.com/office/drawing/2014/main" id="{6D8441D3-F535-46ED-99CD-F8F1CAEEE401}"/>
              </a:ext>
            </a:extLst>
          </p:cNvPr>
          <p:cNvSpPr/>
          <p:nvPr/>
        </p:nvSpPr>
        <p:spPr>
          <a:xfrm>
            <a:off x="4499298" y="3563535"/>
            <a:ext cx="680720" cy="494286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Star: 5 Points 24">
            <a:extLst>
              <a:ext uri="{FF2B5EF4-FFF2-40B4-BE49-F238E27FC236}">
                <a16:creationId xmlns:a16="http://schemas.microsoft.com/office/drawing/2014/main" id="{E769479E-23C5-43AA-9D1B-323453FC8F1C}"/>
              </a:ext>
            </a:extLst>
          </p:cNvPr>
          <p:cNvSpPr/>
          <p:nvPr/>
        </p:nvSpPr>
        <p:spPr>
          <a:xfrm>
            <a:off x="4930304" y="2044391"/>
            <a:ext cx="680720" cy="494286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26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1C170-A768-4845-A0BB-9C45704B6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900745-EB04-422F-8F82-30F5E095C6F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690687"/>
            <a:ext cx="10515600" cy="345120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dirty="0">
                <a:latin typeface="Twinkl" pitchFamily="2" charset="0"/>
              </a:rPr>
              <a:t>Over the next few lessons, we will be collecting vocabulary focusing on 2/3 lenses per lesson. These sentences will form our </a:t>
            </a:r>
            <a:r>
              <a:rPr lang="en-GB" sz="3200" b="1" dirty="0">
                <a:latin typeface="Twinkl" pitchFamily="2" charset="0"/>
              </a:rPr>
              <a:t>holiday brochure </a:t>
            </a:r>
            <a:r>
              <a:rPr lang="en-GB" sz="3200" dirty="0">
                <a:latin typeface="Twinkl" pitchFamily="2" charset="0"/>
              </a:rPr>
              <a:t>based on </a:t>
            </a:r>
            <a:r>
              <a:rPr lang="en-GB" sz="3200" b="1" dirty="0">
                <a:latin typeface="Twinkl" pitchFamily="2" charset="0"/>
              </a:rPr>
              <a:t>Rye.</a:t>
            </a:r>
          </a:p>
          <a:p>
            <a:endParaRPr lang="en-GB" sz="3200" dirty="0">
              <a:latin typeface="Twinkl" pitchFamily="2" charset="0"/>
            </a:endParaRPr>
          </a:p>
          <a:p>
            <a:r>
              <a:rPr lang="en-GB" sz="3200" dirty="0">
                <a:latin typeface="Twinkl" pitchFamily="2" charset="0"/>
              </a:rPr>
              <a:t>At the </a:t>
            </a:r>
            <a:r>
              <a:rPr lang="en-GB" sz="3200" b="1" dirty="0">
                <a:latin typeface="Twinkl" pitchFamily="2" charset="0"/>
              </a:rPr>
              <a:t>end </a:t>
            </a:r>
            <a:r>
              <a:rPr lang="en-GB" sz="3200" dirty="0">
                <a:latin typeface="Twinkl" pitchFamily="2" charset="0"/>
              </a:rPr>
              <a:t>of some shorter sentence-stacking lesson, we will have a </a:t>
            </a:r>
            <a:r>
              <a:rPr lang="en-GB" sz="3200" b="1" dirty="0">
                <a:solidFill>
                  <a:srgbClr val="FF0000"/>
                </a:solidFill>
                <a:latin typeface="Twinkl" pitchFamily="2" charset="0"/>
              </a:rPr>
              <a:t>mini writing challenge</a:t>
            </a:r>
            <a:r>
              <a:rPr lang="en-GB" sz="3200" dirty="0">
                <a:latin typeface="Twinkl" pitchFamily="2" charset="0"/>
              </a:rPr>
              <a:t>. This is to keep us in the habit of writing independently.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E9D72C-5234-4D21-8094-171523C35B3F}"/>
              </a:ext>
            </a:extLst>
          </p:cNvPr>
          <p:cNvSpPr/>
          <p:nvPr/>
        </p:nvSpPr>
        <p:spPr>
          <a:xfrm>
            <a:off x="1173191" y="566241"/>
            <a:ext cx="81588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Sentence Stacking: Lesson 2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62004165-7F06-4C0A-B105-86E36C745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362843"/>
            <a:ext cx="1784600" cy="1117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152B26D1-4DE8-4192-B3B3-AC23D7257D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201" y="5362843"/>
            <a:ext cx="1797497" cy="1198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FBEB4135-4D58-4216-A39E-0F286A338D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8013" y="5319054"/>
            <a:ext cx="1855787" cy="1242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4D941D43-C6DF-45B9-BAF3-74EF958AFE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1500" y="5424594"/>
            <a:ext cx="1913428" cy="1074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868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900745-EB04-422F-8F82-30F5E095C6F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175385"/>
            <a:ext cx="10515600" cy="453560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dirty="0">
                <a:latin typeface="Twinkl" pitchFamily="2" charset="0"/>
              </a:rPr>
              <a:t>Today’s shapes:</a:t>
            </a:r>
          </a:p>
          <a:p>
            <a:pPr marL="0" indent="0">
              <a:buNone/>
            </a:pPr>
            <a:r>
              <a:rPr lang="en-GB" sz="3200" dirty="0">
                <a:latin typeface="Twinkl" pitchFamily="2" charset="0"/>
              </a:rPr>
              <a:t>Heading and Overview</a:t>
            </a:r>
          </a:p>
          <a:p>
            <a:endParaRPr lang="en-GB" sz="3200" dirty="0">
              <a:latin typeface="Twinkl" pitchFamily="2" charset="0"/>
            </a:endParaRPr>
          </a:p>
          <a:p>
            <a:pPr marL="0" indent="0">
              <a:buNone/>
            </a:pPr>
            <a:endParaRPr lang="en-GB" sz="3200" dirty="0">
              <a:latin typeface="Twinkl" pitchFamily="2" charset="0"/>
            </a:endParaRPr>
          </a:p>
          <a:p>
            <a:r>
              <a:rPr lang="en-GB" sz="3200" dirty="0">
                <a:latin typeface="Twinkl" pitchFamily="2" charset="0"/>
              </a:rPr>
              <a:t>Today’s lenses:</a:t>
            </a:r>
          </a:p>
          <a:p>
            <a:pPr marL="0" indent="0">
              <a:buNone/>
            </a:pPr>
            <a:r>
              <a:rPr lang="en-GB" sz="3200" dirty="0">
                <a:latin typeface="Twinkl" pitchFamily="2" charset="0"/>
              </a:rPr>
              <a:t>Rich language, questions and a chatty reply</a:t>
            </a:r>
          </a:p>
          <a:p>
            <a:pPr marL="0" indent="0">
              <a:buNone/>
            </a:pPr>
            <a:endParaRPr lang="en-GB" sz="3200" dirty="0">
              <a:latin typeface="Twinkl" pitchFamily="2" charset="0"/>
            </a:endParaRPr>
          </a:p>
          <a:p>
            <a:pPr marL="0" indent="0">
              <a:buNone/>
            </a:pPr>
            <a:endParaRPr lang="en-GB" sz="3200" dirty="0">
              <a:latin typeface="Twinkl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E9D72C-5234-4D21-8094-171523C35B3F}"/>
              </a:ext>
            </a:extLst>
          </p:cNvPr>
          <p:cNvSpPr/>
          <p:nvPr/>
        </p:nvSpPr>
        <p:spPr>
          <a:xfrm>
            <a:off x="767895" y="64507"/>
            <a:ext cx="55571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Sentence Stacking: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A07E109B-28A7-4324-9064-FA427B2AA6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918" y="2409005"/>
            <a:ext cx="1876425" cy="70485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8EAE55-44D1-4E8D-B4B7-FB6D9E16C4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0383" y="2409005"/>
            <a:ext cx="912595" cy="70485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0000000-0008-0000-0700-00005200000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663" y="4517825"/>
            <a:ext cx="1183391" cy="99939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795B82E-B216-49EC-93AF-DBE2E06CF43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815" y="4517825"/>
            <a:ext cx="912595" cy="86995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69F9419-97A6-4C08-83DD-31D8CF6C2ECE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768" y="4517825"/>
            <a:ext cx="936447" cy="87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607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1FCEF4A-931E-47AB-B433-61CED5C780B2}"/>
              </a:ext>
            </a:extLst>
          </p:cNvPr>
          <p:cNvSpPr/>
          <p:nvPr/>
        </p:nvSpPr>
        <p:spPr>
          <a:xfrm>
            <a:off x="1488412" y="266542"/>
            <a:ext cx="306263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Rich language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4FF5E4-53F7-44FB-A0FF-1C88F18421F2}"/>
              </a:ext>
            </a:extLst>
          </p:cNvPr>
          <p:cNvSpPr txBox="1"/>
          <p:nvPr/>
        </p:nvSpPr>
        <p:spPr>
          <a:xfrm>
            <a:off x="7570899" y="3563578"/>
            <a:ext cx="4421372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Twinkl" pitchFamily="2" charset="0"/>
              </a:rPr>
              <a:t>To </a:t>
            </a:r>
            <a:r>
              <a:rPr lang="en-GB" sz="2400" b="1" dirty="0">
                <a:latin typeface="Twinkl" pitchFamily="2" charset="0"/>
              </a:rPr>
              <a:t>persuade people </a:t>
            </a:r>
            <a:r>
              <a:rPr lang="en-GB" sz="2400" dirty="0">
                <a:latin typeface="Twinkl" pitchFamily="2" charset="0"/>
              </a:rPr>
              <a:t>to want to visit Rye, we are going to tell our readers that Rye was voted ‘England’s Favourite Weekend Getaway’.</a:t>
            </a:r>
          </a:p>
          <a:p>
            <a:pPr algn="ctr"/>
            <a:r>
              <a:rPr lang="en-GB" sz="2400" dirty="0">
                <a:latin typeface="Twinkl" pitchFamily="2" charset="0"/>
              </a:rPr>
              <a:t>Read through the facts about Rye and choose your two favourites.</a:t>
            </a:r>
          </a:p>
        </p:txBody>
      </p:sp>
      <p:sp>
        <p:nvSpPr>
          <p:cNvPr id="7" name="AutoShape 4" descr="Rye, East Sussex - Mermaid Street">
            <a:extLst>
              <a:ext uri="{FF2B5EF4-FFF2-40B4-BE49-F238E27FC236}">
                <a16:creationId xmlns:a16="http://schemas.microsoft.com/office/drawing/2014/main" id="{B9A2DA12-E8D1-49DD-B4BE-8899E610266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6" descr="Rye, East Sussex - Mermaid Street">
            <a:extLst>
              <a:ext uri="{FF2B5EF4-FFF2-40B4-BE49-F238E27FC236}">
                <a16:creationId xmlns:a16="http://schemas.microsoft.com/office/drawing/2014/main" id="{BEA2489D-606C-4357-A902-C350917A9A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" name="Picture 4" descr="See the source image">
            <a:extLst>
              <a:ext uri="{FF2B5EF4-FFF2-40B4-BE49-F238E27FC236}">
                <a16:creationId xmlns:a16="http://schemas.microsoft.com/office/drawing/2014/main" id="{C2F30160-E942-4FD6-B83D-FE51D90A6B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455" y="3143684"/>
            <a:ext cx="875431" cy="875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E048D86-EDF8-44E7-AA69-FEF1654D802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21" y="94848"/>
            <a:ext cx="1183391" cy="99939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E5328C8-5349-4F06-8144-58FA4E80C7F6}"/>
              </a:ext>
            </a:extLst>
          </p:cNvPr>
          <p:cNvSpPr txBox="1"/>
          <p:nvPr/>
        </p:nvSpPr>
        <p:spPr>
          <a:xfrm>
            <a:off x="487680" y="1094245"/>
            <a:ext cx="560832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/>
              <a:t>Facts about Rye: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0" i="0" dirty="0">
                <a:solidFill>
                  <a:srgbClr val="222222"/>
                </a:solidFill>
                <a:effectLst/>
                <a:latin typeface="Helvetica Neue"/>
              </a:rPr>
              <a:t>It is two miles from the open sea and is beside three beautiful rivers.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22222"/>
                </a:solidFill>
                <a:latin typeface="Helvetica Neue"/>
              </a:rPr>
              <a:t>Rye is packed with spooky history, including its smuggling gang roots!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22222"/>
                </a:solidFill>
                <a:latin typeface="Helvetica Neue"/>
              </a:rPr>
              <a:t>Beautiful bars set in underground caves and delicious restaurants.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22222"/>
                </a:solidFill>
                <a:latin typeface="Helvetica Neue"/>
              </a:rPr>
              <a:t>It has a number of fashionable hotels and guest houses right by the town centre.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22222"/>
                </a:solidFill>
                <a:latin typeface="Helvetica Neue"/>
              </a:rPr>
              <a:t>You can charter a yacht right from Rye Harbour.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22222"/>
                </a:solidFill>
                <a:latin typeface="Helvetica Neue"/>
              </a:rPr>
              <a:t>Rye is the home of many famous writers and artists.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22222"/>
                </a:solidFill>
                <a:latin typeface="Helvetica Neue"/>
              </a:rPr>
              <a:t>There are lots of award-winning antique shops full of bargains.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22222"/>
                </a:solidFill>
                <a:latin typeface="Helvetica Neue"/>
              </a:rPr>
              <a:t>It is close by the beautiful, sand-dune beach, Camber Sands.</a:t>
            </a:r>
          </a:p>
        </p:txBody>
      </p:sp>
    </p:spTree>
    <p:extLst>
      <p:ext uri="{BB962C8B-B14F-4D97-AF65-F5344CB8AC3E}">
        <p14:creationId xmlns:p14="http://schemas.microsoft.com/office/powerpoint/2010/main" val="3571815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9165A-F730-4028-AA43-24372B504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134" y="1036637"/>
            <a:ext cx="4749506" cy="55433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We will use the rich language lens to enhance our sentence.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Chot</a:t>
            </a:r>
            <a:r>
              <a:rPr lang="en-GB" dirty="0"/>
              <a:t> down an </a:t>
            </a:r>
            <a:r>
              <a:rPr lang="en-GB" b="1" dirty="0"/>
              <a:t>adjective</a:t>
            </a:r>
            <a:r>
              <a:rPr lang="en-GB" dirty="0"/>
              <a:t> for Rye. This will make up your next heading.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Pick your fact about Rye. You can choose your own from your notes.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19DAE86-CFA3-466C-9DD7-46CFDD3A9FD3}"/>
              </a:ext>
            </a:extLst>
          </p:cNvPr>
          <p:cNvSpPr txBox="1">
            <a:spLocks/>
          </p:cNvSpPr>
          <p:nvPr/>
        </p:nvSpPr>
        <p:spPr>
          <a:xfrm>
            <a:off x="5488661" y="622797"/>
            <a:ext cx="2541391" cy="59571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>
                <a:latin typeface="Twinkl" pitchFamily="2" charset="0"/>
              </a:rPr>
              <a:t>Adjective for Rye:</a:t>
            </a:r>
            <a:endParaRPr lang="en-GB" dirty="0">
              <a:latin typeface="Twinkl" pitchFamily="2" charset="0"/>
            </a:endParaRPr>
          </a:p>
          <a:p>
            <a:pPr marL="0" indent="0">
              <a:buNone/>
            </a:pPr>
            <a:r>
              <a:rPr lang="en-GB" dirty="0">
                <a:latin typeface="Twinkl" pitchFamily="2" charset="0"/>
              </a:rPr>
              <a:t>Inspiring</a:t>
            </a:r>
          </a:p>
          <a:p>
            <a:pPr marL="0" indent="0">
              <a:buNone/>
            </a:pPr>
            <a:r>
              <a:rPr lang="en-GB" dirty="0">
                <a:latin typeface="Twinkl" pitchFamily="2" charset="0"/>
              </a:rPr>
              <a:t>Interesting</a:t>
            </a:r>
          </a:p>
          <a:p>
            <a:pPr marL="0" indent="0">
              <a:buNone/>
            </a:pPr>
            <a:r>
              <a:rPr lang="en-GB" dirty="0">
                <a:latin typeface="Twinkl" pitchFamily="2" charset="0"/>
              </a:rPr>
              <a:t>Wonderful</a:t>
            </a:r>
          </a:p>
          <a:p>
            <a:pPr marL="0" indent="0">
              <a:buNone/>
            </a:pPr>
            <a:r>
              <a:rPr lang="en-GB" dirty="0">
                <a:latin typeface="Twinkl" pitchFamily="2" charset="0"/>
              </a:rPr>
              <a:t>Cultural</a:t>
            </a:r>
          </a:p>
          <a:p>
            <a:pPr marL="0" indent="0">
              <a:buNone/>
            </a:pPr>
            <a:r>
              <a:rPr lang="en-GB" dirty="0">
                <a:latin typeface="Twinkl" pitchFamily="2" charset="0"/>
              </a:rPr>
              <a:t>Splendid</a:t>
            </a:r>
          </a:p>
          <a:p>
            <a:pPr marL="0" indent="0">
              <a:buNone/>
            </a:pPr>
            <a:r>
              <a:rPr lang="en-GB" dirty="0">
                <a:latin typeface="Twinkl" pitchFamily="2" charset="0"/>
              </a:rPr>
              <a:t>Enriching</a:t>
            </a:r>
          </a:p>
          <a:p>
            <a:pPr marL="0" indent="0">
              <a:buNone/>
            </a:pPr>
            <a:r>
              <a:rPr lang="en-GB" dirty="0">
                <a:latin typeface="Twinkl" pitchFamily="2" charset="0"/>
              </a:rPr>
              <a:t>Delightful</a:t>
            </a:r>
          </a:p>
          <a:p>
            <a:pPr marL="0" indent="0">
              <a:buNone/>
            </a:pPr>
            <a:r>
              <a:rPr lang="en-GB" dirty="0">
                <a:latin typeface="Twinkl" pitchFamily="2" charset="0"/>
              </a:rPr>
              <a:t>Quaint </a:t>
            </a:r>
          </a:p>
          <a:p>
            <a:pPr marL="0" indent="0">
              <a:buNone/>
            </a:pPr>
            <a:r>
              <a:rPr lang="en-GB" dirty="0">
                <a:latin typeface="Twinkl" pitchFamily="2" charset="0"/>
              </a:rPr>
              <a:t>Perfect</a:t>
            </a:r>
          </a:p>
          <a:p>
            <a:pPr marL="0" indent="0">
              <a:buNone/>
            </a:pPr>
            <a:endParaRPr lang="en-GB" dirty="0">
              <a:latin typeface="Twinkl" pitchFamily="2" charset="0"/>
            </a:endParaRPr>
          </a:p>
          <a:p>
            <a:pPr marL="0" indent="0">
              <a:buNone/>
            </a:pPr>
            <a:endParaRPr lang="en-GB" dirty="0">
              <a:latin typeface="Twinkl" pitchFamily="2" charset="0"/>
            </a:endParaRPr>
          </a:p>
          <a:p>
            <a:pPr marL="0" indent="0">
              <a:buNone/>
            </a:pPr>
            <a:endParaRPr lang="en-GB" dirty="0">
              <a:latin typeface="Twinkl" pitchFamily="2" charset="0"/>
            </a:endParaRPr>
          </a:p>
        </p:txBody>
      </p:sp>
      <p:pic>
        <p:nvPicPr>
          <p:cNvPr id="14" name="Picture 2" descr="Image result for Magpie Sketch">
            <a:extLst>
              <a:ext uri="{FF2B5EF4-FFF2-40B4-BE49-F238E27FC236}">
                <a16:creationId xmlns:a16="http://schemas.microsoft.com/office/drawing/2014/main" id="{63041D85-FF4C-485B-AF08-471E4B1C6B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4450" y="132078"/>
            <a:ext cx="1279763" cy="1455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See the source image">
            <a:extLst>
              <a:ext uri="{FF2B5EF4-FFF2-40B4-BE49-F238E27FC236}">
                <a16:creationId xmlns:a16="http://schemas.microsoft.com/office/drawing/2014/main" id="{990BE9E1-2378-4D75-9C2A-6322C454B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50" y="2806383"/>
            <a:ext cx="360513" cy="36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096F08E-15B7-4E9F-B3DE-6317938DA34F}"/>
              </a:ext>
            </a:extLst>
          </p:cNvPr>
          <p:cNvSpPr txBox="1"/>
          <p:nvPr/>
        </p:nvSpPr>
        <p:spPr>
          <a:xfrm>
            <a:off x="370736" y="5665273"/>
            <a:ext cx="4749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*CT to </a:t>
            </a:r>
            <a:r>
              <a:rPr lang="en-GB" dirty="0" err="1">
                <a:solidFill>
                  <a:srgbClr val="FF0000"/>
                </a:solidFill>
              </a:rPr>
              <a:t>chot</a:t>
            </a:r>
            <a:r>
              <a:rPr lang="en-GB" dirty="0">
                <a:solidFill>
                  <a:srgbClr val="FF0000"/>
                </a:solidFill>
              </a:rPr>
              <a:t> down on flipchart for working wall!*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0CF8DC0-DD43-4E72-9D87-3F5E8D29CBEA}"/>
              </a:ext>
            </a:extLst>
          </p:cNvPr>
          <p:cNvSpPr/>
          <p:nvPr/>
        </p:nvSpPr>
        <p:spPr>
          <a:xfrm>
            <a:off x="1488412" y="266542"/>
            <a:ext cx="306263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Rich language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50DBAA1D-98FB-4864-A68C-EA794A6909BF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21" y="94848"/>
            <a:ext cx="1183391" cy="999397"/>
          </a:xfrm>
          <a:prstGeom prst="rect">
            <a:avLst/>
          </a:prstGeom>
        </p:spPr>
      </p:pic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A59BC917-C6A5-435B-A53E-F4E6C1E44181}"/>
              </a:ext>
            </a:extLst>
          </p:cNvPr>
          <p:cNvSpPr txBox="1">
            <a:spLocks/>
          </p:cNvSpPr>
          <p:nvPr/>
        </p:nvSpPr>
        <p:spPr>
          <a:xfrm>
            <a:off x="8104193" y="594545"/>
            <a:ext cx="3782786" cy="59854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300" b="1" dirty="0">
                <a:latin typeface="Twinkl" pitchFamily="2" charset="0"/>
              </a:rPr>
              <a:t>Facts about Rye:</a:t>
            </a:r>
            <a:endParaRPr lang="en-GB" sz="3300" dirty="0">
              <a:latin typeface="Twinkl" pitchFamily="2" charset="0"/>
            </a:endParaRPr>
          </a:p>
          <a:p>
            <a:pPr marL="0" indent="0">
              <a:buNone/>
            </a:pPr>
            <a:r>
              <a:rPr lang="en-GB" sz="3300" dirty="0">
                <a:solidFill>
                  <a:srgbClr val="FF0000"/>
                </a:solidFill>
                <a:latin typeface="Twinkl" pitchFamily="2" charset="0"/>
              </a:rPr>
              <a:t>*Previous slide</a:t>
            </a:r>
            <a:r>
              <a:rPr lang="en-GB" sz="3300" dirty="0">
                <a:latin typeface="Twinkl" pitchFamily="2" charset="0"/>
              </a:rPr>
              <a:t>*</a:t>
            </a:r>
          </a:p>
          <a:p>
            <a:pPr marL="285750" indent="-285750"/>
            <a:r>
              <a:rPr lang="en-GB" sz="3300" dirty="0">
                <a:solidFill>
                  <a:srgbClr val="222222"/>
                </a:solidFill>
                <a:latin typeface="Helvetica Neue"/>
              </a:rPr>
              <a:t>It is two miles from the open sea and is beside three beautiful rivers.</a:t>
            </a:r>
          </a:p>
          <a:p>
            <a:pPr marL="285750" indent="-285750"/>
            <a:r>
              <a:rPr lang="en-GB" sz="3300" dirty="0">
                <a:solidFill>
                  <a:srgbClr val="222222"/>
                </a:solidFill>
                <a:latin typeface="Helvetica Neue"/>
              </a:rPr>
              <a:t>Rye is packed with spooky history, including its smuggling gang roots!</a:t>
            </a:r>
          </a:p>
          <a:p>
            <a:pPr marL="285750" indent="-285750"/>
            <a:r>
              <a:rPr lang="en-GB" sz="3300" dirty="0">
                <a:solidFill>
                  <a:srgbClr val="222222"/>
                </a:solidFill>
                <a:latin typeface="Helvetica Neue"/>
              </a:rPr>
              <a:t>Beautiful bars set in underground caves and delicious restaurants.</a:t>
            </a:r>
          </a:p>
          <a:p>
            <a:pPr marL="285750" indent="-285750"/>
            <a:r>
              <a:rPr lang="en-GB" sz="3300" dirty="0">
                <a:solidFill>
                  <a:srgbClr val="222222"/>
                </a:solidFill>
                <a:latin typeface="Helvetica Neue"/>
              </a:rPr>
              <a:t>It has a number of fashionable hotels and guest houses right by the town centre.</a:t>
            </a:r>
          </a:p>
          <a:p>
            <a:pPr marL="285750" indent="-285750"/>
            <a:r>
              <a:rPr lang="en-GB" sz="3300" dirty="0">
                <a:solidFill>
                  <a:srgbClr val="222222"/>
                </a:solidFill>
                <a:latin typeface="Helvetica Neue"/>
              </a:rPr>
              <a:t>You can charter a yacht right from Rye Harbour. </a:t>
            </a:r>
          </a:p>
          <a:p>
            <a:pPr marL="285750" indent="-285750"/>
            <a:r>
              <a:rPr lang="en-GB" sz="3300" dirty="0">
                <a:solidFill>
                  <a:srgbClr val="222222"/>
                </a:solidFill>
                <a:latin typeface="Helvetica Neue"/>
              </a:rPr>
              <a:t>Rye is the home of many famous writers and artists. </a:t>
            </a:r>
          </a:p>
          <a:p>
            <a:pPr marL="285750" indent="-285750"/>
            <a:r>
              <a:rPr lang="en-GB" sz="3300" dirty="0">
                <a:solidFill>
                  <a:srgbClr val="222222"/>
                </a:solidFill>
                <a:latin typeface="Helvetica Neue"/>
              </a:rPr>
              <a:t>There are lots of award-winning antique shops full of bargains.</a:t>
            </a:r>
          </a:p>
          <a:p>
            <a:pPr marL="285750" indent="-285750"/>
            <a:r>
              <a:rPr lang="en-GB" sz="3300" dirty="0">
                <a:solidFill>
                  <a:srgbClr val="222222"/>
                </a:solidFill>
                <a:latin typeface="Helvetica Neue"/>
              </a:rPr>
              <a:t>It is close by the beautiful, sand-dune </a:t>
            </a:r>
            <a:r>
              <a:rPr lang="en-GB" dirty="0">
                <a:solidFill>
                  <a:srgbClr val="222222"/>
                </a:solidFill>
                <a:latin typeface="Helvetica Neue"/>
              </a:rPr>
              <a:t>beach, </a:t>
            </a:r>
            <a:r>
              <a:rPr lang="en-GB" sz="3300" dirty="0">
                <a:solidFill>
                  <a:srgbClr val="222222"/>
                </a:solidFill>
                <a:latin typeface="Helvetica Neue"/>
              </a:rPr>
              <a:t>Camber Sands.</a:t>
            </a:r>
            <a:endParaRPr lang="en-GB" dirty="0">
              <a:solidFill>
                <a:srgbClr val="222222"/>
              </a:solidFill>
              <a:latin typeface="Helvetica Neue"/>
            </a:endParaRPr>
          </a:p>
        </p:txBody>
      </p:sp>
      <p:pic>
        <p:nvPicPr>
          <p:cNvPr id="27" name="Picture 4" descr="See the source image">
            <a:extLst>
              <a:ext uri="{FF2B5EF4-FFF2-40B4-BE49-F238E27FC236}">
                <a16:creationId xmlns:a16="http://schemas.microsoft.com/office/drawing/2014/main" id="{EBDB7A52-A762-47E3-AD8D-75F6351971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80" y="4328161"/>
            <a:ext cx="360513" cy="36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065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9165A-F730-4028-AA43-24372B504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8107" y="1229360"/>
            <a:ext cx="6161813" cy="5176483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b="1" dirty="0">
                <a:highlight>
                  <a:srgbClr val="FFFF00"/>
                </a:highlight>
                <a:latin typeface="Sassoon Infant Std"/>
              </a:rPr>
              <a:t>Model</a:t>
            </a:r>
            <a:r>
              <a:rPr lang="en-GB" sz="2400" dirty="0">
                <a:highlight>
                  <a:srgbClr val="FFFF00"/>
                </a:highlight>
                <a:latin typeface="Sassoon Infant Std"/>
              </a:rPr>
              <a:t>: </a:t>
            </a:r>
            <a:r>
              <a:rPr lang="en-GB" sz="2400" u="sng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Inspiring </a:t>
            </a:r>
            <a:r>
              <a:rPr lang="en-GB" sz="2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Destination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dirty="0">
                <a:highlight>
                  <a:srgbClr val="FFFF00"/>
                </a:highlight>
              </a:rPr>
              <a:t>Rye has been voted England’s Favourite Weekend Getaway – </a:t>
            </a:r>
            <a:r>
              <a:rPr lang="en-GB" sz="2400" u="sng" dirty="0">
                <a:highlight>
                  <a:srgbClr val="FFFF00"/>
                </a:highlight>
              </a:rPr>
              <a:t>thank to its beautiful walks and antique shops.</a:t>
            </a:r>
            <a:endParaRPr lang="en-GB" sz="2400" u="sng" dirty="0">
              <a:solidFill>
                <a:srgbClr val="FF0000"/>
              </a:solidFill>
              <a:highlight>
                <a:srgbClr val="FFFF00"/>
              </a:highlight>
              <a:latin typeface="Sassoon Infant Std"/>
            </a:endParaRPr>
          </a:p>
          <a:p>
            <a:pPr marL="0" indent="0">
              <a:buNone/>
            </a:pPr>
            <a:r>
              <a:rPr lang="en-GB" sz="2400" u="sng" dirty="0">
                <a:solidFill>
                  <a:srgbClr val="FF0000"/>
                </a:solidFill>
                <a:latin typeface="Sassoon Infant Std" pitchFamily="34" charset="0"/>
              </a:rPr>
              <a:t>Your turn: </a:t>
            </a:r>
            <a:r>
              <a:rPr lang="en-GB" sz="2400" dirty="0">
                <a:solidFill>
                  <a:srgbClr val="FF0000"/>
                </a:solidFill>
                <a:latin typeface="Sassoon Infant Std" pitchFamily="34" charset="0"/>
              </a:rPr>
              <a:t>Using facts about Rye and extra adjectives, create your sentence. </a:t>
            </a:r>
          </a:p>
          <a:p>
            <a:pPr marL="0" indent="0">
              <a:buNone/>
            </a:pPr>
            <a:endParaRPr lang="en-GB" sz="2400" dirty="0">
              <a:solidFill>
                <a:srgbClr val="FF0000"/>
              </a:solidFill>
              <a:latin typeface="Sassoon Infant Std" pitchFamily="34" charset="0"/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  <a:latin typeface="Sassoon Infant Std" pitchFamily="34" charset="0"/>
              </a:rPr>
              <a:t>Challenge: can you </a:t>
            </a:r>
            <a:r>
              <a:rPr lang="en-GB" sz="2400" b="1" dirty="0">
                <a:solidFill>
                  <a:srgbClr val="FF0000"/>
                </a:solidFill>
                <a:latin typeface="Sassoon Infant Std" pitchFamily="34" charset="0"/>
              </a:rPr>
              <a:t>deepen the moment </a:t>
            </a:r>
            <a:r>
              <a:rPr lang="en-GB" sz="2400" dirty="0">
                <a:solidFill>
                  <a:srgbClr val="FF0000"/>
                </a:solidFill>
                <a:latin typeface="Sassoon Infant Std" pitchFamily="34" charset="0"/>
              </a:rPr>
              <a:t>by creating your own award that Rye could have been the winner of? </a:t>
            </a:r>
            <a:endParaRPr lang="en-GB" sz="2400" b="1" dirty="0">
              <a:solidFill>
                <a:srgbClr val="FF0000"/>
              </a:solidFill>
              <a:latin typeface="Sassoon Infant Std" pitchFamily="34" charset="0"/>
            </a:endParaRP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99F9910B-6C0B-4BA2-858B-290BB5BA11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038" y="4610081"/>
            <a:ext cx="804644" cy="850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4A81D12-8470-432D-AC6F-FDB6CB92FD75}"/>
              </a:ext>
            </a:extLst>
          </p:cNvPr>
          <p:cNvSpPr/>
          <p:nvPr/>
        </p:nvSpPr>
        <p:spPr>
          <a:xfrm>
            <a:off x="6982073" y="171694"/>
            <a:ext cx="306263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Rich language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06C4054-D3FA-4D4F-BE5F-2F2E062A2CE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682" y="0"/>
            <a:ext cx="1183391" cy="999397"/>
          </a:xfrm>
          <a:prstGeom prst="rect">
            <a:avLst/>
          </a:prstGeom>
        </p:spPr>
      </p:pic>
      <p:pic>
        <p:nvPicPr>
          <p:cNvPr id="6146" name="Picture 2">
            <a:extLst>
              <a:ext uri="{FF2B5EF4-FFF2-40B4-BE49-F238E27FC236}">
                <a16:creationId xmlns:a16="http://schemas.microsoft.com/office/drawing/2014/main" id="{DBC27AEF-D966-49BB-AC16-434E3C23B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79" y="539122"/>
            <a:ext cx="4558317" cy="3008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>
            <a:extLst>
              <a:ext uri="{FF2B5EF4-FFF2-40B4-BE49-F238E27FC236}">
                <a16:creationId xmlns:a16="http://schemas.microsoft.com/office/drawing/2014/main" id="{5F05F24D-B740-49E4-84D4-952C16F073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93" y="3142375"/>
            <a:ext cx="3955715" cy="2405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8063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41B5E-B927-464D-B87D-3BC83ABF3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u="sng" dirty="0"/>
          </a:p>
          <a:p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FCEF4A-931E-47AB-B433-61CED5C780B2}"/>
              </a:ext>
            </a:extLst>
          </p:cNvPr>
          <p:cNvSpPr/>
          <p:nvPr/>
        </p:nvSpPr>
        <p:spPr>
          <a:xfrm>
            <a:off x="8154536" y="434816"/>
            <a:ext cx="22772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Questions</a:t>
            </a:r>
          </a:p>
        </p:txBody>
      </p:sp>
      <p:pic>
        <p:nvPicPr>
          <p:cNvPr id="11" name="Picture 4" descr="See the source image">
            <a:extLst>
              <a:ext uri="{FF2B5EF4-FFF2-40B4-BE49-F238E27FC236}">
                <a16:creationId xmlns:a16="http://schemas.microsoft.com/office/drawing/2014/main" id="{C2F30160-E942-4FD6-B83D-FE51D90A6B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84049" y="186561"/>
            <a:ext cx="875431" cy="875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34FF5E4-53F7-44FB-A0FF-1C88F18421F2}"/>
              </a:ext>
            </a:extLst>
          </p:cNvPr>
          <p:cNvSpPr txBox="1"/>
          <p:nvPr/>
        </p:nvSpPr>
        <p:spPr>
          <a:xfrm>
            <a:off x="362556" y="326131"/>
            <a:ext cx="4058920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tx1"/>
                </a:solidFill>
                <a:latin typeface="Twinkl" pitchFamily="2" charset="0"/>
              </a:rPr>
              <a:t>Think </a:t>
            </a:r>
            <a:r>
              <a:rPr lang="en-GB" sz="2400" dirty="0">
                <a:solidFill>
                  <a:schemeClr val="tx1"/>
                </a:solidFill>
                <a:latin typeface="Twinkl" pitchFamily="2" charset="0"/>
              </a:rPr>
              <a:t>back to your facts from the previous lens or your notes. </a:t>
            </a:r>
          </a:p>
          <a:p>
            <a:r>
              <a:rPr lang="en-GB" sz="2400" dirty="0">
                <a:solidFill>
                  <a:schemeClr val="tx1"/>
                </a:solidFill>
                <a:latin typeface="Twinkl" pitchFamily="2" charset="0"/>
              </a:rPr>
              <a:t>We can use question words such as How, Have, Would, Why, Will to turn these into a question for our reader!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A27D7C3-D402-4C27-9658-D3A22AEF9C3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4585" y="403728"/>
            <a:ext cx="760120" cy="77006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D7877EE-F5D5-455D-8FA0-6E260028069F}"/>
              </a:ext>
            </a:extLst>
          </p:cNvPr>
          <p:cNvSpPr/>
          <p:nvPr/>
        </p:nvSpPr>
        <p:spPr>
          <a:xfrm>
            <a:off x="8154536" y="1525369"/>
            <a:ext cx="2828403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How…</a:t>
            </a:r>
          </a:p>
          <a:p>
            <a:pPr algn="ctr"/>
            <a:r>
              <a:rPr lang="en-US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Have…</a:t>
            </a:r>
          </a:p>
          <a:p>
            <a:pPr algn="ctr"/>
            <a:r>
              <a:rPr lang="en-US" sz="6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Would…</a:t>
            </a:r>
          </a:p>
          <a:p>
            <a:pPr algn="ctr"/>
            <a:r>
              <a:rPr lang="en-US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Why…</a:t>
            </a:r>
          </a:p>
          <a:p>
            <a:pPr algn="ctr"/>
            <a:r>
              <a:rPr lang="en-US" sz="6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Will…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101FA0-3C37-494C-B4CA-C151993AE658}"/>
              </a:ext>
            </a:extLst>
          </p:cNvPr>
          <p:cNvSpPr/>
          <p:nvPr/>
        </p:nvSpPr>
        <p:spPr>
          <a:xfrm>
            <a:off x="362556" y="3187362"/>
            <a:ext cx="7240765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8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E.g. </a:t>
            </a:r>
          </a:p>
          <a:p>
            <a:r>
              <a:rPr lang="en-US" sz="4800" b="1" u="sng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How</a:t>
            </a:r>
            <a:r>
              <a:rPr lang="en-US" sz="48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 would you like to wander around t</a:t>
            </a:r>
            <a:r>
              <a:rPr lang="en-US" sz="48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he beautiful Camber Sands?</a:t>
            </a:r>
          </a:p>
        </p:txBody>
      </p:sp>
    </p:spTree>
    <p:extLst>
      <p:ext uri="{BB962C8B-B14F-4D97-AF65-F5344CB8AC3E}">
        <p14:creationId xmlns:p14="http://schemas.microsoft.com/office/powerpoint/2010/main" val="1628766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9165A-F730-4028-AA43-24372B504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134" y="599440"/>
            <a:ext cx="3910136" cy="59805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We will use our facts and question words for this next sentence.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Pick a fact and turn it into a question using one of the question words below: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How about a…</a:t>
            </a:r>
          </a:p>
          <a:p>
            <a:pPr marL="0" indent="0">
              <a:buNone/>
            </a:pPr>
            <a:r>
              <a:rPr lang="en-GB" dirty="0"/>
              <a:t>Would you like to…</a:t>
            </a:r>
          </a:p>
          <a:p>
            <a:pPr marL="0" indent="0">
              <a:buNone/>
            </a:pPr>
            <a:r>
              <a:rPr lang="en-GB" dirty="0"/>
              <a:t>Have you ever thought about…</a:t>
            </a:r>
          </a:p>
          <a:p>
            <a:pPr marL="0" indent="0">
              <a:buNone/>
            </a:pPr>
            <a:r>
              <a:rPr lang="en-GB" dirty="0"/>
              <a:t>Why not take a…</a:t>
            </a:r>
          </a:p>
          <a:p>
            <a:pPr marL="0" indent="0">
              <a:buNone/>
            </a:pPr>
            <a:r>
              <a:rPr lang="en-GB" dirty="0"/>
              <a:t>Did you ever want to…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272AA89-9E25-4DBC-8B97-00E883F4A296}"/>
              </a:ext>
            </a:extLst>
          </p:cNvPr>
          <p:cNvSpPr txBox="1">
            <a:spLocks/>
          </p:cNvSpPr>
          <p:nvPr/>
        </p:nvSpPr>
        <p:spPr>
          <a:xfrm>
            <a:off x="8804811" y="1185399"/>
            <a:ext cx="2917861" cy="53945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100" b="1" dirty="0">
                <a:latin typeface="Twinkl" pitchFamily="2" charset="0"/>
              </a:rPr>
              <a:t>Examples:</a:t>
            </a:r>
            <a:endParaRPr lang="en-GB" sz="3100" dirty="0">
              <a:latin typeface="Twinkl" pitchFamily="2" charset="0"/>
            </a:endParaRPr>
          </a:p>
          <a:p>
            <a:r>
              <a:rPr lang="en-GB" sz="2400" dirty="0">
                <a:latin typeface="Twinkl" pitchFamily="2" charset="0"/>
              </a:rPr>
              <a:t>Did you ever want to visit </a:t>
            </a:r>
            <a:r>
              <a:rPr lang="en-GB" sz="2400" u="sng" dirty="0">
                <a:latin typeface="Twinkl" pitchFamily="2" charset="0"/>
              </a:rPr>
              <a:t>a beautiful bar set in an underground cave?</a:t>
            </a:r>
          </a:p>
          <a:p>
            <a:r>
              <a:rPr lang="en-GB" sz="2400" dirty="0">
                <a:latin typeface="Twinkl" pitchFamily="2" charset="0"/>
              </a:rPr>
              <a:t>Why not take a </a:t>
            </a:r>
            <a:r>
              <a:rPr lang="en-GB" sz="2400" u="sng" dirty="0">
                <a:latin typeface="Twinkl" pitchFamily="2" charset="0"/>
              </a:rPr>
              <a:t>yacht right from Rye Harbour</a:t>
            </a:r>
            <a:r>
              <a:rPr lang="en-GB" sz="2400" dirty="0">
                <a:latin typeface="Twinkl" pitchFamily="2" charset="0"/>
              </a:rPr>
              <a:t>?</a:t>
            </a:r>
          </a:p>
          <a:p>
            <a:r>
              <a:rPr lang="en-GB" sz="2400" dirty="0">
                <a:latin typeface="Twinkl" pitchFamily="2" charset="0"/>
              </a:rPr>
              <a:t>Did you ever want to take a trip </a:t>
            </a:r>
            <a:r>
              <a:rPr lang="en-GB" sz="2400" u="sng" dirty="0">
                <a:latin typeface="Twinkl" pitchFamily="2" charset="0"/>
              </a:rPr>
              <a:t>to the home of many famous writers and artists?</a:t>
            </a:r>
          </a:p>
        </p:txBody>
      </p:sp>
      <p:pic>
        <p:nvPicPr>
          <p:cNvPr id="13" name="Picture 4" descr="See the source image">
            <a:extLst>
              <a:ext uri="{FF2B5EF4-FFF2-40B4-BE49-F238E27FC236}">
                <a16:creationId xmlns:a16="http://schemas.microsoft.com/office/drawing/2014/main" id="{4D7042D6-3287-4C32-96CE-3751D276C5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45" y="2127265"/>
            <a:ext cx="360513" cy="36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Image result for Magpie Sketch">
            <a:extLst>
              <a:ext uri="{FF2B5EF4-FFF2-40B4-BE49-F238E27FC236}">
                <a16:creationId xmlns:a16="http://schemas.microsoft.com/office/drawing/2014/main" id="{63041D85-FF4C-485B-AF08-471E4B1C6B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4450" y="132078"/>
            <a:ext cx="1279763" cy="1455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3AAB46D4-7985-47B0-9C12-18BD412ABA84}"/>
              </a:ext>
            </a:extLst>
          </p:cNvPr>
          <p:cNvSpPr/>
          <p:nvPr/>
        </p:nvSpPr>
        <p:spPr>
          <a:xfrm>
            <a:off x="7365999" y="245497"/>
            <a:ext cx="22772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Questions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65428E8A-CB89-4EEF-9545-5051BA52B38F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6048" y="214409"/>
            <a:ext cx="760120" cy="770062"/>
          </a:xfrm>
          <a:prstGeom prst="rect">
            <a:avLst/>
          </a:prstGeom>
        </p:spPr>
      </p:pic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2410AB5C-1B68-4BCC-BE3A-C273D8F961E1}"/>
              </a:ext>
            </a:extLst>
          </p:cNvPr>
          <p:cNvSpPr txBox="1">
            <a:spLocks/>
          </p:cNvSpPr>
          <p:nvPr/>
        </p:nvSpPr>
        <p:spPr>
          <a:xfrm>
            <a:off x="4778647" y="953384"/>
            <a:ext cx="3782786" cy="56265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300" b="1" dirty="0">
                <a:latin typeface="Twinkl" pitchFamily="2" charset="0"/>
              </a:rPr>
              <a:t>Facts about Rye:</a:t>
            </a:r>
            <a:endParaRPr lang="en-GB" sz="3300" dirty="0">
              <a:latin typeface="Twinkl" pitchFamily="2" charset="0"/>
            </a:endParaRPr>
          </a:p>
          <a:p>
            <a:pPr marL="0" indent="0">
              <a:buNone/>
            </a:pPr>
            <a:r>
              <a:rPr lang="en-GB" sz="3300" dirty="0">
                <a:solidFill>
                  <a:srgbClr val="FF0000"/>
                </a:solidFill>
                <a:latin typeface="Twinkl" pitchFamily="2" charset="0"/>
              </a:rPr>
              <a:t>*Previous slide</a:t>
            </a:r>
            <a:r>
              <a:rPr lang="en-GB" sz="3300" dirty="0">
                <a:latin typeface="Twinkl" pitchFamily="2" charset="0"/>
              </a:rPr>
              <a:t>*</a:t>
            </a:r>
          </a:p>
          <a:p>
            <a:pPr marL="285750" indent="-285750"/>
            <a:r>
              <a:rPr lang="en-GB" sz="3300" dirty="0">
                <a:solidFill>
                  <a:srgbClr val="222222"/>
                </a:solidFill>
                <a:latin typeface="Helvetica Neue"/>
              </a:rPr>
              <a:t>It is two miles from the open sea and is beside three beautiful rivers.</a:t>
            </a:r>
          </a:p>
          <a:p>
            <a:pPr marL="285750" indent="-285750"/>
            <a:r>
              <a:rPr lang="en-GB" sz="3300" dirty="0">
                <a:solidFill>
                  <a:srgbClr val="222222"/>
                </a:solidFill>
                <a:latin typeface="Helvetica Neue"/>
              </a:rPr>
              <a:t>Rye is packed with spooky history, including its smuggling gang roots!</a:t>
            </a:r>
          </a:p>
          <a:p>
            <a:pPr marL="285750" indent="-285750"/>
            <a:r>
              <a:rPr lang="en-GB" sz="3300" dirty="0">
                <a:solidFill>
                  <a:srgbClr val="222222"/>
                </a:solidFill>
                <a:latin typeface="Helvetica Neue"/>
              </a:rPr>
              <a:t>Beautiful bars set in underground caves and delicious restaurants.</a:t>
            </a:r>
          </a:p>
          <a:p>
            <a:pPr marL="285750" indent="-285750"/>
            <a:r>
              <a:rPr lang="en-GB" sz="3300" dirty="0">
                <a:solidFill>
                  <a:srgbClr val="222222"/>
                </a:solidFill>
                <a:latin typeface="Helvetica Neue"/>
              </a:rPr>
              <a:t>It has a number of fashionable hotels and guest houses right by the town centre.</a:t>
            </a:r>
          </a:p>
          <a:p>
            <a:pPr marL="285750" indent="-285750"/>
            <a:r>
              <a:rPr lang="en-GB" sz="3300" dirty="0">
                <a:solidFill>
                  <a:srgbClr val="222222"/>
                </a:solidFill>
                <a:latin typeface="Helvetica Neue"/>
              </a:rPr>
              <a:t>You can charter a yacht right from Rye Harbour. </a:t>
            </a:r>
          </a:p>
          <a:p>
            <a:pPr marL="285750" indent="-285750"/>
            <a:r>
              <a:rPr lang="en-GB" sz="3300" dirty="0">
                <a:solidFill>
                  <a:srgbClr val="222222"/>
                </a:solidFill>
                <a:latin typeface="Helvetica Neue"/>
              </a:rPr>
              <a:t>Rye is the home of many famous writers and artists. </a:t>
            </a:r>
          </a:p>
          <a:p>
            <a:pPr marL="285750" indent="-285750"/>
            <a:r>
              <a:rPr lang="en-GB" sz="3300" dirty="0">
                <a:solidFill>
                  <a:srgbClr val="222222"/>
                </a:solidFill>
                <a:latin typeface="Helvetica Neue"/>
              </a:rPr>
              <a:t>There are lots of award-winning antique shops full of bargains.</a:t>
            </a:r>
          </a:p>
          <a:p>
            <a:pPr marL="285750" indent="-285750"/>
            <a:r>
              <a:rPr lang="en-GB" sz="3300" dirty="0">
                <a:solidFill>
                  <a:srgbClr val="222222"/>
                </a:solidFill>
                <a:latin typeface="Helvetica Neue"/>
              </a:rPr>
              <a:t>It is close by the beautiful, sand-dune </a:t>
            </a:r>
            <a:r>
              <a:rPr lang="en-GB" dirty="0">
                <a:solidFill>
                  <a:srgbClr val="222222"/>
                </a:solidFill>
                <a:latin typeface="Helvetica Neue"/>
              </a:rPr>
              <a:t>beach, </a:t>
            </a:r>
            <a:r>
              <a:rPr lang="en-GB" sz="3300" dirty="0">
                <a:solidFill>
                  <a:srgbClr val="222222"/>
                </a:solidFill>
                <a:latin typeface="Helvetica Neue"/>
              </a:rPr>
              <a:t>Camber Sands.</a:t>
            </a:r>
            <a:endParaRPr lang="en-GB" dirty="0">
              <a:solidFill>
                <a:srgbClr val="222222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92283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  <p:bldP spid="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1970</TotalTime>
  <Words>1209</Words>
  <Application>Microsoft Office PowerPoint</Application>
  <PresentationFormat>Widescreen</PresentationFormat>
  <Paragraphs>159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Helvetica Neue</vt:lpstr>
      <vt:lpstr>Sassoon Infant Std</vt:lpstr>
      <vt:lpstr>Twinkl</vt:lpstr>
      <vt:lpstr>Office Theme</vt:lpstr>
      <vt:lpstr>Tuesday 14th September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10th March</dc:title>
  <dc:creator>kate Brunton</dc:creator>
  <cp:lastModifiedBy>kate Brunton</cp:lastModifiedBy>
  <cp:revision>90</cp:revision>
  <dcterms:created xsi:type="dcterms:W3CDTF">2021-03-06T23:21:36Z</dcterms:created>
  <dcterms:modified xsi:type="dcterms:W3CDTF">2021-09-12T15:00:12Z</dcterms:modified>
</cp:coreProperties>
</file>