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EE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0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4B888A-E85F-4CEB-9915-06E6A6E9A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14FC8A-D257-4BBD-AA24-DC8AD54B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A7C88C-B5BD-4D98-81F0-923953E7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5BF168-D3A3-492F-962C-BDCD03DF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040AB2-E78B-487C-82FB-5B116D42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30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E7AFA-C7A4-4C23-838E-88F8AC5C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38928B-70ED-441F-81B6-BA41DB605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A2BCD0-EBDF-4810-9A3E-014802D7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CDCBB1-DB80-4B5B-A66A-967E921C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527DE4-1793-4CDB-A594-B1CEB84C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4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89908D2-BEBF-45AE-8933-AA95B1D16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DD7B44-2AA0-45B6-B5D6-057BC8E1F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B64C55-32CC-45F6-9096-03AB7304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C6B8C-8B95-4A48-96FD-5A77D47C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A38B75-3328-46B1-B304-AAA2E126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0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5A63B-948F-44B0-A974-B4F8BAB2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7D33CB-B220-4BD4-97A0-5349131F4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108974-DEBF-408E-AED2-B2EC9395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708C14-03B7-4AEF-A787-2A56FBBC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AA24AC-7F89-479C-B60D-8A4374BF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1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EB101-CD1D-4855-B5A3-05B48201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042F98-68C0-4F69-BE1C-599550BAC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93B169-79B0-4C8B-B214-B7E4B61A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0A07C7-9867-44E9-B007-64661E86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2767D0-76C2-49A8-8346-7CA25B29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4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DF6E72-187E-4DC1-9A4A-076707FA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F1F779-7A64-46B1-AD2E-F4C374B1A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56D430-DC9F-4D7F-BE83-B233908D6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28815D-B28C-4954-B590-40B66847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E224F4-EC1F-4A7B-8520-15180C3B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0B2240-F9F5-4B8C-A0B2-FE9EF562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C1FED4-3DCA-45A7-8347-DA171B22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7A4E71-8168-434D-B3DC-FB56AB657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DD84C2-90DE-439A-8581-B9B2932FF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BE2B6B1-6AFC-4C49-AAB7-A4C69EC5C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A35ACFB-398F-4F8B-B725-3DBB77195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B34668D-C841-4162-8743-1BC42A28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0FBD412-3170-41BF-89FE-D60387F3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AE5045A-7FF9-443B-912B-B601E5CF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29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22D1D3-9A20-423A-BB2F-AC3BBCCD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3CA9E12-CB85-48EA-A090-A6C223AE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DB41B3-401C-471D-B6A5-8F998E59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B99A6F-9861-4F0A-95B1-92F57A027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69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D0CAE3A-F324-4061-8E5F-E664A1F4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C76CD1-AB53-417C-BE5F-58E19CD7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2900D2B-556A-4E8B-9178-9C481E44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51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59121B-EF60-42DE-A058-D8473E6D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31A35A-56FC-42D0-88CF-9163B906D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62845E-B1C8-4D5F-9BED-5286B6135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ED5E4C-F9A2-4A47-99B5-49D41FD8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A5651A-46D5-4DD0-B969-86AAA0A0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52A290-6A14-42C1-BAFD-EA814831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4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0501A-313A-4644-BAEF-8BC1D52C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2E08D7-815A-40EB-B902-00AA8F7C5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EA7A3D-7221-44E8-84A7-A52CD1B53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F62127-CE76-4CF9-90FB-82DF78FF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E1513B-29F5-485B-B97A-B84B2E8C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791EB6-B0D1-4F53-97C9-7B9575ED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6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FE3F64-9C0D-4FFC-86DC-2C7EFCCA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85185F5-FC79-4798-96AE-960AAA8CC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ABF87E-4963-4583-B276-C4AEF99EC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CAC4-07DA-4688-8337-33107111937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F9E909-675F-4D73-8AE5-54D6F3D10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464C89-563C-4DDC-B5A3-3D5763048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bmv2sg/articles/zfqh92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0D0472-34AA-4D17-85FA-F476F4E5F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u="sng" dirty="0">
                <a:latin typeface="Sassoon Infant Std"/>
              </a:rPr>
              <a:t>Monday 9</a:t>
            </a:r>
            <a:r>
              <a:rPr lang="en-GB" u="sng" baseline="30000" dirty="0">
                <a:latin typeface="Sassoon Infant Std"/>
              </a:rPr>
              <a:t>th</a:t>
            </a:r>
            <a:r>
              <a:rPr lang="en-GB" u="sng" dirty="0">
                <a:latin typeface="Sassoon Infant Std"/>
              </a:rPr>
              <a:t> November</a:t>
            </a:r>
            <a:r>
              <a:rPr lang="en-GB" u="sng" dirty="0"/>
              <a:t/>
            </a:r>
            <a:br>
              <a:rPr lang="en-GB" u="sng" dirty="0"/>
            </a:br>
            <a:endParaRPr lang="en-GB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80D15D-7397-433E-965E-DD5BCD8044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GB" sz="4000" u="sng" dirty="0">
                <a:latin typeface="Sassoon Infant Std"/>
              </a:rPr>
              <a:t>LI: I can add the correct plural ending to words.</a:t>
            </a:r>
          </a:p>
          <a:p>
            <a:pPr algn="l"/>
            <a:endParaRPr lang="en-GB" sz="4000" u="sng" dirty="0">
              <a:latin typeface="Sassoon Infant Std"/>
            </a:endParaRPr>
          </a:p>
          <a:p>
            <a:r>
              <a:rPr lang="en-GB" sz="4000" dirty="0">
                <a:solidFill>
                  <a:srgbClr val="7030A0"/>
                </a:solidFill>
                <a:latin typeface="Sassoon Infant Std"/>
              </a:rPr>
              <a:t>*back of English books*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59239D6-D0EA-43B7-BE08-76A35B7E61D7}"/>
              </a:ext>
            </a:extLst>
          </p:cNvPr>
          <p:cNvSpPr/>
          <p:nvPr/>
        </p:nvSpPr>
        <p:spPr>
          <a:xfrm>
            <a:off x="9315450" y="152996"/>
            <a:ext cx="24955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u="sng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GPS</a:t>
            </a:r>
            <a:endParaRPr lang="en-GB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46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81D6F-8120-4C44-B9A1-AD260D2A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  <a:latin typeface="Sassoon Infant Std"/>
              </a:rPr>
              <a:t>What does the word </a:t>
            </a:r>
            <a:r>
              <a:rPr lang="en-GB" i="1" u="sng" dirty="0">
                <a:solidFill>
                  <a:srgbClr val="7030A0"/>
                </a:solidFill>
                <a:latin typeface="Sassoon Infant Std"/>
              </a:rPr>
              <a:t>plural</a:t>
            </a:r>
            <a:r>
              <a:rPr lang="en-GB" i="1" dirty="0">
                <a:solidFill>
                  <a:srgbClr val="7030A0"/>
                </a:solidFill>
                <a:latin typeface="Sassoon Infant Std"/>
              </a:rPr>
              <a:t> </a:t>
            </a:r>
            <a:r>
              <a:rPr lang="en-GB" dirty="0">
                <a:solidFill>
                  <a:srgbClr val="7030A0"/>
                </a:solidFill>
                <a:latin typeface="Sassoon Infant Std"/>
              </a:rPr>
              <a:t>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CD627D-80A1-4F64-BABE-594479F02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 Infant Std"/>
              </a:rPr>
              <a:t>Plural means </a:t>
            </a:r>
            <a:r>
              <a:rPr lang="en-GB" u="sng" dirty="0">
                <a:latin typeface="Sassoon Infant Std"/>
              </a:rPr>
              <a:t>more than one of something. </a:t>
            </a:r>
          </a:p>
          <a:p>
            <a:endParaRPr lang="en-GB" u="sng" dirty="0">
              <a:latin typeface="Sassoon Infant Std"/>
            </a:endParaRP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Example: There were 5 </a:t>
            </a:r>
            <a:r>
              <a:rPr lang="en-GB" b="1" u="sng" dirty="0">
                <a:solidFill>
                  <a:srgbClr val="7030A0"/>
                </a:solidFill>
                <a:latin typeface="Sassoon Infant Std"/>
              </a:rPr>
              <a:t>dogs.</a:t>
            </a:r>
          </a:p>
          <a:p>
            <a:endParaRPr lang="en-GB" b="1" u="sng" dirty="0">
              <a:latin typeface="Sassoon Infant Std"/>
            </a:endParaRPr>
          </a:p>
          <a:p>
            <a:pPr marL="0" indent="0">
              <a:buNone/>
            </a:pPr>
            <a:r>
              <a:rPr lang="en-GB" dirty="0">
                <a:latin typeface="Sassoon Infant Std"/>
              </a:rPr>
              <a:t>Watch video:</a:t>
            </a:r>
          </a:p>
          <a:p>
            <a:pPr marL="0" indent="0">
              <a:buNone/>
            </a:pPr>
            <a:r>
              <a:rPr lang="en-GB" b="1" u="sng" dirty="0">
                <a:latin typeface="Sassoon Infant Std"/>
                <a:hlinkClick r:id="rId2"/>
              </a:rPr>
              <a:t>https://www.bbc.co.uk/bitesize/topics/zbmv2sg/articles/zfqh92p</a:t>
            </a:r>
            <a:r>
              <a:rPr lang="en-GB" b="1" u="sng" dirty="0">
                <a:latin typeface="Sassoon Infant Std"/>
              </a:rPr>
              <a:t>  </a:t>
            </a:r>
            <a:endParaRPr lang="en-GB" dirty="0">
              <a:latin typeface="Sassoon Infant Std"/>
            </a:endParaRPr>
          </a:p>
        </p:txBody>
      </p:sp>
    </p:spTree>
    <p:extLst>
      <p:ext uri="{BB962C8B-B14F-4D97-AF65-F5344CB8AC3E}">
        <p14:creationId xmlns:p14="http://schemas.microsoft.com/office/powerpoint/2010/main" val="338006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8A06B5-EE0D-49D9-9213-57CEDB74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Sassoon Infant Std"/>
              </a:rPr>
              <a:t>Plural words </a:t>
            </a:r>
            <a:r>
              <a:rPr lang="en-GB" dirty="0">
                <a:latin typeface="Sassoon Infant Std"/>
              </a:rPr>
              <a:t>(homework spellings)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863D17D1-19F6-4E49-B59D-601BC4FAA2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069187"/>
              </p:ext>
            </p:extLst>
          </p:nvPr>
        </p:nvGraphicFramePr>
        <p:xfrm>
          <a:off x="1171575" y="2433638"/>
          <a:ext cx="9715500" cy="3214688"/>
        </p:xfrm>
        <a:graphic>
          <a:graphicData uri="http://schemas.openxmlformats.org/drawingml/2006/table">
            <a:tbl>
              <a:tblPr firstRow="1" firstCol="1" bandRow="1"/>
              <a:tblGrid>
                <a:gridCol w="4857750">
                  <a:extLst>
                    <a:ext uri="{9D8B030D-6E8A-4147-A177-3AD203B41FA5}">
                      <a16:colId xmlns:a16="http://schemas.microsoft.com/office/drawing/2014/main" xmlns="" val="1080625987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xmlns="" val="3418074071"/>
                    </a:ext>
                  </a:extLst>
                </a:gridCol>
              </a:tblGrid>
              <a:tr h="826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  <a:latin typeface="Sassoon Infant St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  <a:latin typeface="Sassoon Infant St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Babies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5089228"/>
                  </a:ext>
                </a:extLst>
              </a:tr>
              <a:tr h="826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  <a:latin typeface="Sassoon Infant St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Patch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  <a:latin typeface="Sassoon Infant St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Patches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5209345"/>
                  </a:ext>
                </a:extLst>
              </a:tr>
              <a:tr h="826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  <a:latin typeface="Sassoon Infant St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Worry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  <a:latin typeface="Sassoon Infant St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Worries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4177394"/>
                  </a:ext>
                </a:extLst>
              </a:tr>
              <a:tr h="734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Sassoon Infant St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City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Sassoon Infant St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Cities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5340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5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6285AE-9689-4685-9442-6D43FD29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7030A0"/>
                </a:solidFill>
                <a:latin typeface="Sassoon Infant Std"/>
              </a:rPr>
              <a:t>Task one (5 minutes):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7B12B2-D526-4AE2-849C-5D84A0F33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You have 5 minutes to pair the word with its plural partner. 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7030A0"/>
                </a:solidFill>
                <a:latin typeface="Sassoon Infant Std"/>
              </a:rPr>
              <a:t>E.g. puppy + puppies.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Write them </a:t>
            </a:r>
            <a:r>
              <a:rPr lang="en-GB" u="sng" dirty="0">
                <a:solidFill>
                  <a:srgbClr val="7030A0"/>
                </a:solidFill>
                <a:latin typeface="Sassoon Infant Std"/>
              </a:rPr>
              <a:t>neatly</a:t>
            </a:r>
            <a:r>
              <a:rPr lang="en-GB" dirty="0">
                <a:solidFill>
                  <a:srgbClr val="7030A0"/>
                </a:solidFill>
                <a:latin typeface="Sassoon Infant Std"/>
              </a:rPr>
              <a:t> in your book like I have above.</a:t>
            </a:r>
          </a:p>
          <a:p>
            <a:pPr marL="0" indent="0">
              <a:buNone/>
            </a:pPr>
            <a:endParaRPr lang="en-GB" dirty="0">
              <a:latin typeface="Sassoon Infant Std"/>
            </a:endParaRPr>
          </a:p>
          <a:p>
            <a:endParaRPr lang="en-GB" dirty="0">
              <a:latin typeface="Sassoon Infant Std"/>
            </a:endParaRP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6663BD5D-E18F-4F4C-8AF7-157A75DB5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5823"/>
              </p:ext>
            </p:extLst>
          </p:nvPr>
        </p:nvGraphicFramePr>
        <p:xfrm>
          <a:off x="1079499" y="3429000"/>
          <a:ext cx="10169524" cy="2880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2381">
                  <a:extLst>
                    <a:ext uri="{9D8B030D-6E8A-4147-A177-3AD203B41FA5}">
                      <a16:colId xmlns:a16="http://schemas.microsoft.com/office/drawing/2014/main" xmlns="" val="4160127234"/>
                    </a:ext>
                  </a:extLst>
                </a:gridCol>
                <a:gridCol w="2542381">
                  <a:extLst>
                    <a:ext uri="{9D8B030D-6E8A-4147-A177-3AD203B41FA5}">
                      <a16:colId xmlns:a16="http://schemas.microsoft.com/office/drawing/2014/main" xmlns="" val="2055617720"/>
                    </a:ext>
                  </a:extLst>
                </a:gridCol>
                <a:gridCol w="2542381">
                  <a:extLst>
                    <a:ext uri="{9D8B030D-6E8A-4147-A177-3AD203B41FA5}">
                      <a16:colId xmlns:a16="http://schemas.microsoft.com/office/drawing/2014/main" xmlns="" val="399617503"/>
                    </a:ext>
                  </a:extLst>
                </a:gridCol>
                <a:gridCol w="2542381">
                  <a:extLst>
                    <a:ext uri="{9D8B030D-6E8A-4147-A177-3AD203B41FA5}">
                      <a16:colId xmlns:a16="http://schemas.microsoft.com/office/drawing/2014/main" xmlns="" val="482915477"/>
                    </a:ext>
                  </a:extLst>
                </a:gridCol>
              </a:tblGrid>
              <a:tr h="960261"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Cup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Baby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1467471"/>
                  </a:ext>
                </a:extLst>
              </a:tr>
              <a:tr h="960261"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Babies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Buses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Hiss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Cups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9414809"/>
                  </a:ext>
                </a:extLst>
              </a:tr>
              <a:tr h="960261"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Girl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Hisses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Child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chemeClr val="bg1"/>
                          </a:solidFill>
                          <a:latin typeface="Sassoon Infant Std"/>
                        </a:rPr>
                        <a:t>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7741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01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E8D21-4E46-4CA0-9903-D9327137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22225"/>
            <a:ext cx="10515600" cy="1325563"/>
          </a:xfrm>
        </p:spPr>
        <p:txBody>
          <a:bodyPr/>
          <a:lstStyle/>
          <a:p>
            <a:r>
              <a:rPr lang="en-GB" u="sng" dirty="0">
                <a:solidFill>
                  <a:srgbClr val="7030A0"/>
                </a:solidFill>
                <a:latin typeface="Sassoon Infant Std"/>
              </a:rPr>
              <a:t>Rules to remember: fill in the blanks in your books.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872435-99FD-48D8-98E5-FFD62071C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97156" y="1480930"/>
            <a:ext cx="8315740" cy="5011945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• Most nouns add ‘</a:t>
            </a:r>
            <a:r>
              <a:rPr lang="en-GB" sz="3000" dirty="0">
                <a:solidFill>
                  <a:srgbClr val="FF0000"/>
                </a:solidFill>
                <a:latin typeface="Sassoon Infant Std"/>
              </a:rPr>
              <a:t>-__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’ in the plural. </a:t>
            </a:r>
          </a:p>
          <a:p>
            <a:pPr marL="0" indent="0">
              <a:buNone/>
            </a:pPr>
            <a:endParaRPr lang="en-GB" sz="3000" dirty="0">
              <a:solidFill>
                <a:srgbClr val="002060"/>
              </a:solidFill>
              <a:latin typeface="Sassoon Infant Std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• Nouns ending in a hissing/buzzing/shushing sound add </a:t>
            </a:r>
            <a:r>
              <a:rPr lang="en-GB" sz="3000" dirty="0">
                <a:solidFill>
                  <a:srgbClr val="FF0000"/>
                </a:solidFill>
                <a:latin typeface="Sassoon Infant Std"/>
              </a:rPr>
              <a:t>‘-_ _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’ because it makes it easier to say. </a:t>
            </a:r>
          </a:p>
          <a:p>
            <a:pPr marL="0" indent="0">
              <a:buNone/>
            </a:pPr>
            <a:endParaRPr lang="en-GB" sz="3000" dirty="0">
              <a:solidFill>
                <a:srgbClr val="002060"/>
              </a:solidFill>
              <a:latin typeface="Sassoon Infant Std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• Nouns ending in ‘</a:t>
            </a:r>
            <a:r>
              <a:rPr lang="en-GB" sz="3000" dirty="0">
                <a:solidFill>
                  <a:srgbClr val="FF0000"/>
                </a:solidFill>
                <a:latin typeface="Sassoon Infant Std"/>
              </a:rPr>
              <a:t>-__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’ change the ‘</a:t>
            </a:r>
            <a:r>
              <a:rPr lang="en-GB" sz="3000" dirty="0">
                <a:solidFill>
                  <a:srgbClr val="FF0000"/>
                </a:solidFill>
                <a:latin typeface="Sassoon Infant Std"/>
              </a:rPr>
              <a:t>__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’ to ‘</a:t>
            </a:r>
            <a:r>
              <a:rPr lang="en-GB" sz="3000" dirty="0" err="1">
                <a:solidFill>
                  <a:srgbClr val="002060"/>
                </a:solidFill>
                <a:latin typeface="Sassoon Infant Std"/>
              </a:rPr>
              <a:t>i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’ and add ‘-es’.</a:t>
            </a:r>
          </a:p>
          <a:p>
            <a:pPr marL="0" indent="0">
              <a:buNone/>
            </a:pPr>
            <a:endParaRPr lang="en-GB" sz="3000" dirty="0">
              <a:solidFill>
                <a:srgbClr val="002060"/>
              </a:solidFill>
              <a:latin typeface="Sassoon Infant Std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• Several nouns ending in ‘o’ add </a:t>
            </a:r>
            <a:r>
              <a:rPr lang="en-GB" sz="3000" dirty="0">
                <a:solidFill>
                  <a:srgbClr val="FF0000"/>
                </a:solidFill>
                <a:latin typeface="Sassoon Infant Std"/>
              </a:rPr>
              <a:t>‘-_ s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’ (potato), but newer words just add ‘</a:t>
            </a:r>
            <a:r>
              <a:rPr lang="en-GB" sz="3000" dirty="0">
                <a:solidFill>
                  <a:srgbClr val="FF0000"/>
                </a:solidFill>
                <a:latin typeface="Sassoon Infant Std"/>
              </a:rPr>
              <a:t>-_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’ (radio).</a:t>
            </a:r>
          </a:p>
        </p:txBody>
      </p:sp>
    </p:spTree>
    <p:extLst>
      <p:ext uri="{BB962C8B-B14F-4D97-AF65-F5344CB8AC3E}">
        <p14:creationId xmlns:p14="http://schemas.microsoft.com/office/powerpoint/2010/main" val="121663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E8D21-4E46-4CA0-9903-D9327137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22225"/>
            <a:ext cx="10515600" cy="1325563"/>
          </a:xfrm>
        </p:spPr>
        <p:txBody>
          <a:bodyPr/>
          <a:lstStyle/>
          <a:p>
            <a:r>
              <a:rPr lang="en-GB" u="sng" dirty="0">
                <a:solidFill>
                  <a:srgbClr val="7030A0"/>
                </a:solidFill>
                <a:latin typeface="Sassoon Infant Std"/>
              </a:rPr>
              <a:t>Rules to remember: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872435-99FD-48D8-98E5-FFD62071C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97156" y="1480930"/>
            <a:ext cx="8315740" cy="5011945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• Most nouns add ‘-s’ in the plural. </a:t>
            </a:r>
          </a:p>
          <a:p>
            <a:pPr marL="0" indent="0">
              <a:buNone/>
            </a:pPr>
            <a:endParaRPr lang="en-GB" sz="3000" dirty="0">
              <a:solidFill>
                <a:srgbClr val="002060"/>
              </a:solidFill>
              <a:latin typeface="Sassoon Infant Std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• Nouns ending in a hissing/buzzing/shushing sound add ‘-</a:t>
            </a:r>
            <a:r>
              <a:rPr lang="en-GB" sz="3000" dirty="0" err="1">
                <a:solidFill>
                  <a:srgbClr val="002060"/>
                </a:solidFill>
                <a:latin typeface="Sassoon Infant Std"/>
              </a:rPr>
              <a:t>es’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 because it makes it easier to say. </a:t>
            </a:r>
          </a:p>
          <a:p>
            <a:pPr marL="0" indent="0">
              <a:buNone/>
            </a:pPr>
            <a:endParaRPr lang="en-GB" sz="3000" dirty="0">
              <a:solidFill>
                <a:srgbClr val="002060"/>
              </a:solidFill>
              <a:latin typeface="Sassoon Infant Std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• Nouns ending in ‘-y’ change the ‘y’ to ‘</a:t>
            </a:r>
            <a:r>
              <a:rPr lang="en-GB" sz="3000" dirty="0" err="1">
                <a:solidFill>
                  <a:srgbClr val="002060"/>
                </a:solidFill>
                <a:latin typeface="Sassoon Infant Std"/>
              </a:rPr>
              <a:t>i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’ and add ‘-es’.</a:t>
            </a:r>
          </a:p>
          <a:p>
            <a:pPr marL="0" indent="0">
              <a:buNone/>
            </a:pPr>
            <a:endParaRPr lang="en-GB" sz="3000" dirty="0">
              <a:solidFill>
                <a:srgbClr val="002060"/>
              </a:solidFill>
              <a:latin typeface="Sassoon Infant Std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• Several nouns ending in ‘o’ add ‘-</a:t>
            </a:r>
            <a:r>
              <a:rPr lang="en-GB" sz="3000" dirty="0" err="1">
                <a:solidFill>
                  <a:srgbClr val="002060"/>
                </a:solidFill>
                <a:latin typeface="Sassoon Infant Std"/>
              </a:rPr>
              <a:t>es’</a:t>
            </a:r>
            <a:r>
              <a:rPr lang="en-GB" sz="3000" dirty="0">
                <a:solidFill>
                  <a:srgbClr val="002060"/>
                </a:solidFill>
                <a:latin typeface="Sassoon Infant Std"/>
              </a:rPr>
              <a:t> (potato), but newer words just add ‘-s’ (radio).</a:t>
            </a:r>
          </a:p>
        </p:txBody>
      </p:sp>
    </p:spTree>
    <p:extLst>
      <p:ext uri="{BB962C8B-B14F-4D97-AF65-F5344CB8AC3E}">
        <p14:creationId xmlns:p14="http://schemas.microsoft.com/office/powerpoint/2010/main" val="224295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C32596-A799-47EA-8AE8-5C7BFB4E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002060"/>
                </a:solidFill>
                <a:latin typeface="Sassoon Infant Std"/>
              </a:rPr>
              <a:t>‘</a:t>
            </a:r>
            <a:r>
              <a:rPr lang="en-GB" u="sng" dirty="0" err="1">
                <a:solidFill>
                  <a:srgbClr val="002060"/>
                </a:solidFill>
                <a:latin typeface="Sassoon Infant Std"/>
              </a:rPr>
              <a:t>Quickwrite</a:t>
            </a:r>
            <a:r>
              <a:rPr lang="en-GB" u="sng" dirty="0">
                <a:solidFill>
                  <a:srgbClr val="002060"/>
                </a:solidFill>
                <a:latin typeface="Sassoon Infant Std"/>
              </a:rPr>
              <a:t>’: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8FB1F1-8C52-484D-BAE5-8803E0D6A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6067425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With your partner (A and B).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Partner A: choose a word from the plural list.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Partner B must write down the plural of that word as quick as they can.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Work through the list. 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Swap over to list B!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Who can identify the plural word in the quickest time?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56E7EE3-26F6-4533-AA65-FA1A33C56DF2}"/>
              </a:ext>
            </a:extLst>
          </p:cNvPr>
          <p:cNvSpPr txBox="1"/>
          <p:nvPr/>
        </p:nvSpPr>
        <p:spPr>
          <a:xfrm>
            <a:off x="7739062" y="1382286"/>
            <a:ext cx="1390650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u="sng" dirty="0">
                <a:latin typeface="Sassoon Infant Std"/>
              </a:rPr>
              <a:t>A: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Hat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Plant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Sing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Hiss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City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Talk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frog</a:t>
            </a:r>
            <a:endParaRPr lang="en-GB" dirty="0">
              <a:latin typeface="Sassoon Infant Std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C866BB4-FD8F-454D-A880-07600E18DFA1}"/>
              </a:ext>
            </a:extLst>
          </p:cNvPr>
          <p:cNvSpPr txBox="1"/>
          <p:nvPr/>
        </p:nvSpPr>
        <p:spPr>
          <a:xfrm>
            <a:off x="10379869" y="1382286"/>
            <a:ext cx="1390650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u="sng" dirty="0">
                <a:latin typeface="Sassoon Infant Std"/>
              </a:rPr>
              <a:t>B: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Rush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Chair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Boy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Fox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Car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House</a:t>
            </a:r>
          </a:p>
          <a:p>
            <a:endParaRPr lang="en-GB" sz="2000" dirty="0">
              <a:latin typeface="Sassoon Infant Std"/>
            </a:endParaRPr>
          </a:p>
          <a:p>
            <a:r>
              <a:rPr lang="en-GB" sz="2000" dirty="0">
                <a:latin typeface="Sassoon Infant Std"/>
              </a:rPr>
              <a:t>Shoe </a:t>
            </a:r>
          </a:p>
        </p:txBody>
      </p:sp>
    </p:spTree>
    <p:extLst>
      <p:ext uri="{BB962C8B-B14F-4D97-AF65-F5344CB8AC3E}">
        <p14:creationId xmlns:p14="http://schemas.microsoft.com/office/powerpoint/2010/main" val="227693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351</Words>
  <Application>Microsoft Office PowerPoint</Application>
  <PresentationFormat>Custom</PresentationFormat>
  <Paragraphs>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Monday 9th November </vt:lpstr>
      <vt:lpstr>What does the word plural mean?</vt:lpstr>
      <vt:lpstr>Plural words (homework spellings)</vt:lpstr>
      <vt:lpstr>Task one (5 minutes):</vt:lpstr>
      <vt:lpstr>Rules to remember: fill in the blanks in your books.</vt:lpstr>
      <vt:lpstr>Rules to remember:</vt:lpstr>
      <vt:lpstr>‘Quickwrite’: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2nd November</dc:title>
  <dc:creator>kate Brunton</dc:creator>
  <cp:lastModifiedBy>local_admin</cp:lastModifiedBy>
  <cp:revision>9</cp:revision>
  <dcterms:created xsi:type="dcterms:W3CDTF">2020-11-01T13:59:29Z</dcterms:created>
  <dcterms:modified xsi:type="dcterms:W3CDTF">2020-11-09T12:57:33Z</dcterms:modified>
</cp:coreProperties>
</file>