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19"/>
  </p:notesMasterIdLst>
  <p:sldIdLst>
    <p:sldId id="326" r:id="rId11"/>
    <p:sldId id="365" r:id="rId12"/>
    <p:sldId id="335" r:id="rId13"/>
    <p:sldId id="399" r:id="rId14"/>
    <p:sldId id="401" r:id="rId15"/>
    <p:sldId id="382" r:id="rId16"/>
    <p:sldId id="391" r:id="rId17"/>
    <p:sldId id="3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40" userDrawn="1">
          <p15:clr>
            <a:srgbClr val="A4A3A4"/>
          </p15:clr>
        </p15:guide>
        <p15:guide id="2" pos="26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>
        <p:scale>
          <a:sx n="125" d="100"/>
          <a:sy n="125" d="100"/>
        </p:scale>
        <p:origin x="-1230" y="-24"/>
      </p:cViewPr>
      <p:guideLst>
        <p:guide orient="horz" pos="2840"/>
        <p:guide pos="26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12160" y="6500873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2019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92275" y="6487840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9144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en-US" dirty="0"/>
              <a:t>Short Segment Title – Steps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166212" y="6487839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2019 pilot</a:t>
            </a:r>
          </a:p>
        </p:txBody>
      </p:sp>
    </p:spTree>
    <p:extLst>
      <p:ext uri="{BB962C8B-B14F-4D97-AF65-F5344CB8AC3E}">
        <p14:creationId xmlns:p14="http://schemas.microsoft.com/office/powerpoint/2010/main" val="15880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D0B3C21-D30D-4A0F-BE5F-94522D420E75}"/>
              </a:ext>
            </a:extLst>
          </p:cNvPr>
          <p:cNvSpPr/>
          <p:nvPr/>
        </p:nvSpPr>
        <p:spPr bwMode="auto">
          <a:xfrm>
            <a:off x="336884" y="6376737"/>
            <a:ext cx="8530390" cy="481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Table">
            <a:extLst>
              <a:ext uri="{FF2B5EF4-FFF2-40B4-BE49-F238E27FC236}">
                <a16:creationId xmlns:a16="http://schemas.microsoft.com/office/drawing/2014/main" xmlns="" id="{1A5CE339-B2AB-4B01-BE08-38098F8BBE6C}"/>
              </a:ext>
            </a:extLst>
          </p:cNvPr>
          <p:cNvGraphicFramePr/>
          <p:nvPr/>
        </p:nvGraphicFramePr>
        <p:xfrm>
          <a:off x="-508000" y="0"/>
          <a:ext cx="10033665" cy="6858000"/>
        </p:xfrm>
        <a:graphic>
          <a:graphicData uri="http://schemas.openxmlformats.org/drawingml/2006/table">
            <a:tbl>
              <a:tblPr/>
              <a:tblGrid>
                <a:gridCol w="668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9E0B491-5FE6-42E0-B756-55586EB644C8}"/>
              </a:ext>
            </a:extLst>
          </p:cNvPr>
          <p:cNvSpPr txBox="1"/>
          <p:nvPr/>
        </p:nvSpPr>
        <p:spPr bwMode="auto">
          <a:xfrm>
            <a:off x="1524000" y="-46684"/>
            <a:ext cx="4691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Aft>
                <a:spcPts val="1000"/>
              </a:spcAft>
              <a:buNone/>
            </a:pP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GB" sz="54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5400" b="1" kern="12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r>
              <a:rPr lang="en-GB" sz="5400" b="1" kern="12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 2 </a:t>
            </a:r>
            <a:r>
              <a:rPr lang="en-GB" sz="4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GB" sz="5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1C184F7-7B9F-42F1-B57F-02A7F1427AE9}"/>
              </a:ext>
            </a:extLst>
          </p:cNvPr>
          <p:cNvCxnSpPr/>
          <p:nvPr/>
        </p:nvCxnSpPr>
        <p:spPr bwMode="auto">
          <a:xfrm>
            <a:off x="1501140" y="0"/>
            <a:ext cx="0" cy="685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2FE7BA2-FDAF-403E-9B17-A2591FAE66CF}"/>
              </a:ext>
            </a:extLst>
          </p:cNvPr>
          <p:cNvCxnSpPr>
            <a:cxnSpLocks/>
          </p:cNvCxnSpPr>
          <p:nvPr/>
        </p:nvCxnSpPr>
        <p:spPr bwMode="auto">
          <a:xfrm flipH="1">
            <a:off x="0" y="749300"/>
            <a:ext cx="9144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310E918-C787-4C8A-B636-E454ECDB4950}"/>
              </a:ext>
            </a:extLst>
          </p:cNvPr>
          <p:cNvSpPr txBox="1"/>
          <p:nvPr/>
        </p:nvSpPr>
        <p:spPr bwMode="auto">
          <a:xfrm>
            <a:off x="1500514" y="3386356"/>
            <a:ext cx="5035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1000"/>
              </a:spcAft>
              <a:buNone/>
            </a:pPr>
            <a:r>
              <a:rPr lang="en-GB" sz="2800" b="1" u="sng" kern="1200" dirty="0">
                <a:solidFill>
                  <a:srgbClr val="000000"/>
                </a:solidFill>
                <a:effectLst/>
                <a:latin typeface="XCCW Joined 1a" panose="03050602040000000000" pitchFamily="66" charset="0"/>
                <a:cs typeface="Calibri Light" panose="020F0302020204030204" pitchFamily="34" charset="0"/>
              </a:rPr>
              <a:t>In focus task</a:t>
            </a:r>
            <a:endParaRPr lang="en-GB" sz="2800" u="sng" dirty="0">
              <a:effectLst/>
              <a:latin typeface="XCCW Joined 1a" panose="03050602040000000000" pitchFamily="66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FE6F374-717D-4DAF-A2B3-AB6CCA10D69C}"/>
              </a:ext>
            </a:extLst>
          </p:cNvPr>
          <p:cNvSpPr txBox="1"/>
          <p:nvPr/>
        </p:nvSpPr>
        <p:spPr bwMode="auto">
          <a:xfrm>
            <a:off x="1691014" y="1003474"/>
            <a:ext cx="6551112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600" b="1" u="sng" dirty="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6: Can I draw shapes accurately?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draw the correct perimeter.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use a ruler to measure the correct lengths.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use a protractor to measure the correct </a:t>
            </a:r>
            <a:r>
              <a:rPr lang="en-GB" sz="1600">
                <a:latin typeface="Calibri" panose="020F0502020204030204" pitchFamily="34" charset="0"/>
                <a:cs typeface="Calibri" panose="020F0502020204030204" pitchFamily="34" charset="0"/>
              </a:rPr>
              <a:t>angles.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349" y="478751"/>
            <a:ext cx="784687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Work out the perimeter of the rectangle.</a:t>
            </a:r>
          </a:p>
          <a:p>
            <a:pPr marL="457200" indent="-457200">
              <a:buAutoNum type="arabicParenR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05587" y="1477430"/>
            <a:ext cx="4249075" cy="13442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19971" y="1371941"/>
            <a:ext cx="4234691" cy="195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61830" y="1426086"/>
            <a:ext cx="0" cy="139562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45693" y="923432"/>
            <a:ext cx="1237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5cm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618375" y="1864030"/>
            <a:ext cx="1237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  <a:r>
              <a:rPr lang="en-GB" sz="2400" dirty="0" smtClean="0"/>
              <a:t> </a:t>
            </a:r>
            <a:r>
              <a:rPr lang="en-GB" sz="2400" dirty="0"/>
              <a:t>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1A85995-A39D-4FEB-BB47-30F4E6D3EF49}"/>
              </a:ext>
            </a:extLst>
          </p:cNvPr>
          <p:cNvSpPr txBox="1"/>
          <p:nvPr/>
        </p:nvSpPr>
        <p:spPr>
          <a:xfrm>
            <a:off x="0" y="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In focus</a:t>
            </a:r>
          </a:p>
        </p:txBody>
      </p:sp>
    </p:spTree>
    <p:extLst>
      <p:ext uri="{BB962C8B-B14F-4D97-AF65-F5344CB8AC3E}">
        <p14:creationId xmlns:p14="http://schemas.microsoft.com/office/powerpoint/2010/main" val="6200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329242"/>
              </p:ext>
            </p:extLst>
          </p:nvPr>
        </p:nvGraphicFramePr>
        <p:xfrm>
          <a:off x="2395647" y="1185088"/>
          <a:ext cx="4069240" cy="406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924">
                  <a:extLst>
                    <a:ext uri="{9D8B030D-6E8A-4147-A177-3AD203B41FA5}">
                      <a16:colId xmlns:a16="http://schemas.microsoft.com/office/drawing/2014/main" xmlns="" val="290462179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275097811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216865049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9248539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2711308035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408671359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898960439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328504066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350320857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610571336"/>
                    </a:ext>
                  </a:extLst>
                </a:gridCol>
              </a:tblGrid>
              <a:tr h="406924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8597380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6235201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9233650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5380137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4296255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8516509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068098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8649918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9823476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916509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76393" y="5532412"/>
            <a:ext cx="405565" cy="40805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09114" y="5467847"/>
            <a:ext cx="0" cy="512618"/>
          </a:xfrm>
          <a:prstGeom prst="straightConnector1">
            <a:avLst/>
          </a:prstGeom>
          <a:ln w="19050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409114" y="5444208"/>
            <a:ext cx="512621" cy="0"/>
          </a:xfrm>
          <a:prstGeom prst="straightConnector1">
            <a:avLst/>
          </a:prstGeom>
          <a:ln w="19050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042" y="5497548"/>
            <a:ext cx="12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1552" y="5016459"/>
            <a:ext cx="12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9927" y="416482"/>
            <a:ext cx="704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Draw a square with a perimeter of </a:t>
            </a:r>
            <a:r>
              <a:rPr lang="en-GB" sz="2800" dirty="0" smtClean="0"/>
              <a:t>12</a:t>
            </a:r>
            <a:r>
              <a:rPr lang="en-GB" sz="2800" dirty="0" smtClean="0"/>
              <a:t> </a:t>
            </a:r>
            <a:r>
              <a:rPr lang="en-GB" sz="2800" dirty="0"/>
              <a:t>cm</a:t>
            </a:r>
            <a:endParaRPr lang="en-GB" sz="2800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169701" y="5417247"/>
                <a:ext cx="25211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12</a:t>
                </a: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701" y="5417247"/>
                <a:ext cx="2521131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5072" t="-10588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582666" y="5417247"/>
            <a:ext cx="89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endParaRPr lang="en-GB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30267" y="1988819"/>
            <a:ext cx="1192982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23249" y="1988820"/>
            <a:ext cx="0" cy="122627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30267" y="3215094"/>
            <a:ext cx="1260565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30267" y="1988818"/>
            <a:ext cx="0" cy="122627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09DA9F5-F2C8-4660-9EFD-BEA8F0F0C45C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711147"/>
              </p:ext>
            </p:extLst>
          </p:nvPr>
        </p:nvGraphicFramePr>
        <p:xfrm>
          <a:off x="2395647" y="1185088"/>
          <a:ext cx="4069240" cy="406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924">
                  <a:extLst>
                    <a:ext uri="{9D8B030D-6E8A-4147-A177-3AD203B41FA5}">
                      <a16:colId xmlns:a16="http://schemas.microsoft.com/office/drawing/2014/main" xmlns="" val="290462179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275097811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216865049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9248539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2711308035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408671359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898960439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328504066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350320857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610571336"/>
                    </a:ext>
                  </a:extLst>
                </a:gridCol>
              </a:tblGrid>
              <a:tr h="406924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8597380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6235201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9233650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5380137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4296255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8516509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068098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8649918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9823476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916509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09927" y="416482"/>
            <a:ext cx="704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Draw a rectangle with a perimeter of </a:t>
            </a:r>
            <a:r>
              <a:rPr lang="en-GB" sz="2800" dirty="0" smtClean="0"/>
              <a:t>14</a:t>
            </a:r>
            <a:r>
              <a:rPr lang="en-GB" sz="2800" dirty="0" smtClean="0"/>
              <a:t> </a:t>
            </a:r>
            <a:r>
              <a:rPr lang="en-GB" sz="2800" dirty="0"/>
              <a:t>cm</a:t>
            </a:r>
            <a:endParaRPr lang="en-GB" sz="2800" baseline="30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2947" y="5340085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515791" y="54827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A8D6427-21FF-483B-B893-8D1111558680}"/>
              </a:ext>
            </a:extLst>
          </p:cNvPr>
          <p:cNvSpPr/>
          <p:nvPr/>
        </p:nvSpPr>
        <p:spPr>
          <a:xfrm>
            <a:off x="1476393" y="5532412"/>
            <a:ext cx="405565" cy="40805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7F857EEE-EC00-46C2-A356-C14C17F5AC4E}"/>
              </a:ext>
            </a:extLst>
          </p:cNvPr>
          <p:cNvCxnSpPr/>
          <p:nvPr/>
        </p:nvCxnSpPr>
        <p:spPr>
          <a:xfrm flipV="1">
            <a:off x="1409114" y="5467847"/>
            <a:ext cx="0" cy="512618"/>
          </a:xfrm>
          <a:prstGeom prst="straightConnector1">
            <a:avLst/>
          </a:prstGeom>
          <a:ln w="19050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9F606242-A438-486B-8958-AFD961EFD653}"/>
              </a:ext>
            </a:extLst>
          </p:cNvPr>
          <p:cNvCxnSpPr/>
          <p:nvPr/>
        </p:nvCxnSpPr>
        <p:spPr>
          <a:xfrm flipH="1">
            <a:off x="1409114" y="5444208"/>
            <a:ext cx="512621" cy="0"/>
          </a:xfrm>
          <a:prstGeom prst="straightConnector1">
            <a:avLst/>
          </a:prstGeom>
          <a:ln w="19050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40CF22A-18E3-4989-A981-F4B5EAD72650}"/>
              </a:ext>
            </a:extLst>
          </p:cNvPr>
          <p:cNvSpPr txBox="1"/>
          <p:nvPr/>
        </p:nvSpPr>
        <p:spPr>
          <a:xfrm>
            <a:off x="630042" y="5497548"/>
            <a:ext cx="12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E3A8CC5-FF74-4E5A-9A70-CEE15131B173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36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21791"/>
              </p:ext>
            </p:extLst>
          </p:nvPr>
        </p:nvGraphicFramePr>
        <p:xfrm>
          <a:off x="2395647" y="1185088"/>
          <a:ext cx="4069240" cy="406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924">
                  <a:extLst>
                    <a:ext uri="{9D8B030D-6E8A-4147-A177-3AD203B41FA5}">
                      <a16:colId xmlns:a16="http://schemas.microsoft.com/office/drawing/2014/main" xmlns="" val="290462179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275097811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216865049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9248539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2711308035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408671359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898960439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3285040663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3503208578"/>
                    </a:ext>
                  </a:extLst>
                </a:gridCol>
                <a:gridCol w="406924">
                  <a:extLst>
                    <a:ext uri="{9D8B030D-6E8A-4147-A177-3AD203B41FA5}">
                      <a16:colId xmlns:a16="http://schemas.microsoft.com/office/drawing/2014/main" xmlns="" val="1610571336"/>
                    </a:ext>
                  </a:extLst>
                </a:gridCol>
              </a:tblGrid>
              <a:tr h="406924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8597380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6235201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9233650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5380137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4296255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8516509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068098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8649918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9823476"/>
                  </a:ext>
                </a:extLst>
              </a:tr>
              <a:tr h="406924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8437" marR="98437" marT="49218" marB="49218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916509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09927" y="416482"/>
            <a:ext cx="7040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Draw a rectangle with a perimeter of 24 cm</a:t>
            </a:r>
            <a:endParaRPr lang="en-GB" sz="2800" baseline="300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203461" y="1988819"/>
            <a:ext cx="1639472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42933" y="1988820"/>
            <a:ext cx="0" cy="326550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11916" y="5232143"/>
            <a:ext cx="1622561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211916" y="1988819"/>
            <a:ext cx="8456" cy="326550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28B50FB-AC3F-4BAA-A77C-C96BC7CCAE54}"/>
              </a:ext>
            </a:extLst>
          </p:cNvPr>
          <p:cNvSpPr/>
          <p:nvPr/>
        </p:nvSpPr>
        <p:spPr>
          <a:xfrm>
            <a:off x="1476393" y="5532412"/>
            <a:ext cx="405565" cy="40805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18497046-694D-4C8E-8266-8812D55D65F6}"/>
              </a:ext>
            </a:extLst>
          </p:cNvPr>
          <p:cNvCxnSpPr/>
          <p:nvPr/>
        </p:nvCxnSpPr>
        <p:spPr>
          <a:xfrm flipV="1">
            <a:off x="1409114" y="5467847"/>
            <a:ext cx="0" cy="512618"/>
          </a:xfrm>
          <a:prstGeom prst="straightConnector1">
            <a:avLst/>
          </a:prstGeom>
          <a:ln w="19050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9B493F83-F765-4042-92A5-0E7E58537555}"/>
              </a:ext>
            </a:extLst>
          </p:cNvPr>
          <p:cNvCxnSpPr/>
          <p:nvPr/>
        </p:nvCxnSpPr>
        <p:spPr>
          <a:xfrm flipH="1">
            <a:off x="1409114" y="5444208"/>
            <a:ext cx="512621" cy="0"/>
          </a:xfrm>
          <a:prstGeom prst="straightConnector1">
            <a:avLst/>
          </a:prstGeom>
          <a:ln w="19050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0A678E6-EED7-4901-A5B9-68438A1A544B}"/>
              </a:ext>
            </a:extLst>
          </p:cNvPr>
          <p:cNvSpPr txBox="1"/>
          <p:nvPr/>
        </p:nvSpPr>
        <p:spPr>
          <a:xfrm>
            <a:off x="630042" y="5497548"/>
            <a:ext cx="12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959158C-CF49-46D7-B912-8BBAD64295C1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4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433146" y="1095439"/>
            <a:ext cx="5864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Draw the diagram accurately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113" y="1946058"/>
            <a:ext cx="3381375" cy="2714625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V="1">
            <a:off x="3991338" y="2770687"/>
            <a:ext cx="1828799" cy="172368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93290" y="3511874"/>
            <a:ext cx="115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 </a:t>
            </a:r>
            <a:r>
              <a:rPr lang="en-GB" sz="2800" dirty="0"/>
              <a:t>cm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681283" y="2269920"/>
            <a:ext cx="1158022" cy="2200317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90408" y="3219486"/>
            <a:ext cx="115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  <a:r>
              <a:rPr lang="en-GB" sz="2800" dirty="0" smtClean="0"/>
              <a:t> </a:t>
            </a:r>
            <a:r>
              <a:rPr lang="en-GB" sz="2800" dirty="0"/>
              <a:t>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762744" y="3619996"/>
                <a:ext cx="1151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</a:t>
                </a:r>
                <a:r>
                  <a:rPr lang="en-GB" sz="2800" dirty="0" smtClean="0"/>
                  <a:t>3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744" y="3619996"/>
                <a:ext cx="115179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058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018DC95-F438-45EC-A801-301012838B45}"/>
              </a:ext>
            </a:extLst>
          </p:cNvPr>
          <p:cNvSpPr txBox="1"/>
          <p:nvPr/>
        </p:nvSpPr>
        <p:spPr>
          <a:xfrm>
            <a:off x="0" y="0"/>
            <a:ext cx="32302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</a:t>
            </a:r>
            <a:r>
              <a:rPr lang="en-GB" u="sng" dirty="0" smtClean="0"/>
              <a:t>learning</a:t>
            </a:r>
          </a:p>
          <a:p>
            <a:endParaRPr lang="en-GB" u="sng" dirty="0"/>
          </a:p>
          <a:p>
            <a:r>
              <a:rPr lang="en-GB" sz="2800" b="1" u="sng" dirty="0" smtClean="0">
                <a:solidFill>
                  <a:srgbClr val="7030A0"/>
                </a:solidFill>
              </a:rPr>
              <a:t>ON A WHITEBOARD:</a:t>
            </a:r>
            <a:endParaRPr lang="en-GB" sz="2800" b="1" u="sng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19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5601" y="1007540"/>
            <a:ext cx="5864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Draw the triangle accurately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88299">
            <a:off x="2615135" y="1656216"/>
            <a:ext cx="3324893" cy="22494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242968" y="2885030"/>
                <a:ext cx="1214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2</a:t>
                </a:r>
                <a:r>
                  <a:rPr lang="en-GB" sz="2800" dirty="0"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968" y="2885030"/>
                <a:ext cx="1214651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055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677912" y="2913810"/>
                <a:ext cx="1214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7</a:t>
                </a:r>
                <a:r>
                  <a:rPr lang="en-GB" sz="2800" dirty="0" smtClean="0"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912" y="2913810"/>
                <a:ext cx="1214651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00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850293" y="3377562"/>
            <a:ext cx="106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</a:t>
            </a:r>
            <a:r>
              <a:rPr lang="en-GB" sz="2800" dirty="0" smtClean="0"/>
              <a:t> </a:t>
            </a:r>
            <a:r>
              <a:rPr lang="en-GB" sz="2800" dirty="0"/>
              <a:t>cm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25312" y="3425466"/>
            <a:ext cx="2590479" cy="23128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2947" y="534008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515791" y="54827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D36100-6A09-4DA8-B786-E6A5A1F03045}"/>
              </a:ext>
            </a:extLst>
          </p:cNvPr>
          <p:cNvSpPr txBox="1"/>
          <p:nvPr/>
        </p:nvSpPr>
        <p:spPr>
          <a:xfrm>
            <a:off x="30480" y="10391"/>
            <a:ext cx="32302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</a:t>
            </a:r>
            <a:r>
              <a:rPr lang="en-GB" u="sng" dirty="0" smtClean="0"/>
              <a:t>learning</a:t>
            </a:r>
          </a:p>
          <a:p>
            <a:endParaRPr lang="en-GB" u="sng" dirty="0"/>
          </a:p>
          <a:p>
            <a:r>
              <a:rPr lang="en-GB" sz="2800" b="1" u="sng" dirty="0">
                <a:solidFill>
                  <a:srgbClr val="7030A0"/>
                </a:solidFill>
              </a:rPr>
              <a:t>ON A WHITEBOARD: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0954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F85D4D4-E585-4061-95DB-C9A71D1425D3}"/>
              </a:ext>
            </a:extLst>
          </p:cNvPr>
          <p:cNvSpPr txBox="1"/>
          <p:nvPr/>
        </p:nvSpPr>
        <p:spPr>
          <a:xfrm>
            <a:off x="0" y="0"/>
            <a:ext cx="206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Light bulb challenge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D81D4DB-42C4-42C0-810F-32794CE0A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88950"/>
            <a:ext cx="88392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1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2.9|3.2|2.2|1.7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.4|1.2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3.7|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AEB835-0AFB-4315-87BC-B6BA38C7F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6436</TotalTime>
  <Words>148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local_admin</cp:lastModifiedBy>
  <cp:revision>392</cp:revision>
  <dcterms:created xsi:type="dcterms:W3CDTF">2019-07-05T11:02:13Z</dcterms:created>
  <dcterms:modified xsi:type="dcterms:W3CDTF">2022-02-28T13:24:33Z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