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0"/>
  </p:notesMasterIdLst>
  <p:sldIdLst>
    <p:sldId id="260" r:id="rId2"/>
    <p:sldId id="261" r:id="rId3"/>
    <p:sldId id="262" r:id="rId4"/>
    <p:sldId id="263" r:id="rId5"/>
    <p:sldId id="264" r:id="rId6"/>
    <p:sldId id="265" r:id="rId7"/>
    <p:sldId id="266" r:id="rId8"/>
    <p:sldId id="267" r:id="rId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AC39531-B061-4427-8293-9FAD4FA53F3D}" v="47" dt="2020-09-12T16:19:30.088"/>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000" autoAdjust="0"/>
    <p:restoredTop sz="94660"/>
  </p:normalViewPr>
  <p:slideViewPr>
    <p:cSldViewPr snapToGrid="0">
      <p:cViewPr varScale="1">
        <p:scale>
          <a:sx n="60" d="100"/>
          <a:sy n="60" d="100"/>
        </p:scale>
        <p:origin x="908" y="6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6"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5" Type="http://schemas.microsoft.com/office/2016/11/relationships/changesInfo" Target="changesInfos/changesInfo1.xml"/><Relationship Id="rId1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Priscilla Boonin" userId="a0100a157fcd6d55" providerId="LiveId" clId="{1AC39531-B061-4427-8293-9FAD4FA53F3D}"/>
    <pc:docChg chg="custSel addSld modSld">
      <pc:chgData name="Priscilla Boonin" userId="a0100a157fcd6d55" providerId="LiveId" clId="{1AC39531-B061-4427-8293-9FAD4FA53F3D}" dt="2020-09-12T16:19:46.047" v="616" actId="20577"/>
      <pc:docMkLst>
        <pc:docMk/>
      </pc:docMkLst>
      <pc:sldChg chg="addSp modSp mod">
        <pc:chgData name="Priscilla Boonin" userId="a0100a157fcd6d55" providerId="LiveId" clId="{1AC39531-B061-4427-8293-9FAD4FA53F3D}" dt="2020-09-12T15:47:34.859" v="12" actId="1076"/>
        <pc:sldMkLst>
          <pc:docMk/>
          <pc:sldMk cId="176452189" sldId="260"/>
        </pc:sldMkLst>
        <pc:spChg chg="add mod">
          <ac:chgData name="Priscilla Boonin" userId="a0100a157fcd6d55" providerId="LiveId" clId="{1AC39531-B061-4427-8293-9FAD4FA53F3D}" dt="2020-09-12T15:46:58.870" v="6" actId="1076"/>
          <ac:spMkLst>
            <pc:docMk/>
            <pc:sldMk cId="176452189" sldId="260"/>
            <ac:spMk id="2" creationId="{1DBB8591-AF56-4D6E-9EAD-DFD51B1E24D7}"/>
          </ac:spMkLst>
        </pc:spChg>
        <pc:spChg chg="add mod">
          <ac:chgData name="Priscilla Boonin" userId="a0100a157fcd6d55" providerId="LiveId" clId="{1AC39531-B061-4427-8293-9FAD4FA53F3D}" dt="2020-09-12T15:47:15.328" v="8" actId="1076"/>
          <ac:spMkLst>
            <pc:docMk/>
            <pc:sldMk cId="176452189" sldId="260"/>
            <ac:spMk id="3" creationId="{5467782B-E199-48D8-B10E-06B7024F660B}"/>
          </ac:spMkLst>
        </pc:spChg>
        <pc:picChg chg="add mod">
          <ac:chgData name="Priscilla Boonin" userId="a0100a157fcd6d55" providerId="LiveId" clId="{1AC39531-B061-4427-8293-9FAD4FA53F3D}" dt="2020-09-12T15:47:34.859" v="12" actId="1076"/>
          <ac:picMkLst>
            <pc:docMk/>
            <pc:sldMk cId="176452189" sldId="260"/>
            <ac:picMk id="4" creationId="{F582E7A3-EBFE-4E27-8BDC-4B1127D5B9C4}"/>
          </ac:picMkLst>
        </pc:picChg>
      </pc:sldChg>
      <pc:sldChg chg="addSp modSp mod modNotesTx">
        <pc:chgData name="Priscilla Boonin" userId="a0100a157fcd6d55" providerId="LiveId" clId="{1AC39531-B061-4427-8293-9FAD4FA53F3D}" dt="2020-09-12T16:04:54.271" v="106"/>
        <pc:sldMkLst>
          <pc:docMk/>
          <pc:sldMk cId="2077719851" sldId="261"/>
        </pc:sldMkLst>
        <pc:spChg chg="add mod">
          <ac:chgData name="Priscilla Boonin" userId="a0100a157fcd6d55" providerId="LiveId" clId="{1AC39531-B061-4427-8293-9FAD4FA53F3D}" dt="2020-09-12T15:47:57.226" v="14" actId="1076"/>
          <ac:spMkLst>
            <pc:docMk/>
            <pc:sldMk cId="2077719851" sldId="261"/>
            <ac:spMk id="2" creationId="{E835B5BA-8CE2-48CC-8826-06E1275A8611}"/>
          </ac:spMkLst>
        </pc:spChg>
        <pc:spChg chg="add mod">
          <ac:chgData name="Priscilla Boonin" userId="a0100a157fcd6d55" providerId="LiveId" clId="{1AC39531-B061-4427-8293-9FAD4FA53F3D}" dt="2020-09-12T15:52:04.482" v="78" actId="1076"/>
          <ac:spMkLst>
            <pc:docMk/>
            <pc:sldMk cId="2077719851" sldId="261"/>
            <ac:spMk id="3" creationId="{E06685E0-C262-4969-8810-B3E6FE8BC788}"/>
          </ac:spMkLst>
        </pc:spChg>
        <pc:spChg chg="add">
          <ac:chgData name="Priscilla Boonin" userId="a0100a157fcd6d55" providerId="LiveId" clId="{1AC39531-B061-4427-8293-9FAD4FA53F3D}" dt="2020-09-12T16:01:34.412" v="89"/>
          <ac:spMkLst>
            <pc:docMk/>
            <pc:sldMk cId="2077719851" sldId="261"/>
            <ac:spMk id="10" creationId="{036AB664-7FE2-4AA7-B6AB-1D9CB7FE5D26}"/>
          </ac:spMkLst>
        </pc:spChg>
        <pc:picChg chg="add mod">
          <ac:chgData name="Priscilla Boonin" userId="a0100a157fcd6d55" providerId="LiveId" clId="{1AC39531-B061-4427-8293-9FAD4FA53F3D}" dt="2020-09-12T16:00:11.565" v="81" actId="1076"/>
          <ac:picMkLst>
            <pc:docMk/>
            <pc:sldMk cId="2077719851" sldId="261"/>
            <ac:picMk id="4" creationId="{9B05EAE5-A44F-49A4-853F-1E6B62F6F35A}"/>
          </ac:picMkLst>
        </pc:picChg>
        <pc:picChg chg="add mod">
          <ac:chgData name="Priscilla Boonin" userId="a0100a157fcd6d55" providerId="LiveId" clId="{1AC39531-B061-4427-8293-9FAD4FA53F3D}" dt="2020-09-12T16:02:55.827" v="91" actId="1076"/>
          <ac:picMkLst>
            <pc:docMk/>
            <pc:sldMk cId="2077719851" sldId="261"/>
            <ac:picMk id="6" creationId="{43390906-08C9-4DB0-942C-9567BAB9382E}"/>
          </ac:picMkLst>
        </pc:picChg>
        <pc:picChg chg="add mod">
          <ac:chgData name="Priscilla Boonin" userId="a0100a157fcd6d55" providerId="LiveId" clId="{1AC39531-B061-4427-8293-9FAD4FA53F3D}" dt="2020-09-12T16:03:54.966" v="102" actId="1076"/>
          <ac:picMkLst>
            <pc:docMk/>
            <pc:sldMk cId="2077719851" sldId="261"/>
            <ac:picMk id="8" creationId="{577016E3-27D3-4972-8C6A-6B06B46BC4FF}"/>
          </ac:picMkLst>
        </pc:picChg>
        <pc:picChg chg="add mod">
          <ac:chgData name="Priscilla Boonin" userId="a0100a157fcd6d55" providerId="LiveId" clId="{1AC39531-B061-4427-8293-9FAD4FA53F3D}" dt="2020-09-12T16:03:08.365" v="96" actId="1076"/>
          <ac:picMkLst>
            <pc:docMk/>
            <pc:sldMk cId="2077719851" sldId="261"/>
            <ac:picMk id="1028" creationId="{EB3469E8-D1CF-4E9C-923B-048F08593C83}"/>
          </ac:picMkLst>
        </pc:picChg>
        <pc:picChg chg="add mod">
          <ac:chgData name="Priscilla Boonin" userId="a0100a157fcd6d55" providerId="LiveId" clId="{1AC39531-B061-4427-8293-9FAD4FA53F3D}" dt="2020-09-12T16:03:53.436" v="101" actId="1076"/>
          <ac:picMkLst>
            <pc:docMk/>
            <pc:sldMk cId="2077719851" sldId="261"/>
            <ac:picMk id="1030" creationId="{2B120A35-F672-4457-A9E1-624F0B085C7F}"/>
          </ac:picMkLst>
        </pc:picChg>
      </pc:sldChg>
      <pc:sldChg chg="addSp modSp mod modNotesTx">
        <pc:chgData name="Priscilla Boonin" userId="a0100a157fcd6d55" providerId="LiveId" clId="{1AC39531-B061-4427-8293-9FAD4FA53F3D}" dt="2020-09-12T16:07:02.529" v="245" actId="1076"/>
        <pc:sldMkLst>
          <pc:docMk/>
          <pc:sldMk cId="2711642132" sldId="262"/>
        </pc:sldMkLst>
        <pc:spChg chg="add mod">
          <ac:chgData name="Priscilla Boonin" userId="a0100a157fcd6d55" providerId="LiveId" clId="{1AC39531-B061-4427-8293-9FAD4FA53F3D}" dt="2020-09-12T16:06:32.629" v="241" actId="2711"/>
          <ac:spMkLst>
            <pc:docMk/>
            <pc:sldMk cId="2711642132" sldId="262"/>
            <ac:spMk id="2" creationId="{E6A90A36-F90D-45C7-825A-D1D2EA02AD76}"/>
          </ac:spMkLst>
        </pc:spChg>
        <pc:spChg chg="add mod">
          <ac:chgData name="Priscilla Boonin" userId="a0100a157fcd6d55" providerId="LiveId" clId="{1AC39531-B061-4427-8293-9FAD4FA53F3D}" dt="2020-09-12T16:06:58.723" v="244" actId="1076"/>
          <ac:spMkLst>
            <pc:docMk/>
            <pc:sldMk cId="2711642132" sldId="262"/>
            <ac:spMk id="4" creationId="{92482BB0-0693-47EA-AB0A-4DF9329E4540}"/>
          </ac:spMkLst>
        </pc:spChg>
        <pc:picChg chg="add mod">
          <ac:chgData name="Priscilla Boonin" userId="a0100a157fcd6d55" providerId="LiveId" clId="{1AC39531-B061-4427-8293-9FAD4FA53F3D}" dt="2020-09-12T16:05:24.795" v="110" actId="1076"/>
          <ac:picMkLst>
            <pc:docMk/>
            <pc:sldMk cId="2711642132" sldId="262"/>
            <ac:picMk id="3" creationId="{EE3B96C7-9043-428A-A1AC-AFB7219EBD7B}"/>
          </ac:picMkLst>
        </pc:picChg>
        <pc:picChg chg="add mod">
          <ac:chgData name="Priscilla Boonin" userId="a0100a157fcd6d55" providerId="LiveId" clId="{1AC39531-B061-4427-8293-9FAD4FA53F3D}" dt="2020-09-12T16:07:02.529" v="245" actId="1076"/>
          <ac:picMkLst>
            <pc:docMk/>
            <pc:sldMk cId="2711642132" sldId="262"/>
            <ac:picMk id="6" creationId="{9CA33DB4-DDE2-411B-BBD5-637ACE8ED0D3}"/>
          </ac:picMkLst>
        </pc:picChg>
      </pc:sldChg>
      <pc:sldChg chg="addSp modSp add mod modNotesTx">
        <pc:chgData name="Priscilla Boonin" userId="a0100a157fcd6d55" providerId="LiveId" clId="{1AC39531-B061-4427-8293-9FAD4FA53F3D}" dt="2020-09-12T16:08:36.640" v="252"/>
        <pc:sldMkLst>
          <pc:docMk/>
          <pc:sldMk cId="759897497" sldId="263"/>
        </pc:sldMkLst>
        <pc:spChg chg="add mod">
          <ac:chgData name="Priscilla Boonin" userId="a0100a157fcd6d55" providerId="LiveId" clId="{1AC39531-B061-4427-8293-9FAD4FA53F3D}" dt="2020-09-12T16:07:42.455" v="247" actId="2711"/>
          <ac:spMkLst>
            <pc:docMk/>
            <pc:sldMk cId="759897497" sldId="263"/>
            <ac:spMk id="2" creationId="{6C58346D-F81E-416F-ACDD-96F01EA31313}"/>
          </ac:spMkLst>
        </pc:spChg>
        <pc:spChg chg="add mod">
          <ac:chgData name="Priscilla Boonin" userId="a0100a157fcd6d55" providerId="LiveId" clId="{1AC39531-B061-4427-8293-9FAD4FA53F3D}" dt="2020-09-12T16:07:59.865" v="249" actId="14100"/>
          <ac:spMkLst>
            <pc:docMk/>
            <pc:sldMk cId="759897497" sldId="263"/>
            <ac:spMk id="3" creationId="{E3317C2D-958F-4DAD-BF97-11ABB183AEA3}"/>
          </ac:spMkLst>
        </pc:spChg>
        <pc:picChg chg="add mod">
          <ac:chgData name="Priscilla Boonin" userId="a0100a157fcd6d55" providerId="LiveId" clId="{1AC39531-B061-4427-8293-9FAD4FA53F3D}" dt="2020-09-12T16:08:20.560" v="251" actId="1076"/>
          <ac:picMkLst>
            <pc:docMk/>
            <pc:sldMk cId="759897497" sldId="263"/>
            <ac:picMk id="4" creationId="{27FCDA05-5E8B-45C9-B639-1201928C9718}"/>
          </ac:picMkLst>
        </pc:picChg>
      </pc:sldChg>
      <pc:sldChg chg="addSp modSp add mod modNotesTx">
        <pc:chgData name="Priscilla Boonin" userId="a0100a157fcd6d55" providerId="LiveId" clId="{1AC39531-B061-4427-8293-9FAD4FA53F3D}" dt="2020-09-12T16:11:15.497" v="361" actId="1076"/>
        <pc:sldMkLst>
          <pc:docMk/>
          <pc:sldMk cId="601416359" sldId="264"/>
        </pc:sldMkLst>
        <pc:spChg chg="add mod">
          <ac:chgData name="Priscilla Boonin" userId="a0100a157fcd6d55" providerId="LiveId" clId="{1AC39531-B061-4427-8293-9FAD4FA53F3D}" dt="2020-09-12T16:09:02.343" v="254" actId="2711"/>
          <ac:spMkLst>
            <pc:docMk/>
            <pc:sldMk cId="601416359" sldId="264"/>
            <ac:spMk id="2" creationId="{F781027C-D7AF-49DE-9627-7DA1B9259E4A}"/>
          </ac:spMkLst>
        </pc:spChg>
        <pc:spChg chg="add mod">
          <ac:chgData name="Priscilla Boonin" userId="a0100a157fcd6d55" providerId="LiveId" clId="{1AC39531-B061-4427-8293-9FAD4FA53F3D}" dt="2020-09-12T16:09:36.656" v="257" actId="1076"/>
          <ac:spMkLst>
            <pc:docMk/>
            <pc:sldMk cId="601416359" sldId="264"/>
            <ac:spMk id="3" creationId="{BD232732-1BCB-4658-BABA-3EF3AB52C097}"/>
          </ac:spMkLst>
        </pc:spChg>
        <pc:spChg chg="add mod">
          <ac:chgData name="Priscilla Boonin" userId="a0100a157fcd6d55" providerId="LiveId" clId="{1AC39531-B061-4427-8293-9FAD4FA53F3D}" dt="2020-09-12T16:10:56.340" v="356" actId="1076"/>
          <ac:spMkLst>
            <pc:docMk/>
            <pc:sldMk cId="601416359" sldId="264"/>
            <ac:spMk id="6" creationId="{9F94E237-9EC4-43F8-9235-46E7D2058E61}"/>
          </ac:spMkLst>
        </pc:spChg>
        <pc:picChg chg="add mod">
          <ac:chgData name="Priscilla Boonin" userId="a0100a157fcd6d55" providerId="LiveId" clId="{1AC39531-B061-4427-8293-9FAD4FA53F3D}" dt="2020-09-12T16:09:48.337" v="259" actId="1076"/>
          <ac:picMkLst>
            <pc:docMk/>
            <pc:sldMk cId="601416359" sldId="264"/>
            <ac:picMk id="4" creationId="{1E5A54FF-008E-4D79-AA37-2203D22BA611}"/>
          </ac:picMkLst>
        </pc:picChg>
        <pc:picChg chg="add mod">
          <ac:chgData name="Priscilla Boonin" userId="a0100a157fcd6d55" providerId="LiveId" clId="{1AC39531-B061-4427-8293-9FAD4FA53F3D}" dt="2020-09-12T16:11:15.497" v="361" actId="1076"/>
          <ac:picMkLst>
            <pc:docMk/>
            <pc:sldMk cId="601416359" sldId="264"/>
            <ac:picMk id="8" creationId="{7FC92889-EEBF-4976-87BA-5EEF60AEF612}"/>
          </ac:picMkLst>
        </pc:picChg>
      </pc:sldChg>
      <pc:sldChg chg="addSp modSp add mod">
        <pc:chgData name="Priscilla Boonin" userId="a0100a157fcd6d55" providerId="LiveId" clId="{1AC39531-B061-4427-8293-9FAD4FA53F3D}" dt="2020-09-12T16:14:11.399" v="389" actId="1076"/>
        <pc:sldMkLst>
          <pc:docMk/>
          <pc:sldMk cId="1081971396" sldId="265"/>
        </pc:sldMkLst>
        <pc:spChg chg="add mod">
          <ac:chgData name="Priscilla Boonin" userId="a0100a157fcd6d55" providerId="LiveId" clId="{1AC39531-B061-4427-8293-9FAD4FA53F3D}" dt="2020-09-12T16:11:50.466" v="363" actId="1076"/>
          <ac:spMkLst>
            <pc:docMk/>
            <pc:sldMk cId="1081971396" sldId="265"/>
            <ac:spMk id="2" creationId="{59D0BA81-D501-40DB-B520-1439C557143A}"/>
          </ac:spMkLst>
        </pc:spChg>
        <pc:spChg chg="add mod">
          <ac:chgData name="Priscilla Boonin" userId="a0100a157fcd6d55" providerId="LiveId" clId="{1AC39531-B061-4427-8293-9FAD4FA53F3D}" dt="2020-09-12T16:13:34.126" v="381" actId="1076"/>
          <ac:spMkLst>
            <pc:docMk/>
            <pc:sldMk cId="1081971396" sldId="265"/>
            <ac:spMk id="4" creationId="{A8A98CE7-0EFC-49BF-8DB2-CCC704327F3C}"/>
          </ac:spMkLst>
        </pc:spChg>
        <pc:spChg chg="add mod">
          <ac:chgData name="Priscilla Boonin" userId="a0100a157fcd6d55" providerId="LiveId" clId="{1AC39531-B061-4427-8293-9FAD4FA53F3D}" dt="2020-09-12T16:13:39.130" v="382" actId="1076"/>
          <ac:spMkLst>
            <pc:docMk/>
            <pc:sldMk cId="1081971396" sldId="265"/>
            <ac:spMk id="6" creationId="{F7887D22-4D5B-4BBE-B367-AB5459AB38E6}"/>
          </ac:spMkLst>
        </pc:spChg>
        <pc:picChg chg="add mod">
          <ac:chgData name="Priscilla Boonin" userId="a0100a157fcd6d55" providerId="LiveId" clId="{1AC39531-B061-4427-8293-9FAD4FA53F3D}" dt="2020-09-12T16:13:04.718" v="376" actId="1076"/>
          <ac:picMkLst>
            <pc:docMk/>
            <pc:sldMk cId="1081971396" sldId="265"/>
            <ac:picMk id="3" creationId="{18B74D08-8540-4099-96A8-D0761CA942A8}"/>
          </ac:picMkLst>
        </pc:picChg>
        <pc:picChg chg="add mod">
          <ac:chgData name="Priscilla Boonin" userId="a0100a157fcd6d55" providerId="LiveId" clId="{1AC39531-B061-4427-8293-9FAD4FA53F3D}" dt="2020-09-12T16:14:11.399" v="389" actId="1076"/>
          <ac:picMkLst>
            <pc:docMk/>
            <pc:sldMk cId="1081971396" sldId="265"/>
            <ac:picMk id="8" creationId="{F1C97E1B-0BD7-428B-B8AF-62ED7F2259F6}"/>
          </ac:picMkLst>
        </pc:picChg>
      </pc:sldChg>
      <pc:sldChg chg="addSp modSp add mod modNotesTx">
        <pc:chgData name="Priscilla Boonin" userId="a0100a157fcd6d55" providerId="LiveId" clId="{1AC39531-B061-4427-8293-9FAD4FA53F3D}" dt="2020-09-12T16:15:57.059" v="394"/>
        <pc:sldMkLst>
          <pc:docMk/>
          <pc:sldMk cId="347334011" sldId="266"/>
        </pc:sldMkLst>
        <pc:spChg chg="add mod">
          <ac:chgData name="Priscilla Boonin" userId="a0100a157fcd6d55" providerId="LiveId" clId="{1AC39531-B061-4427-8293-9FAD4FA53F3D}" dt="2020-09-12T16:15:06.377" v="391" actId="2711"/>
          <ac:spMkLst>
            <pc:docMk/>
            <pc:sldMk cId="347334011" sldId="266"/>
            <ac:spMk id="2" creationId="{2438F7FE-B646-4853-B73D-7FF406672E1F}"/>
          </ac:spMkLst>
        </pc:spChg>
        <pc:spChg chg="add mod">
          <ac:chgData name="Priscilla Boonin" userId="a0100a157fcd6d55" providerId="LiveId" clId="{1AC39531-B061-4427-8293-9FAD4FA53F3D}" dt="2020-09-12T16:15:22.848" v="393" actId="1076"/>
          <ac:spMkLst>
            <pc:docMk/>
            <pc:sldMk cId="347334011" sldId="266"/>
            <ac:spMk id="3" creationId="{A0AD4245-71B1-4E3A-A277-8FEBE44B388B}"/>
          </ac:spMkLst>
        </pc:spChg>
      </pc:sldChg>
      <pc:sldChg chg="addSp modSp add mod">
        <pc:chgData name="Priscilla Boonin" userId="a0100a157fcd6d55" providerId="LiveId" clId="{1AC39531-B061-4427-8293-9FAD4FA53F3D}" dt="2020-09-12T16:19:46.047" v="616" actId="20577"/>
        <pc:sldMkLst>
          <pc:docMk/>
          <pc:sldMk cId="1308050747" sldId="267"/>
        </pc:sldMkLst>
        <pc:spChg chg="add">
          <ac:chgData name="Priscilla Boonin" userId="a0100a157fcd6d55" providerId="LiveId" clId="{1AC39531-B061-4427-8293-9FAD4FA53F3D}" dt="2020-09-12T16:16:13.757" v="395" actId="22"/>
          <ac:spMkLst>
            <pc:docMk/>
            <pc:sldMk cId="1308050747" sldId="267"/>
            <ac:spMk id="2" creationId="{CACE068A-F2FC-481F-A91C-ECEEEF167DE5}"/>
          </ac:spMkLst>
        </pc:spChg>
        <pc:spChg chg="add mod">
          <ac:chgData name="Priscilla Boonin" userId="a0100a157fcd6d55" providerId="LiveId" clId="{1AC39531-B061-4427-8293-9FAD4FA53F3D}" dt="2020-09-12T16:19:46.047" v="616" actId="20577"/>
          <ac:spMkLst>
            <pc:docMk/>
            <pc:sldMk cId="1308050747" sldId="267"/>
            <ac:spMk id="3" creationId="{0DD67919-D456-4C37-80B5-EF28C6865D1E}"/>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9CCFE78-B51B-4CE9-B14C-1FCA5D761EAA}" type="datetimeFigureOut">
              <a:rPr lang="en-GB" smtClean="0"/>
              <a:t>12/09/2020</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4068F3C-9E8E-4DC0-A07C-9D40A0BB3A3E}" type="slidenum">
              <a:rPr lang="en-GB" smtClean="0"/>
              <a:t>‹#›</a:t>
            </a:fld>
            <a:endParaRPr lang="en-GB"/>
          </a:p>
        </p:txBody>
      </p:sp>
    </p:spTree>
    <p:extLst>
      <p:ext uri="{BB962C8B-B14F-4D97-AF65-F5344CB8AC3E}">
        <p14:creationId xmlns:p14="http://schemas.microsoft.com/office/powerpoint/2010/main" val="332938165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s://www.teachwire.net/teaching-resources/significant-people" TargetMode="External"/><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s://www.museumoflondon.org.uk/discover/how-did-empire-windrush-change-london-docklands" TargetMode="External"/><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s://www.postalmuseum.org/blog/sam-king-a-postal-worker-of-the-windrush-generation/" TargetMode="External"/><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
        <p:cNvGrpSpPr/>
        <p:nvPr/>
      </p:nvGrpSpPr>
      <p:grpSpPr>
        <a:xfrm>
          <a:off x="0" y="0"/>
          <a:ext cx="0" cy="0"/>
          <a:chOff x="0" y="0"/>
          <a:chExt cx="0" cy="0"/>
        </a:xfrm>
      </p:grpSpPr>
      <p:sp>
        <p:nvSpPr>
          <p:cNvPr id="59" name="Google Shape;59;g8e2e681f5a_0_0:notes"/>
          <p:cNvSpPr>
            <a:spLocks noGrp="1" noRot="1" noChangeAspect="1"/>
          </p:cNvSpPr>
          <p:nvPr>
            <p:ph type="sldImg" idx="2"/>
          </p:nvPr>
        </p:nvSpPr>
        <p:spPr>
          <a:xfrm>
            <a:off x="92075" y="746125"/>
            <a:ext cx="6624638" cy="37274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0" name="Google Shape;60;g8e2e681f5a_0_0:notes"/>
          <p:cNvSpPr txBox="1">
            <a:spLocks noGrp="1"/>
          </p:cNvSpPr>
          <p:nvPr>
            <p:ph type="body" idx="1"/>
          </p:nvPr>
        </p:nvSpPr>
        <p:spPr>
          <a:xfrm>
            <a:off x="680879" y="4721940"/>
            <a:ext cx="5447030" cy="4473416"/>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28992975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
        <p:cNvGrpSpPr/>
        <p:nvPr/>
      </p:nvGrpSpPr>
      <p:grpSpPr>
        <a:xfrm>
          <a:off x="0" y="0"/>
          <a:ext cx="0" cy="0"/>
          <a:chOff x="0" y="0"/>
          <a:chExt cx="0" cy="0"/>
        </a:xfrm>
      </p:grpSpPr>
      <p:sp>
        <p:nvSpPr>
          <p:cNvPr id="59" name="Google Shape;59;g8e2e681f5a_0_0:notes"/>
          <p:cNvSpPr>
            <a:spLocks noGrp="1" noRot="1" noChangeAspect="1"/>
          </p:cNvSpPr>
          <p:nvPr>
            <p:ph type="sldImg" idx="2"/>
          </p:nvPr>
        </p:nvSpPr>
        <p:spPr>
          <a:xfrm>
            <a:off x="92075" y="746125"/>
            <a:ext cx="6624638" cy="37274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0" name="Google Shape;60;g8e2e681f5a_0_0:notes"/>
          <p:cNvSpPr txBox="1">
            <a:spLocks noGrp="1"/>
          </p:cNvSpPr>
          <p:nvPr>
            <p:ph type="body" idx="1"/>
          </p:nvPr>
        </p:nvSpPr>
        <p:spPr>
          <a:xfrm>
            <a:off x="680879" y="4721940"/>
            <a:ext cx="5447030" cy="4473416"/>
          </a:xfrm>
          <a:prstGeom prst="rect">
            <a:avLst/>
          </a:prstGeom>
        </p:spPr>
        <p:txBody>
          <a:bodyPr spcFirstLastPara="1" wrap="square" lIns="91425" tIns="91425" rIns="91425" bIns="91425" anchor="t" anchorCtr="0">
            <a:noAutofit/>
          </a:bodyPr>
          <a:lstStyle/>
          <a:p>
            <a:r>
              <a:rPr lang="en-GB" dirty="0"/>
              <a:t>Books to support:</a:t>
            </a:r>
          </a:p>
          <a:p>
            <a:pPr marL="171450" indent="-171450">
              <a:buFontTx/>
              <a:buChar char="-"/>
            </a:pPr>
            <a:r>
              <a:rPr lang="en-GB" dirty="0"/>
              <a:t>Vashti Harrison – Little Leaders</a:t>
            </a:r>
          </a:p>
          <a:p>
            <a:pPr marL="171450" indent="-171450">
              <a:buFontTx/>
              <a:buChar char="-"/>
            </a:pPr>
            <a:r>
              <a:rPr lang="en-GB" dirty="0"/>
              <a:t>Vashti Harrison – Little Legends</a:t>
            </a:r>
          </a:p>
          <a:p>
            <a:pPr marL="0" lvl="0" indent="0" algn="l" rtl="0">
              <a:spcBef>
                <a:spcPts val="0"/>
              </a:spcBef>
              <a:spcAft>
                <a:spcPts val="0"/>
              </a:spcAft>
              <a:buNone/>
            </a:pPr>
            <a:endParaRPr dirty="0"/>
          </a:p>
        </p:txBody>
      </p:sp>
    </p:spTree>
    <p:extLst>
      <p:ext uri="{BB962C8B-B14F-4D97-AF65-F5344CB8AC3E}">
        <p14:creationId xmlns:p14="http://schemas.microsoft.com/office/powerpoint/2010/main" val="241989749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
        <p:cNvGrpSpPr/>
        <p:nvPr/>
      </p:nvGrpSpPr>
      <p:grpSpPr>
        <a:xfrm>
          <a:off x="0" y="0"/>
          <a:ext cx="0" cy="0"/>
          <a:chOff x="0" y="0"/>
          <a:chExt cx="0" cy="0"/>
        </a:xfrm>
      </p:grpSpPr>
      <p:sp>
        <p:nvSpPr>
          <p:cNvPr id="59" name="Google Shape;59;g8e2e681f5a_0_0:notes"/>
          <p:cNvSpPr>
            <a:spLocks noGrp="1" noRot="1" noChangeAspect="1"/>
          </p:cNvSpPr>
          <p:nvPr>
            <p:ph type="sldImg" idx="2"/>
          </p:nvPr>
        </p:nvSpPr>
        <p:spPr>
          <a:xfrm>
            <a:off x="92075" y="746125"/>
            <a:ext cx="6624638" cy="37274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0" name="Google Shape;60;g8e2e681f5a_0_0:notes"/>
          <p:cNvSpPr txBox="1">
            <a:spLocks noGrp="1"/>
          </p:cNvSpPr>
          <p:nvPr>
            <p:ph type="body" idx="1"/>
          </p:nvPr>
        </p:nvSpPr>
        <p:spPr>
          <a:xfrm>
            <a:off x="680879" y="4721940"/>
            <a:ext cx="5447030" cy="4473416"/>
          </a:xfrm>
          <a:prstGeom prst="rect">
            <a:avLst/>
          </a:prstGeom>
        </p:spPr>
        <p:txBody>
          <a:bodyPr spcFirstLastPara="1" wrap="square" lIns="91425" tIns="91425" rIns="91425" bIns="91425" anchor="t" anchorCtr="0">
            <a:noAutofit/>
          </a:bodyPr>
          <a:lstStyle/>
          <a:p>
            <a:r>
              <a:rPr lang="en-GB" dirty="0"/>
              <a:t>Image source: </a:t>
            </a:r>
            <a:r>
              <a:rPr lang="en-GB" dirty="0">
                <a:hlinkClick r:id="rId3"/>
              </a:rPr>
              <a:t>https://www.teachwire.net/teaching-resources/significant-people</a:t>
            </a:r>
            <a:endParaRPr lang="en-GB" dirty="0"/>
          </a:p>
          <a:p>
            <a:r>
              <a:rPr lang="en-GB" dirty="0"/>
              <a:t>Teacher notes:</a:t>
            </a:r>
          </a:p>
          <a:p>
            <a:pPr marL="171450" indent="-171450">
              <a:buFontTx/>
              <a:buChar char="-"/>
            </a:pPr>
            <a:r>
              <a:rPr lang="en-GB" dirty="0"/>
              <a:t>Ask children ‘How would you identify someone as significant?’</a:t>
            </a:r>
          </a:p>
          <a:p>
            <a:endParaRPr dirty="0"/>
          </a:p>
        </p:txBody>
      </p:sp>
    </p:spTree>
    <p:extLst>
      <p:ext uri="{BB962C8B-B14F-4D97-AF65-F5344CB8AC3E}">
        <p14:creationId xmlns:p14="http://schemas.microsoft.com/office/powerpoint/2010/main" val="50283607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
        <p:cNvGrpSpPr/>
        <p:nvPr/>
      </p:nvGrpSpPr>
      <p:grpSpPr>
        <a:xfrm>
          <a:off x="0" y="0"/>
          <a:ext cx="0" cy="0"/>
          <a:chOff x="0" y="0"/>
          <a:chExt cx="0" cy="0"/>
        </a:xfrm>
      </p:grpSpPr>
      <p:sp>
        <p:nvSpPr>
          <p:cNvPr id="59" name="Google Shape;59;g8e2e681f5a_0_0:notes"/>
          <p:cNvSpPr>
            <a:spLocks noGrp="1" noRot="1" noChangeAspect="1"/>
          </p:cNvSpPr>
          <p:nvPr>
            <p:ph type="sldImg" idx="2"/>
          </p:nvPr>
        </p:nvSpPr>
        <p:spPr>
          <a:xfrm>
            <a:off x="92075" y="746125"/>
            <a:ext cx="6624638" cy="37274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0" name="Google Shape;60;g8e2e681f5a_0_0:notes"/>
          <p:cNvSpPr txBox="1">
            <a:spLocks noGrp="1"/>
          </p:cNvSpPr>
          <p:nvPr>
            <p:ph type="body" idx="1"/>
          </p:nvPr>
        </p:nvSpPr>
        <p:spPr>
          <a:xfrm>
            <a:off x="680879" y="4721940"/>
            <a:ext cx="5447030" cy="4473416"/>
          </a:xfrm>
          <a:prstGeom prst="rect">
            <a:avLst/>
          </a:prstGeom>
        </p:spPr>
        <p:txBody>
          <a:bodyPr spcFirstLastPara="1" wrap="square" lIns="91425" tIns="91425" rIns="91425" bIns="91425" anchor="t" anchorCtr="0">
            <a:noAutofit/>
          </a:bodyPr>
          <a:lstStyle/>
          <a:p>
            <a:r>
              <a:rPr lang="en-GB" dirty="0"/>
              <a:t>Teacher notes:</a:t>
            </a:r>
          </a:p>
          <a:p>
            <a:pPr marL="171450" indent="-171450">
              <a:buFontTx/>
              <a:buChar char="-"/>
            </a:pPr>
            <a:r>
              <a:rPr lang="en-GB" dirty="0"/>
              <a:t>Children can listen to oral story of Sam explaining his journey on Empire Windrush: </a:t>
            </a:r>
          </a:p>
          <a:p>
            <a:pPr marL="0" indent="0">
              <a:buFontTx/>
              <a:buNone/>
            </a:pPr>
            <a:r>
              <a:rPr lang="en-GB" dirty="0">
                <a:hlinkClick r:id="rId3"/>
              </a:rPr>
              <a:t>https://www.museumoflondon.org.uk/discover/how-did-empire-windrush-change-london-docklands</a:t>
            </a:r>
            <a:r>
              <a:rPr lang="en-GB" dirty="0"/>
              <a:t> </a:t>
            </a:r>
          </a:p>
          <a:p>
            <a:pPr marL="0" lvl="0" indent="0" algn="l" rtl="0">
              <a:spcBef>
                <a:spcPts val="0"/>
              </a:spcBef>
              <a:spcAft>
                <a:spcPts val="0"/>
              </a:spcAft>
              <a:buNone/>
            </a:pPr>
            <a:endParaRPr dirty="0"/>
          </a:p>
        </p:txBody>
      </p:sp>
    </p:spTree>
    <p:extLst>
      <p:ext uri="{BB962C8B-B14F-4D97-AF65-F5344CB8AC3E}">
        <p14:creationId xmlns:p14="http://schemas.microsoft.com/office/powerpoint/2010/main" val="196314307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
        <p:cNvGrpSpPr/>
        <p:nvPr/>
      </p:nvGrpSpPr>
      <p:grpSpPr>
        <a:xfrm>
          <a:off x="0" y="0"/>
          <a:ext cx="0" cy="0"/>
          <a:chOff x="0" y="0"/>
          <a:chExt cx="0" cy="0"/>
        </a:xfrm>
      </p:grpSpPr>
      <p:sp>
        <p:nvSpPr>
          <p:cNvPr id="59" name="Google Shape;59;g8e2e681f5a_0_0:notes"/>
          <p:cNvSpPr>
            <a:spLocks noGrp="1" noRot="1" noChangeAspect="1"/>
          </p:cNvSpPr>
          <p:nvPr>
            <p:ph type="sldImg" idx="2"/>
          </p:nvPr>
        </p:nvSpPr>
        <p:spPr>
          <a:xfrm>
            <a:off x="92075" y="746125"/>
            <a:ext cx="6624638" cy="37274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0" name="Google Shape;60;g8e2e681f5a_0_0:notes"/>
          <p:cNvSpPr txBox="1">
            <a:spLocks noGrp="1"/>
          </p:cNvSpPr>
          <p:nvPr>
            <p:ph type="body" idx="1"/>
          </p:nvPr>
        </p:nvSpPr>
        <p:spPr>
          <a:xfrm>
            <a:off x="680879" y="4721940"/>
            <a:ext cx="5447030" cy="4473416"/>
          </a:xfrm>
          <a:prstGeom prst="rect">
            <a:avLst/>
          </a:prstGeom>
        </p:spPr>
        <p:txBody>
          <a:bodyPr spcFirstLastPara="1" wrap="square" lIns="91425" tIns="91425" rIns="91425" bIns="91425" anchor="t" anchorCtr="0">
            <a:noAutofit/>
          </a:bodyPr>
          <a:lstStyle/>
          <a:p>
            <a:r>
              <a:rPr lang="en-GB" dirty="0"/>
              <a:t>Teacher notes:</a:t>
            </a:r>
          </a:p>
          <a:p>
            <a:pPr marL="171450" indent="-171450">
              <a:buFontTx/>
              <a:buChar char="-"/>
            </a:pPr>
            <a:r>
              <a:rPr lang="en-GB" dirty="0"/>
              <a:t>Extract from King’s autobiography. Can listen to oral story from King: </a:t>
            </a:r>
            <a:r>
              <a:rPr lang="en-GB" dirty="0">
                <a:hlinkClick r:id="rId3"/>
              </a:rPr>
              <a:t>https://www.postalmuseum.org/blog/sam-king-a-postal-worker-of-the-windrush-generation/</a:t>
            </a:r>
            <a:r>
              <a:rPr lang="en-GB" dirty="0"/>
              <a:t> </a:t>
            </a:r>
          </a:p>
        </p:txBody>
      </p:sp>
    </p:spTree>
    <p:extLst>
      <p:ext uri="{BB962C8B-B14F-4D97-AF65-F5344CB8AC3E}">
        <p14:creationId xmlns:p14="http://schemas.microsoft.com/office/powerpoint/2010/main" val="143020096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
        <p:cNvGrpSpPr/>
        <p:nvPr/>
      </p:nvGrpSpPr>
      <p:grpSpPr>
        <a:xfrm>
          <a:off x="0" y="0"/>
          <a:ext cx="0" cy="0"/>
          <a:chOff x="0" y="0"/>
          <a:chExt cx="0" cy="0"/>
        </a:xfrm>
      </p:grpSpPr>
      <p:sp>
        <p:nvSpPr>
          <p:cNvPr id="59" name="Google Shape;59;g8e2e681f5a_0_0:notes"/>
          <p:cNvSpPr>
            <a:spLocks noGrp="1" noRot="1" noChangeAspect="1"/>
          </p:cNvSpPr>
          <p:nvPr>
            <p:ph type="sldImg" idx="2"/>
          </p:nvPr>
        </p:nvSpPr>
        <p:spPr>
          <a:xfrm>
            <a:off x="92075" y="746125"/>
            <a:ext cx="6624638" cy="37274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0" name="Google Shape;60;g8e2e681f5a_0_0:notes"/>
          <p:cNvSpPr txBox="1">
            <a:spLocks noGrp="1"/>
          </p:cNvSpPr>
          <p:nvPr>
            <p:ph type="body" idx="1"/>
          </p:nvPr>
        </p:nvSpPr>
        <p:spPr>
          <a:xfrm>
            <a:off x="680879" y="4721940"/>
            <a:ext cx="5447030" cy="4473416"/>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50549553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
        <p:cNvGrpSpPr/>
        <p:nvPr/>
      </p:nvGrpSpPr>
      <p:grpSpPr>
        <a:xfrm>
          <a:off x="0" y="0"/>
          <a:ext cx="0" cy="0"/>
          <a:chOff x="0" y="0"/>
          <a:chExt cx="0" cy="0"/>
        </a:xfrm>
      </p:grpSpPr>
      <p:sp>
        <p:nvSpPr>
          <p:cNvPr id="59" name="Google Shape;59;g8e2e681f5a_0_0:notes"/>
          <p:cNvSpPr>
            <a:spLocks noGrp="1" noRot="1" noChangeAspect="1"/>
          </p:cNvSpPr>
          <p:nvPr>
            <p:ph type="sldImg" idx="2"/>
          </p:nvPr>
        </p:nvSpPr>
        <p:spPr>
          <a:xfrm>
            <a:off x="92075" y="746125"/>
            <a:ext cx="6624638" cy="37274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0" name="Google Shape;60;g8e2e681f5a_0_0:notes"/>
          <p:cNvSpPr txBox="1">
            <a:spLocks noGrp="1"/>
          </p:cNvSpPr>
          <p:nvPr>
            <p:ph type="body" idx="1"/>
          </p:nvPr>
        </p:nvSpPr>
        <p:spPr>
          <a:xfrm>
            <a:off x="680879" y="4721940"/>
            <a:ext cx="5447030" cy="4473416"/>
          </a:xfrm>
          <a:prstGeom prst="rect">
            <a:avLst/>
          </a:prstGeom>
        </p:spPr>
        <p:txBody>
          <a:bodyPr spcFirstLastPara="1" wrap="square" lIns="91425" tIns="91425" rIns="91425" bIns="91425" anchor="t" anchorCtr="0">
            <a:noAutofit/>
          </a:bodyPr>
          <a:lstStyle/>
          <a:p>
            <a:r>
              <a:rPr lang="en-GB" dirty="0"/>
              <a:t>Teacher notes:</a:t>
            </a:r>
          </a:p>
          <a:p>
            <a:r>
              <a:rPr lang="en-GB" dirty="0"/>
              <a:t>Additional activity – children can create a postal stamp to commemorate the work of Sam King.</a:t>
            </a:r>
          </a:p>
          <a:p>
            <a:pPr marL="0" lvl="0" indent="0" algn="l" rtl="0">
              <a:spcBef>
                <a:spcPts val="0"/>
              </a:spcBef>
              <a:spcAft>
                <a:spcPts val="0"/>
              </a:spcAft>
              <a:buNone/>
            </a:pPr>
            <a:endParaRPr dirty="0"/>
          </a:p>
        </p:txBody>
      </p:sp>
    </p:spTree>
    <p:extLst>
      <p:ext uri="{BB962C8B-B14F-4D97-AF65-F5344CB8AC3E}">
        <p14:creationId xmlns:p14="http://schemas.microsoft.com/office/powerpoint/2010/main" val="424738865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
        <p:cNvGrpSpPr/>
        <p:nvPr/>
      </p:nvGrpSpPr>
      <p:grpSpPr>
        <a:xfrm>
          <a:off x="0" y="0"/>
          <a:ext cx="0" cy="0"/>
          <a:chOff x="0" y="0"/>
          <a:chExt cx="0" cy="0"/>
        </a:xfrm>
      </p:grpSpPr>
      <p:sp>
        <p:nvSpPr>
          <p:cNvPr id="59" name="Google Shape;59;g8e2e681f5a_0_0:notes"/>
          <p:cNvSpPr>
            <a:spLocks noGrp="1" noRot="1" noChangeAspect="1"/>
          </p:cNvSpPr>
          <p:nvPr>
            <p:ph type="sldImg" idx="2"/>
          </p:nvPr>
        </p:nvSpPr>
        <p:spPr>
          <a:xfrm>
            <a:off x="92075" y="746125"/>
            <a:ext cx="6624638" cy="37274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0" name="Google Shape;60;g8e2e681f5a_0_0:notes"/>
          <p:cNvSpPr txBox="1">
            <a:spLocks noGrp="1"/>
          </p:cNvSpPr>
          <p:nvPr>
            <p:ph type="body" idx="1"/>
          </p:nvPr>
        </p:nvSpPr>
        <p:spPr>
          <a:xfrm>
            <a:off x="680879" y="4721940"/>
            <a:ext cx="5447030" cy="4473416"/>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82749260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026CD3D6-C619-4885-921D-96A36FC5F666}" type="datetimeFigureOut">
              <a:rPr lang="en-GB" smtClean="0"/>
              <a:t>12/09/2020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33AA34F-26C5-413C-AFF0-21B8E001C50E}" type="slidenum">
              <a:rPr lang="en-GB" smtClean="0"/>
              <a:t>‹#›</a:t>
            </a:fld>
            <a:endParaRPr lang="en-GB"/>
          </a:p>
        </p:txBody>
      </p:sp>
    </p:spTree>
    <p:extLst>
      <p:ext uri="{BB962C8B-B14F-4D97-AF65-F5344CB8AC3E}">
        <p14:creationId xmlns:p14="http://schemas.microsoft.com/office/powerpoint/2010/main" val="304576652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026CD3D6-C619-4885-921D-96A36FC5F666}" type="datetimeFigureOut">
              <a:rPr lang="en-GB" smtClean="0"/>
              <a:t>12/09/2020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33AA34F-26C5-413C-AFF0-21B8E001C50E}" type="slidenum">
              <a:rPr lang="en-GB" smtClean="0"/>
              <a:t>‹#›</a:t>
            </a:fld>
            <a:endParaRPr lang="en-GB"/>
          </a:p>
        </p:txBody>
      </p:sp>
    </p:spTree>
    <p:extLst>
      <p:ext uri="{BB962C8B-B14F-4D97-AF65-F5344CB8AC3E}">
        <p14:creationId xmlns:p14="http://schemas.microsoft.com/office/powerpoint/2010/main" val="46844091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026CD3D6-C619-4885-921D-96A36FC5F666}" type="datetimeFigureOut">
              <a:rPr lang="en-GB" smtClean="0"/>
              <a:t>12/09/2020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33AA34F-26C5-413C-AFF0-21B8E001C50E}" type="slidenum">
              <a:rPr lang="en-GB" smtClean="0"/>
              <a:t>‹#›</a:t>
            </a:fld>
            <a:endParaRPr lang="en-GB"/>
          </a:p>
        </p:txBody>
      </p:sp>
    </p:spTree>
    <p:extLst>
      <p:ext uri="{BB962C8B-B14F-4D97-AF65-F5344CB8AC3E}">
        <p14:creationId xmlns:p14="http://schemas.microsoft.com/office/powerpoint/2010/main" val="194883061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026CD3D6-C619-4885-921D-96A36FC5F666}" type="datetimeFigureOut">
              <a:rPr lang="en-GB" smtClean="0"/>
              <a:t>12/09/2020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33AA34F-26C5-413C-AFF0-21B8E001C50E}" type="slidenum">
              <a:rPr lang="en-GB" smtClean="0"/>
              <a:t>‹#›</a:t>
            </a:fld>
            <a:endParaRPr lang="en-GB"/>
          </a:p>
        </p:txBody>
      </p:sp>
    </p:spTree>
    <p:extLst>
      <p:ext uri="{BB962C8B-B14F-4D97-AF65-F5344CB8AC3E}">
        <p14:creationId xmlns:p14="http://schemas.microsoft.com/office/powerpoint/2010/main" val="239081530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26CD3D6-C619-4885-921D-96A36FC5F666}" type="datetimeFigureOut">
              <a:rPr lang="en-GB" smtClean="0"/>
              <a:t>12/09/2020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33AA34F-26C5-413C-AFF0-21B8E001C50E}" type="slidenum">
              <a:rPr lang="en-GB" smtClean="0"/>
              <a:t>‹#›</a:t>
            </a:fld>
            <a:endParaRPr lang="en-GB"/>
          </a:p>
        </p:txBody>
      </p:sp>
    </p:spTree>
    <p:extLst>
      <p:ext uri="{BB962C8B-B14F-4D97-AF65-F5344CB8AC3E}">
        <p14:creationId xmlns:p14="http://schemas.microsoft.com/office/powerpoint/2010/main" val="227521853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026CD3D6-C619-4885-921D-96A36FC5F666}" type="datetimeFigureOut">
              <a:rPr lang="en-GB" smtClean="0"/>
              <a:t>12/09/2020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733AA34F-26C5-413C-AFF0-21B8E001C50E}" type="slidenum">
              <a:rPr lang="en-GB" smtClean="0"/>
              <a:t>‹#›</a:t>
            </a:fld>
            <a:endParaRPr lang="en-GB"/>
          </a:p>
        </p:txBody>
      </p:sp>
    </p:spTree>
    <p:extLst>
      <p:ext uri="{BB962C8B-B14F-4D97-AF65-F5344CB8AC3E}">
        <p14:creationId xmlns:p14="http://schemas.microsoft.com/office/powerpoint/2010/main" val="204185175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026CD3D6-C619-4885-921D-96A36FC5F666}" type="datetimeFigureOut">
              <a:rPr lang="en-GB" smtClean="0"/>
              <a:t>12/09/2020</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733AA34F-26C5-413C-AFF0-21B8E001C50E}" type="slidenum">
              <a:rPr lang="en-GB" smtClean="0"/>
              <a:t>‹#›</a:t>
            </a:fld>
            <a:endParaRPr lang="en-GB"/>
          </a:p>
        </p:txBody>
      </p:sp>
    </p:spTree>
    <p:extLst>
      <p:ext uri="{BB962C8B-B14F-4D97-AF65-F5344CB8AC3E}">
        <p14:creationId xmlns:p14="http://schemas.microsoft.com/office/powerpoint/2010/main" val="187906148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026CD3D6-C619-4885-921D-96A36FC5F666}" type="datetimeFigureOut">
              <a:rPr lang="en-GB" smtClean="0"/>
              <a:t>12/09/2020</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733AA34F-26C5-413C-AFF0-21B8E001C50E}" type="slidenum">
              <a:rPr lang="en-GB" smtClean="0"/>
              <a:t>‹#›</a:t>
            </a:fld>
            <a:endParaRPr lang="en-GB"/>
          </a:p>
        </p:txBody>
      </p:sp>
    </p:spTree>
    <p:extLst>
      <p:ext uri="{BB962C8B-B14F-4D97-AF65-F5344CB8AC3E}">
        <p14:creationId xmlns:p14="http://schemas.microsoft.com/office/powerpoint/2010/main" val="358732451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26CD3D6-C619-4885-921D-96A36FC5F666}" type="datetimeFigureOut">
              <a:rPr lang="en-GB" smtClean="0"/>
              <a:t>12/09/2020</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733AA34F-26C5-413C-AFF0-21B8E001C50E}" type="slidenum">
              <a:rPr lang="en-GB" smtClean="0"/>
              <a:t>‹#›</a:t>
            </a:fld>
            <a:endParaRPr lang="en-GB"/>
          </a:p>
        </p:txBody>
      </p:sp>
    </p:spTree>
    <p:extLst>
      <p:ext uri="{BB962C8B-B14F-4D97-AF65-F5344CB8AC3E}">
        <p14:creationId xmlns:p14="http://schemas.microsoft.com/office/powerpoint/2010/main" val="311671367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026CD3D6-C619-4885-921D-96A36FC5F666}" type="datetimeFigureOut">
              <a:rPr lang="en-GB" smtClean="0"/>
              <a:t>12/09/2020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733AA34F-26C5-413C-AFF0-21B8E001C50E}" type="slidenum">
              <a:rPr lang="en-GB" smtClean="0"/>
              <a:t>‹#›</a:t>
            </a:fld>
            <a:endParaRPr lang="en-GB"/>
          </a:p>
        </p:txBody>
      </p:sp>
    </p:spTree>
    <p:extLst>
      <p:ext uri="{BB962C8B-B14F-4D97-AF65-F5344CB8AC3E}">
        <p14:creationId xmlns:p14="http://schemas.microsoft.com/office/powerpoint/2010/main" val="74593863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026CD3D6-C619-4885-921D-96A36FC5F666}" type="datetimeFigureOut">
              <a:rPr lang="en-GB" smtClean="0"/>
              <a:t>12/09/2020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733AA34F-26C5-413C-AFF0-21B8E001C50E}" type="slidenum">
              <a:rPr lang="en-GB" smtClean="0"/>
              <a:t>‹#›</a:t>
            </a:fld>
            <a:endParaRPr lang="en-GB"/>
          </a:p>
        </p:txBody>
      </p:sp>
    </p:spTree>
    <p:extLst>
      <p:ext uri="{BB962C8B-B14F-4D97-AF65-F5344CB8AC3E}">
        <p14:creationId xmlns:p14="http://schemas.microsoft.com/office/powerpoint/2010/main" val="255101507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26CD3D6-C619-4885-921D-96A36FC5F666}" type="datetimeFigureOut">
              <a:rPr lang="en-GB" smtClean="0"/>
              <a:t>12/09/2020</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33AA34F-26C5-413C-AFF0-21B8E001C50E}" type="slidenum">
              <a:rPr lang="en-GB" smtClean="0"/>
              <a:t>‹#›</a:t>
            </a:fld>
            <a:endParaRPr lang="en-GB"/>
          </a:p>
        </p:txBody>
      </p:sp>
    </p:spTree>
    <p:extLst>
      <p:ext uri="{BB962C8B-B14F-4D97-AF65-F5344CB8AC3E}">
        <p14:creationId xmlns:p14="http://schemas.microsoft.com/office/powerpoint/2010/main" val="167663570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jpeg"/><Relationship Id="rId5" Type="http://schemas.openxmlformats.org/officeDocument/2006/relationships/image" Target="../media/image3.jpg"/><Relationship Id="rId4" Type="http://schemas.openxmlformats.org/officeDocument/2006/relationships/image" Target="../media/image2.jpg"/></Relationships>
</file>

<file path=ppt/slides/_rels/slide2.xml.rels><?xml version="1.0" encoding="UTF-8" standalone="yes"?>
<Relationships xmlns="http://schemas.openxmlformats.org/package/2006/relationships"><Relationship Id="rId8" Type="http://schemas.openxmlformats.org/officeDocument/2006/relationships/image" Target="../media/image7.jpeg"/><Relationship Id="rId3" Type="http://schemas.openxmlformats.org/officeDocument/2006/relationships/image" Target="../media/image1.jpg"/><Relationship Id="rId7" Type="http://schemas.openxmlformats.org/officeDocument/2006/relationships/image" Target="../media/image6.jpeg"/><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5.jpeg"/><Relationship Id="rId5" Type="http://schemas.openxmlformats.org/officeDocument/2006/relationships/image" Target="../media/image3.jpg"/><Relationship Id="rId10" Type="http://schemas.openxmlformats.org/officeDocument/2006/relationships/image" Target="../media/image9.jpeg"/><Relationship Id="rId4" Type="http://schemas.openxmlformats.org/officeDocument/2006/relationships/image" Target="../media/image2.jpg"/><Relationship Id="rId9" Type="http://schemas.openxmlformats.org/officeDocument/2006/relationships/image" Target="../media/image8.jpeg"/></Relationships>
</file>

<file path=ppt/slides/_rels/slide3.xml.rels><?xml version="1.0" encoding="UTF-8" standalone="yes"?>
<Relationships xmlns="http://schemas.openxmlformats.org/package/2006/relationships"><Relationship Id="rId3" Type="http://schemas.openxmlformats.org/officeDocument/2006/relationships/image" Target="../media/image1.jpg"/><Relationship Id="rId7" Type="http://schemas.openxmlformats.org/officeDocument/2006/relationships/image" Target="../media/image11.jpeg"/><Relationship Id="rId2" Type="http://schemas.openxmlformats.org/officeDocument/2006/relationships/notesSlide" Target="../notesSlides/notesSlide3.xml"/><Relationship Id="rId1" Type="http://schemas.openxmlformats.org/officeDocument/2006/relationships/slideLayout" Target="../slideLayouts/slideLayout1.xml"/><Relationship Id="rId6" Type="http://schemas.openxmlformats.org/officeDocument/2006/relationships/image" Target="../media/image10.jpeg"/><Relationship Id="rId5" Type="http://schemas.openxmlformats.org/officeDocument/2006/relationships/image" Target="../media/image3.jpg"/><Relationship Id="rId4" Type="http://schemas.openxmlformats.org/officeDocument/2006/relationships/image" Target="../media/image2.jpg"/></Relationships>
</file>

<file path=ppt/slides/_rels/slide4.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4.xml"/><Relationship Id="rId1" Type="http://schemas.openxmlformats.org/officeDocument/2006/relationships/slideLayout" Target="../slideLayouts/slideLayout1.xml"/><Relationship Id="rId6" Type="http://schemas.openxmlformats.org/officeDocument/2006/relationships/image" Target="../media/image12.jpeg"/><Relationship Id="rId5" Type="http://schemas.openxmlformats.org/officeDocument/2006/relationships/image" Target="../media/image3.jpg"/><Relationship Id="rId4" Type="http://schemas.openxmlformats.org/officeDocument/2006/relationships/image" Target="../media/image2.jpg"/></Relationships>
</file>

<file path=ppt/slides/_rels/slide5.xml.rels><?xml version="1.0" encoding="UTF-8" standalone="yes"?>
<Relationships xmlns="http://schemas.openxmlformats.org/package/2006/relationships"><Relationship Id="rId3" Type="http://schemas.openxmlformats.org/officeDocument/2006/relationships/image" Target="../media/image1.jpg"/><Relationship Id="rId7" Type="http://schemas.openxmlformats.org/officeDocument/2006/relationships/image" Target="../media/image11.jpeg"/><Relationship Id="rId2" Type="http://schemas.openxmlformats.org/officeDocument/2006/relationships/notesSlide" Target="../notesSlides/notesSlide5.xml"/><Relationship Id="rId1" Type="http://schemas.openxmlformats.org/officeDocument/2006/relationships/slideLayout" Target="../slideLayouts/slideLayout1.xml"/><Relationship Id="rId6" Type="http://schemas.openxmlformats.org/officeDocument/2006/relationships/image" Target="../media/image13.png"/><Relationship Id="rId5" Type="http://schemas.openxmlformats.org/officeDocument/2006/relationships/image" Target="../media/image3.jpg"/><Relationship Id="rId4" Type="http://schemas.openxmlformats.org/officeDocument/2006/relationships/image" Target="../media/image2.jpg"/></Relationships>
</file>

<file path=ppt/slides/_rels/slide6.xml.rels><?xml version="1.0" encoding="UTF-8" standalone="yes"?>
<Relationships xmlns="http://schemas.openxmlformats.org/package/2006/relationships"><Relationship Id="rId3" Type="http://schemas.openxmlformats.org/officeDocument/2006/relationships/image" Target="../media/image1.jpg"/><Relationship Id="rId7" Type="http://schemas.openxmlformats.org/officeDocument/2006/relationships/image" Target="../media/image11.jpeg"/><Relationship Id="rId2" Type="http://schemas.openxmlformats.org/officeDocument/2006/relationships/notesSlide" Target="../notesSlides/notesSlide6.xml"/><Relationship Id="rId1" Type="http://schemas.openxmlformats.org/officeDocument/2006/relationships/slideLayout" Target="../slideLayouts/slideLayout1.xml"/><Relationship Id="rId6" Type="http://schemas.openxmlformats.org/officeDocument/2006/relationships/image" Target="../media/image14.jpeg"/><Relationship Id="rId5" Type="http://schemas.openxmlformats.org/officeDocument/2006/relationships/image" Target="../media/image3.jpg"/><Relationship Id="rId4" Type="http://schemas.openxmlformats.org/officeDocument/2006/relationships/image" Target="../media/image2.jpg"/></Relationships>
</file>

<file path=ppt/slides/_rels/slide7.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7.xml"/><Relationship Id="rId1" Type="http://schemas.openxmlformats.org/officeDocument/2006/relationships/slideLayout" Target="../slideLayouts/slideLayout1.xml"/><Relationship Id="rId5" Type="http://schemas.openxmlformats.org/officeDocument/2006/relationships/image" Target="../media/image3.jpg"/><Relationship Id="rId4" Type="http://schemas.openxmlformats.org/officeDocument/2006/relationships/image" Target="../media/image2.jpg"/></Relationships>
</file>

<file path=ppt/slides/_rels/slide8.xml.rels><?xml version="1.0" encoding="UTF-8" standalone="yes"?>
<Relationships xmlns="http://schemas.openxmlformats.org/package/2006/relationships"><Relationship Id="rId3" Type="http://schemas.openxmlformats.org/officeDocument/2006/relationships/image" Target="../media/image1.jpg"/><Relationship Id="rId7" Type="http://schemas.openxmlformats.org/officeDocument/2006/relationships/hyperlink" Target="https://www.museumoflondon.org.uk/discover/how-did-empire-windrush-change-london-docklands" TargetMode="External"/><Relationship Id="rId2" Type="http://schemas.openxmlformats.org/officeDocument/2006/relationships/notesSlide" Target="../notesSlides/notesSlide8.xml"/><Relationship Id="rId1" Type="http://schemas.openxmlformats.org/officeDocument/2006/relationships/slideLayout" Target="../slideLayouts/slideLayout1.xml"/><Relationship Id="rId6" Type="http://schemas.openxmlformats.org/officeDocument/2006/relationships/hyperlink" Target="https://www.postalmuseum.org/blog/sam-king-a-postal-worker-of-the-windrush-generation/" TargetMode="External"/><Relationship Id="rId5" Type="http://schemas.openxmlformats.org/officeDocument/2006/relationships/image" Target="../media/image3.jpg"/><Relationship Id="rId4" Type="http://schemas.openxmlformats.org/officeDocument/2006/relationships/image" Target="../media/image2.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61"/>
        <p:cNvGrpSpPr/>
        <p:nvPr/>
      </p:nvGrpSpPr>
      <p:grpSpPr>
        <a:xfrm>
          <a:off x="0" y="0"/>
          <a:ext cx="0" cy="0"/>
          <a:chOff x="0" y="0"/>
          <a:chExt cx="0" cy="0"/>
        </a:xfrm>
      </p:grpSpPr>
      <p:pic>
        <p:nvPicPr>
          <p:cNvPr id="62" name="Google Shape;62;p14"/>
          <p:cNvPicPr preferRelativeResize="0"/>
          <p:nvPr/>
        </p:nvPicPr>
        <p:blipFill>
          <a:blip r:embed="rId3">
            <a:alphaModFix/>
          </a:blip>
          <a:stretch>
            <a:fillRect/>
          </a:stretch>
        </p:blipFill>
        <p:spPr>
          <a:xfrm>
            <a:off x="589312" y="6380473"/>
            <a:ext cx="2308249" cy="270461"/>
          </a:xfrm>
          <a:prstGeom prst="rect">
            <a:avLst/>
          </a:prstGeom>
          <a:noFill/>
          <a:ln>
            <a:noFill/>
          </a:ln>
        </p:spPr>
      </p:pic>
      <p:pic>
        <p:nvPicPr>
          <p:cNvPr id="63" name="Google Shape;63;p14"/>
          <p:cNvPicPr preferRelativeResize="0"/>
          <p:nvPr/>
        </p:nvPicPr>
        <p:blipFill>
          <a:blip r:embed="rId4">
            <a:alphaModFix/>
          </a:blip>
          <a:stretch>
            <a:fillRect/>
          </a:stretch>
        </p:blipFill>
        <p:spPr>
          <a:xfrm>
            <a:off x="9507199" y="6380473"/>
            <a:ext cx="1763425" cy="309675"/>
          </a:xfrm>
          <a:prstGeom prst="rect">
            <a:avLst/>
          </a:prstGeom>
          <a:noFill/>
          <a:ln>
            <a:noFill/>
          </a:ln>
        </p:spPr>
      </p:pic>
      <p:pic>
        <p:nvPicPr>
          <p:cNvPr id="64" name="Google Shape;64;p14"/>
          <p:cNvPicPr preferRelativeResize="0"/>
          <p:nvPr/>
        </p:nvPicPr>
        <p:blipFill rotWithShape="1">
          <a:blip r:embed="rId5">
            <a:alphaModFix/>
          </a:blip>
          <a:srcRect/>
          <a:stretch/>
        </p:blipFill>
        <p:spPr>
          <a:xfrm>
            <a:off x="0" y="0"/>
            <a:ext cx="2470374" cy="1834049"/>
          </a:xfrm>
          <a:prstGeom prst="rect">
            <a:avLst/>
          </a:prstGeom>
          <a:noFill/>
          <a:ln>
            <a:noFill/>
          </a:ln>
        </p:spPr>
      </p:pic>
      <p:sp>
        <p:nvSpPr>
          <p:cNvPr id="2" name="Rectangle 1">
            <a:extLst>
              <a:ext uri="{FF2B5EF4-FFF2-40B4-BE49-F238E27FC236}">
                <a16:creationId xmlns:a16="http://schemas.microsoft.com/office/drawing/2014/main" id="{1DBB8591-AF56-4D6E-9EAD-DFD51B1E24D7}"/>
              </a:ext>
            </a:extLst>
          </p:cNvPr>
          <p:cNvSpPr/>
          <p:nvPr/>
        </p:nvSpPr>
        <p:spPr>
          <a:xfrm>
            <a:off x="2660930" y="283136"/>
            <a:ext cx="7251729" cy="923330"/>
          </a:xfrm>
          <a:prstGeom prst="rect">
            <a:avLst/>
          </a:prstGeom>
          <a:noFill/>
        </p:spPr>
        <p:txBody>
          <a:bodyPr wrap="none" lIns="91440" tIns="45720" rIns="91440" bIns="45720">
            <a:spAutoFit/>
          </a:bodyPr>
          <a:lstStyle/>
          <a:p>
            <a:pPr algn="ctr"/>
            <a:r>
              <a:rPr lang="en-US" sz="5400" b="0" cap="none" spc="0" dirty="0">
                <a:ln w="0"/>
                <a:solidFill>
                  <a:schemeClr val="tx1"/>
                </a:solidFill>
                <a:effectLst>
                  <a:outerShdw blurRad="38100" dist="19050" dir="2700000" algn="tl" rotWithShape="0">
                    <a:schemeClr val="dk1">
                      <a:alpha val="40000"/>
                    </a:schemeClr>
                  </a:outerShdw>
                </a:effectLst>
              </a:rPr>
              <a:t>Who is Sam Beaver King?</a:t>
            </a:r>
          </a:p>
        </p:txBody>
      </p:sp>
      <p:sp>
        <p:nvSpPr>
          <p:cNvPr id="3" name="Rectangle 2">
            <a:extLst>
              <a:ext uri="{FF2B5EF4-FFF2-40B4-BE49-F238E27FC236}">
                <a16:creationId xmlns:a16="http://schemas.microsoft.com/office/drawing/2014/main" id="{5467782B-E199-48D8-B10E-06B7024F660B}"/>
              </a:ext>
            </a:extLst>
          </p:cNvPr>
          <p:cNvSpPr/>
          <p:nvPr/>
        </p:nvSpPr>
        <p:spPr>
          <a:xfrm>
            <a:off x="3121797" y="1099458"/>
            <a:ext cx="6170536" cy="461665"/>
          </a:xfrm>
          <a:prstGeom prst="rect">
            <a:avLst/>
          </a:prstGeom>
          <a:noFill/>
        </p:spPr>
        <p:txBody>
          <a:bodyPr wrap="none" lIns="91440" tIns="45720" rIns="91440" bIns="45720">
            <a:spAutoFit/>
          </a:bodyPr>
          <a:lstStyle/>
          <a:p>
            <a:pPr algn="ctr"/>
            <a:r>
              <a:rPr lang="en-US" sz="2400" b="0" cap="none" spc="0" dirty="0">
                <a:ln w="0"/>
                <a:solidFill>
                  <a:schemeClr val="tx1"/>
                </a:solidFill>
                <a:effectLst>
                  <a:outerShdw blurRad="38100" dist="19050" dir="2700000" algn="tl" rotWithShape="0">
                    <a:schemeClr val="dk1">
                      <a:alpha val="40000"/>
                    </a:schemeClr>
                  </a:outerShdw>
                </a:effectLst>
              </a:rPr>
              <a:t>LI: To </a:t>
            </a:r>
            <a:r>
              <a:rPr lang="en-US" sz="2400" dirty="0">
                <a:ln w="0"/>
                <a:effectLst>
                  <a:outerShdw blurRad="38100" dist="19050" dir="2700000" algn="tl" rotWithShape="0">
                    <a:schemeClr val="dk1">
                      <a:alpha val="40000"/>
                    </a:schemeClr>
                  </a:outerShdw>
                </a:effectLst>
              </a:rPr>
              <a:t>understand why an individual is significant</a:t>
            </a:r>
            <a:endParaRPr lang="en-US" sz="2400" b="0" cap="none" spc="0" dirty="0">
              <a:ln w="0"/>
              <a:solidFill>
                <a:schemeClr val="tx1"/>
              </a:solidFill>
              <a:effectLst>
                <a:outerShdw blurRad="38100" dist="19050" dir="2700000" algn="tl" rotWithShape="0">
                  <a:schemeClr val="dk1">
                    <a:alpha val="40000"/>
                  </a:schemeClr>
                </a:outerShdw>
              </a:effectLst>
            </a:endParaRPr>
          </a:p>
        </p:txBody>
      </p:sp>
      <p:pic>
        <p:nvPicPr>
          <p:cNvPr id="4" name="Picture 2" descr="Respect paid to famed Jamaican war veteran Sam King | The Latest ...">
            <a:extLst>
              <a:ext uri="{FF2B5EF4-FFF2-40B4-BE49-F238E27FC236}">
                <a16:creationId xmlns:a16="http://schemas.microsoft.com/office/drawing/2014/main" id="{F582E7A3-EBFE-4E27-8BDC-4B1127D5B9C4}"/>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897561" y="1834049"/>
            <a:ext cx="6859765" cy="386366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645218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61"/>
        <p:cNvGrpSpPr/>
        <p:nvPr/>
      </p:nvGrpSpPr>
      <p:grpSpPr>
        <a:xfrm>
          <a:off x="0" y="0"/>
          <a:ext cx="0" cy="0"/>
          <a:chOff x="0" y="0"/>
          <a:chExt cx="0" cy="0"/>
        </a:xfrm>
      </p:grpSpPr>
      <p:pic>
        <p:nvPicPr>
          <p:cNvPr id="62" name="Google Shape;62;p14"/>
          <p:cNvPicPr preferRelativeResize="0"/>
          <p:nvPr/>
        </p:nvPicPr>
        <p:blipFill>
          <a:blip r:embed="rId3">
            <a:alphaModFix/>
          </a:blip>
          <a:stretch>
            <a:fillRect/>
          </a:stretch>
        </p:blipFill>
        <p:spPr>
          <a:xfrm>
            <a:off x="589312" y="6380473"/>
            <a:ext cx="2308249" cy="270461"/>
          </a:xfrm>
          <a:prstGeom prst="rect">
            <a:avLst/>
          </a:prstGeom>
          <a:noFill/>
          <a:ln>
            <a:noFill/>
          </a:ln>
        </p:spPr>
      </p:pic>
      <p:pic>
        <p:nvPicPr>
          <p:cNvPr id="63" name="Google Shape;63;p14"/>
          <p:cNvPicPr preferRelativeResize="0"/>
          <p:nvPr/>
        </p:nvPicPr>
        <p:blipFill>
          <a:blip r:embed="rId4">
            <a:alphaModFix/>
          </a:blip>
          <a:stretch>
            <a:fillRect/>
          </a:stretch>
        </p:blipFill>
        <p:spPr>
          <a:xfrm>
            <a:off x="9507199" y="6380473"/>
            <a:ext cx="1763425" cy="309675"/>
          </a:xfrm>
          <a:prstGeom prst="rect">
            <a:avLst/>
          </a:prstGeom>
          <a:noFill/>
          <a:ln>
            <a:noFill/>
          </a:ln>
        </p:spPr>
      </p:pic>
      <p:pic>
        <p:nvPicPr>
          <p:cNvPr id="64" name="Google Shape;64;p14"/>
          <p:cNvPicPr preferRelativeResize="0"/>
          <p:nvPr/>
        </p:nvPicPr>
        <p:blipFill rotWithShape="1">
          <a:blip r:embed="rId5">
            <a:alphaModFix/>
          </a:blip>
          <a:srcRect/>
          <a:stretch/>
        </p:blipFill>
        <p:spPr>
          <a:xfrm>
            <a:off x="0" y="0"/>
            <a:ext cx="2470374" cy="1834049"/>
          </a:xfrm>
          <a:prstGeom prst="rect">
            <a:avLst/>
          </a:prstGeom>
          <a:noFill/>
          <a:ln>
            <a:noFill/>
          </a:ln>
        </p:spPr>
      </p:pic>
      <p:sp>
        <p:nvSpPr>
          <p:cNvPr id="2" name="Rectangle 1">
            <a:extLst>
              <a:ext uri="{FF2B5EF4-FFF2-40B4-BE49-F238E27FC236}">
                <a16:creationId xmlns:a16="http://schemas.microsoft.com/office/drawing/2014/main" id="{E835B5BA-8CE2-48CC-8826-06E1275A8611}"/>
              </a:ext>
            </a:extLst>
          </p:cNvPr>
          <p:cNvSpPr/>
          <p:nvPr/>
        </p:nvSpPr>
        <p:spPr>
          <a:xfrm>
            <a:off x="5218259" y="147583"/>
            <a:ext cx="1755481" cy="769441"/>
          </a:xfrm>
          <a:prstGeom prst="rect">
            <a:avLst/>
          </a:prstGeom>
          <a:noFill/>
        </p:spPr>
        <p:txBody>
          <a:bodyPr wrap="none" lIns="91440" tIns="45720" rIns="91440" bIns="45720">
            <a:spAutoFit/>
          </a:bodyPr>
          <a:lstStyle/>
          <a:p>
            <a:pPr algn="ctr"/>
            <a:r>
              <a:rPr lang="en-US" sz="4400" dirty="0">
                <a:ln w="0"/>
                <a:effectLst>
                  <a:outerShdw blurRad="38100" dist="19050" dir="2700000" algn="tl" rotWithShape="0">
                    <a:schemeClr val="dk1">
                      <a:alpha val="40000"/>
                    </a:schemeClr>
                  </a:outerShdw>
                </a:effectLst>
              </a:rPr>
              <a:t>Starter</a:t>
            </a:r>
            <a:endParaRPr lang="en-US" sz="4400" b="0" cap="none" spc="0" dirty="0">
              <a:ln w="0"/>
              <a:solidFill>
                <a:schemeClr val="tx1"/>
              </a:solidFill>
              <a:effectLst>
                <a:outerShdw blurRad="38100" dist="19050" dir="2700000" algn="tl" rotWithShape="0">
                  <a:schemeClr val="dk1">
                    <a:alpha val="40000"/>
                  </a:schemeClr>
                </a:outerShdw>
              </a:effectLst>
            </a:endParaRPr>
          </a:p>
        </p:txBody>
      </p:sp>
      <p:sp>
        <p:nvSpPr>
          <p:cNvPr id="3" name="TextBox 2">
            <a:extLst>
              <a:ext uri="{FF2B5EF4-FFF2-40B4-BE49-F238E27FC236}">
                <a16:creationId xmlns:a16="http://schemas.microsoft.com/office/drawing/2014/main" id="{E06685E0-C262-4969-8810-B3E6FE8BC788}"/>
              </a:ext>
            </a:extLst>
          </p:cNvPr>
          <p:cNvSpPr txBox="1"/>
          <p:nvPr/>
        </p:nvSpPr>
        <p:spPr>
          <a:xfrm>
            <a:off x="3550747" y="802724"/>
            <a:ext cx="5488478" cy="369332"/>
          </a:xfrm>
          <a:prstGeom prst="rect">
            <a:avLst/>
          </a:prstGeom>
          <a:noFill/>
        </p:spPr>
        <p:txBody>
          <a:bodyPr wrap="square" rtlCol="0">
            <a:spAutoFit/>
          </a:bodyPr>
          <a:lstStyle/>
          <a:p>
            <a:r>
              <a:rPr lang="en-GB" dirty="0">
                <a:latin typeface="Comic Sans MS" panose="030F0702030302020204" pitchFamily="66" charset="0"/>
              </a:rPr>
              <a:t>Who are these people? Do you recognise anyone?</a:t>
            </a:r>
          </a:p>
        </p:txBody>
      </p:sp>
      <p:pic>
        <p:nvPicPr>
          <p:cNvPr id="4" name="Picture 2" descr="Martin Luther King Jr. - Biography - NobelPrize.org">
            <a:extLst>
              <a:ext uri="{FF2B5EF4-FFF2-40B4-BE49-F238E27FC236}">
                <a16:creationId xmlns:a16="http://schemas.microsoft.com/office/drawing/2014/main" id="{9B05EAE5-A44F-49A4-853F-1E6B62F6F35A}"/>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325945" y="1319353"/>
            <a:ext cx="2224802" cy="3337203"/>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4" descr="Read Mary's Story - Mary Seacole Trust, Life, Work &amp; Achievements ...">
            <a:extLst>
              <a:ext uri="{FF2B5EF4-FFF2-40B4-BE49-F238E27FC236}">
                <a16:creationId xmlns:a16="http://schemas.microsoft.com/office/drawing/2014/main" id="{43390906-08C9-4DB0-942C-9567BAB9382E}"/>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173757" y="1348966"/>
            <a:ext cx="2355215" cy="2411026"/>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6" descr="Diane Abbott - Wikipedia">
            <a:extLst>
              <a:ext uri="{FF2B5EF4-FFF2-40B4-BE49-F238E27FC236}">
                <a16:creationId xmlns:a16="http://schemas.microsoft.com/office/drawing/2014/main" id="{577016E3-27D3-4972-8C6A-6B06B46BC4FF}"/>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9449385" y="2178012"/>
            <a:ext cx="2502903" cy="3337203"/>
          </a:xfrm>
          <a:prstGeom prst="rect">
            <a:avLst/>
          </a:prstGeom>
          <a:noFill/>
          <a:extLst>
            <a:ext uri="{909E8E84-426E-40DD-AFC4-6F175D3DCCD1}">
              <a14:hiddenFill xmlns:a14="http://schemas.microsoft.com/office/drawing/2010/main">
                <a:solidFill>
                  <a:srgbClr val="FFFFFF"/>
                </a:solidFill>
              </a14:hiddenFill>
            </a:ext>
          </a:extLst>
        </p:spPr>
      </p:pic>
      <p:sp>
        <p:nvSpPr>
          <p:cNvPr id="10" name="AutoShape 2">
            <a:extLst>
              <a:ext uri="{FF2B5EF4-FFF2-40B4-BE49-F238E27FC236}">
                <a16:creationId xmlns:a16="http://schemas.microsoft.com/office/drawing/2014/main" id="{036AB664-7FE2-4AA7-B6AB-1D9CB7FE5D26}"/>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pic>
        <p:nvPicPr>
          <p:cNvPr id="1028" name="Picture 4" descr="Barack Obama Posted His Favorite Books and Music of 2017 | Time">
            <a:extLst>
              <a:ext uri="{FF2B5EF4-FFF2-40B4-BE49-F238E27FC236}">
                <a16:creationId xmlns:a16="http://schemas.microsoft.com/office/drawing/2014/main" id="{EB3469E8-D1CF-4E9C-923B-048F08593C83}"/>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874624" y="4495120"/>
            <a:ext cx="3105150" cy="2040190"/>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Mae C. Jemison - Quotes, Facts &amp; Family - Biography">
            <a:extLst>
              <a:ext uri="{FF2B5EF4-FFF2-40B4-BE49-F238E27FC236}">
                <a16:creationId xmlns:a16="http://schemas.microsoft.com/office/drawing/2014/main" id="{2B120A35-F672-4457-A9E1-624F0B085C7F}"/>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6713549" y="1834049"/>
            <a:ext cx="2551259" cy="255125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7771985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61"/>
        <p:cNvGrpSpPr/>
        <p:nvPr/>
      </p:nvGrpSpPr>
      <p:grpSpPr>
        <a:xfrm>
          <a:off x="0" y="0"/>
          <a:ext cx="0" cy="0"/>
          <a:chOff x="0" y="0"/>
          <a:chExt cx="0" cy="0"/>
        </a:xfrm>
      </p:grpSpPr>
      <p:pic>
        <p:nvPicPr>
          <p:cNvPr id="62" name="Google Shape;62;p14"/>
          <p:cNvPicPr preferRelativeResize="0"/>
          <p:nvPr/>
        </p:nvPicPr>
        <p:blipFill>
          <a:blip r:embed="rId3">
            <a:alphaModFix/>
          </a:blip>
          <a:stretch>
            <a:fillRect/>
          </a:stretch>
        </p:blipFill>
        <p:spPr>
          <a:xfrm>
            <a:off x="589312" y="6380473"/>
            <a:ext cx="2308249" cy="270461"/>
          </a:xfrm>
          <a:prstGeom prst="rect">
            <a:avLst/>
          </a:prstGeom>
          <a:noFill/>
          <a:ln>
            <a:noFill/>
          </a:ln>
        </p:spPr>
      </p:pic>
      <p:pic>
        <p:nvPicPr>
          <p:cNvPr id="63" name="Google Shape;63;p14"/>
          <p:cNvPicPr preferRelativeResize="0"/>
          <p:nvPr/>
        </p:nvPicPr>
        <p:blipFill>
          <a:blip r:embed="rId4">
            <a:alphaModFix/>
          </a:blip>
          <a:stretch>
            <a:fillRect/>
          </a:stretch>
        </p:blipFill>
        <p:spPr>
          <a:xfrm>
            <a:off x="9507199" y="6380473"/>
            <a:ext cx="1763425" cy="309675"/>
          </a:xfrm>
          <a:prstGeom prst="rect">
            <a:avLst/>
          </a:prstGeom>
          <a:noFill/>
          <a:ln>
            <a:noFill/>
          </a:ln>
        </p:spPr>
      </p:pic>
      <p:pic>
        <p:nvPicPr>
          <p:cNvPr id="64" name="Google Shape;64;p14"/>
          <p:cNvPicPr preferRelativeResize="0"/>
          <p:nvPr/>
        </p:nvPicPr>
        <p:blipFill rotWithShape="1">
          <a:blip r:embed="rId5">
            <a:alphaModFix/>
          </a:blip>
          <a:srcRect/>
          <a:stretch/>
        </p:blipFill>
        <p:spPr>
          <a:xfrm>
            <a:off x="0" y="0"/>
            <a:ext cx="2470374" cy="1834049"/>
          </a:xfrm>
          <a:prstGeom prst="rect">
            <a:avLst/>
          </a:prstGeom>
          <a:noFill/>
          <a:ln>
            <a:noFill/>
          </a:ln>
        </p:spPr>
      </p:pic>
      <p:sp>
        <p:nvSpPr>
          <p:cNvPr id="2" name="Rectangle 1">
            <a:extLst>
              <a:ext uri="{FF2B5EF4-FFF2-40B4-BE49-F238E27FC236}">
                <a16:creationId xmlns:a16="http://schemas.microsoft.com/office/drawing/2014/main" id="{E6A90A36-F90D-45C7-825A-D1D2EA02AD76}"/>
              </a:ext>
            </a:extLst>
          </p:cNvPr>
          <p:cNvSpPr/>
          <p:nvPr/>
        </p:nvSpPr>
        <p:spPr>
          <a:xfrm>
            <a:off x="2350988" y="207066"/>
            <a:ext cx="7765267" cy="769441"/>
          </a:xfrm>
          <a:prstGeom prst="rect">
            <a:avLst/>
          </a:prstGeom>
          <a:noFill/>
        </p:spPr>
        <p:txBody>
          <a:bodyPr wrap="none" lIns="91440" tIns="45720" rIns="91440" bIns="45720">
            <a:spAutoFit/>
          </a:bodyPr>
          <a:lstStyle/>
          <a:p>
            <a:pPr algn="ctr"/>
            <a:r>
              <a:rPr lang="en-US" sz="4400" dirty="0">
                <a:ln w="0"/>
                <a:effectLst>
                  <a:outerShdw blurRad="38100" dist="19050" dir="2700000" algn="tl" rotWithShape="0">
                    <a:schemeClr val="dk1">
                      <a:alpha val="40000"/>
                    </a:schemeClr>
                  </a:outerShdw>
                </a:effectLst>
                <a:latin typeface="Comic Sans MS" panose="030F0702030302020204" pitchFamily="66" charset="0"/>
              </a:rPr>
              <a:t>What does significant mean?</a:t>
            </a:r>
            <a:endParaRPr lang="en-US" sz="4400" b="0" cap="none" spc="0" dirty="0">
              <a:ln w="0"/>
              <a:solidFill>
                <a:schemeClr val="tx1"/>
              </a:solidFill>
              <a:effectLst>
                <a:outerShdw blurRad="38100" dist="19050" dir="2700000" algn="tl" rotWithShape="0">
                  <a:schemeClr val="dk1">
                    <a:alpha val="40000"/>
                  </a:schemeClr>
                </a:outerShdw>
              </a:effectLst>
              <a:latin typeface="Comic Sans MS" panose="030F0702030302020204" pitchFamily="66" charset="0"/>
            </a:endParaRPr>
          </a:p>
        </p:txBody>
      </p:sp>
      <p:pic>
        <p:nvPicPr>
          <p:cNvPr id="3" name="Picture 4" descr="KS1 History Medium-Term Plan – Significant People | Teachwire ...">
            <a:extLst>
              <a:ext uri="{FF2B5EF4-FFF2-40B4-BE49-F238E27FC236}">
                <a16:creationId xmlns:a16="http://schemas.microsoft.com/office/drawing/2014/main" id="{EE3B96C7-9043-428A-A1AC-AFB7219EBD7B}"/>
              </a:ext>
            </a:extLst>
          </p:cNvPr>
          <p:cNvPicPr>
            <a:picLocks noChangeAspect="1" noChangeArrowheads="1"/>
          </p:cNvPicPr>
          <p:nvPr/>
        </p:nvPicPr>
        <p:blipFill rotWithShape="1">
          <a:blip r:embed="rId6">
            <a:extLst>
              <a:ext uri="{28A0092B-C50C-407E-A947-70E740481C1C}">
                <a14:useLocalDpi xmlns:a14="http://schemas.microsoft.com/office/drawing/2010/main" val="0"/>
              </a:ext>
            </a:extLst>
          </a:blip>
          <a:srcRect t="10890"/>
          <a:stretch/>
        </p:blipFill>
        <p:spPr bwMode="auto">
          <a:xfrm>
            <a:off x="1320357" y="1297305"/>
            <a:ext cx="8531984" cy="426339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92482BB0-0693-47EA-AB0A-4DF9329E4540}"/>
              </a:ext>
            </a:extLst>
          </p:cNvPr>
          <p:cNvSpPr txBox="1"/>
          <p:nvPr/>
        </p:nvSpPr>
        <p:spPr>
          <a:xfrm>
            <a:off x="9951818" y="2635436"/>
            <a:ext cx="1839650" cy="2585323"/>
          </a:xfrm>
          <a:prstGeom prst="rect">
            <a:avLst/>
          </a:prstGeom>
          <a:noFill/>
          <a:ln>
            <a:solidFill>
              <a:schemeClr val="tx1"/>
            </a:solidFill>
          </a:ln>
        </p:spPr>
        <p:txBody>
          <a:bodyPr wrap="square" rtlCol="0">
            <a:spAutoFit/>
          </a:bodyPr>
          <a:lstStyle/>
          <a:p>
            <a:r>
              <a:rPr lang="en-GB" dirty="0">
                <a:latin typeface="Comic Sans MS" panose="030F0702030302020204" pitchFamily="66" charset="0"/>
              </a:rPr>
              <a:t>Look at the reasons for a person being significant.</a:t>
            </a:r>
          </a:p>
          <a:p>
            <a:r>
              <a:rPr lang="en-GB" dirty="0">
                <a:latin typeface="Comic Sans MS" panose="030F0702030302020204" pitchFamily="66" charset="0"/>
              </a:rPr>
              <a:t>With your partner discuss someone you see as significant.</a:t>
            </a:r>
          </a:p>
        </p:txBody>
      </p:sp>
      <p:pic>
        <p:nvPicPr>
          <p:cNvPr id="6" name="Picture 6" descr="Partner talk clipart 1 » Clipart Station">
            <a:extLst>
              <a:ext uri="{FF2B5EF4-FFF2-40B4-BE49-F238E27FC236}">
                <a16:creationId xmlns:a16="http://schemas.microsoft.com/office/drawing/2014/main" id="{9CA33DB4-DDE2-411B-BBD5-637ACE8ED0D3}"/>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0164070" y="1098399"/>
            <a:ext cx="1415146" cy="141514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1164213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61"/>
        <p:cNvGrpSpPr/>
        <p:nvPr/>
      </p:nvGrpSpPr>
      <p:grpSpPr>
        <a:xfrm>
          <a:off x="0" y="0"/>
          <a:ext cx="0" cy="0"/>
          <a:chOff x="0" y="0"/>
          <a:chExt cx="0" cy="0"/>
        </a:xfrm>
      </p:grpSpPr>
      <p:pic>
        <p:nvPicPr>
          <p:cNvPr id="62" name="Google Shape;62;p14"/>
          <p:cNvPicPr preferRelativeResize="0"/>
          <p:nvPr/>
        </p:nvPicPr>
        <p:blipFill>
          <a:blip r:embed="rId3">
            <a:alphaModFix/>
          </a:blip>
          <a:stretch>
            <a:fillRect/>
          </a:stretch>
        </p:blipFill>
        <p:spPr>
          <a:xfrm>
            <a:off x="589312" y="6380473"/>
            <a:ext cx="2308249" cy="270461"/>
          </a:xfrm>
          <a:prstGeom prst="rect">
            <a:avLst/>
          </a:prstGeom>
          <a:noFill/>
          <a:ln>
            <a:noFill/>
          </a:ln>
        </p:spPr>
      </p:pic>
      <p:pic>
        <p:nvPicPr>
          <p:cNvPr id="63" name="Google Shape;63;p14"/>
          <p:cNvPicPr preferRelativeResize="0"/>
          <p:nvPr/>
        </p:nvPicPr>
        <p:blipFill>
          <a:blip r:embed="rId4">
            <a:alphaModFix/>
          </a:blip>
          <a:stretch>
            <a:fillRect/>
          </a:stretch>
        </p:blipFill>
        <p:spPr>
          <a:xfrm>
            <a:off x="9507199" y="6380473"/>
            <a:ext cx="1763425" cy="309675"/>
          </a:xfrm>
          <a:prstGeom prst="rect">
            <a:avLst/>
          </a:prstGeom>
          <a:noFill/>
          <a:ln>
            <a:noFill/>
          </a:ln>
        </p:spPr>
      </p:pic>
      <p:pic>
        <p:nvPicPr>
          <p:cNvPr id="64" name="Google Shape;64;p14"/>
          <p:cNvPicPr preferRelativeResize="0"/>
          <p:nvPr/>
        </p:nvPicPr>
        <p:blipFill rotWithShape="1">
          <a:blip r:embed="rId5">
            <a:alphaModFix/>
          </a:blip>
          <a:srcRect/>
          <a:stretch/>
        </p:blipFill>
        <p:spPr>
          <a:xfrm>
            <a:off x="0" y="0"/>
            <a:ext cx="2470374" cy="1834049"/>
          </a:xfrm>
          <a:prstGeom prst="rect">
            <a:avLst/>
          </a:prstGeom>
          <a:noFill/>
          <a:ln>
            <a:noFill/>
          </a:ln>
        </p:spPr>
      </p:pic>
      <p:sp>
        <p:nvSpPr>
          <p:cNvPr id="2" name="Rectangle 1">
            <a:extLst>
              <a:ext uri="{FF2B5EF4-FFF2-40B4-BE49-F238E27FC236}">
                <a16:creationId xmlns:a16="http://schemas.microsoft.com/office/drawing/2014/main" id="{6C58346D-F81E-416F-ACDD-96F01EA31313}"/>
              </a:ext>
            </a:extLst>
          </p:cNvPr>
          <p:cNvSpPr/>
          <p:nvPr/>
        </p:nvSpPr>
        <p:spPr>
          <a:xfrm>
            <a:off x="4239697" y="227826"/>
            <a:ext cx="4544835" cy="769441"/>
          </a:xfrm>
          <a:prstGeom prst="rect">
            <a:avLst/>
          </a:prstGeom>
          <a:noFill/>
        </p:spPr>
        <p:txBody>
          <a:bodyPr wrap="none" lIns="91440" tIns="45720" rIns="91440" bIns="45720">
            <a:spAutoFit/>
          </a:bodyPr>
          <a:lstStyle/>
          <a:p>
            <a:pPr algn="ctr"/>
            <a:r>
              <a:rPr lang="en-US" sz="4400" dirty="0">
                <a:ln w="0"/>
                <a:effectLst>
                  <a:outerShdw blurRad="38100" dist="19050" dir="2700000" algn="tl" rotWithShape="0">
                    <a:schemeClr val="dk1">
                      <a:alpha val="40000"/>
                    </a:schemeClr>
                  </a:outerShdw>
                </a:effectLst>
                <a:latin typeface="Comic Sans MS" panose="030F0702030302020204" pitchFamily="66" charset="0"/>
              </a:rPr>
              <a:t>Sam Beaver King</a:t>
            </a:r>
            <a:endParaRPr lang="en-US" sz="4400" b="0" cap="none" spc="0" dirty="0">
              <a:ln w="0"/>
              <a:solidFill>
                <a:schemeClr val="tx1"/>
              </a:solidFill>
              <a:effectLst>
                <a:outerShdw blurRad="38100" dist="19050" dir="2700000" algn="tl" rotWithShape="0">
                  <a:schemeClr val="dk1">
                    <a:alpha val="40000"/>
                  </a:schemeClr>
                </a:outerShdw>
              </a:effectLst>
              <a:latin typeface="Comic Sans MS" panose="030F0702030302020204" pitchFamily="66" charset="0"/>
            </a:endParaRPr>
          </a:p>
        </p:txBody>
      </p:sp>
      <p:sp>
        <p:nvSpPr>
          <p:cNvPr id="3" name="TextBox 2">
            <a:extLst>
              <a:ext uri="{FF2B5EF4-FFF2-40B4-BE49-F238E27FC236}">
                <a16:creationId xmlns:a16="http://schemas.microsoft.com/office/drawing/2014/main" id="{E3317C2D-958F-4DAD-BF97-11ABB183AEA3}"/>
              </a:ext>
            </a:extLst>
          </p:cNvPr>
          <p:cNvSpPr txBox="1"/>
          <p:nvPr/>
        </p:nvSpPr>
        <p:spPr>
          <a:xfrm>
            <a:off x="6626831" y="1122104"/>
            <a:ext cx="5276366" cy="4247317"/>
          </a:xfrm>
          <a:prstGeom prst="rect">
            <a:avLst/>
          </a:prstGeom>
          <a:noFill/>
        </p:spPr>
        <p:txBody>
          <a:bodyPr wrap="square" rtlCol="0">
            <a:spAutoFit/>
          </a:bodyPr>
          <a:lstStyle/>
          <a:p>
            <a:r>
              <a:rPr lang="en-GB" sz="3000" dirty="0">
                <a:latin typeface="Comic Sans MS" panose="030F0702030302020204" pitchFamily="66" charset="0"/>
              </a:rPr>
              <a:t>Sam King was born in Jamaica and had served in the Royal Air Force during the Second World War.</a:t>
            </a:r>
          </a:p>
          <a:p>
            <a:endParaRPr lang="en-GB" sz="3000" dirty="0">
              <a:latin typeface="Comic Sans MS" panose="030F0702030302020204" pitchFamily="66" charset="0"/>
            </a:endParaRPr>
          </a:p>
          <a:p>
            <a:r>
              <a:rPr lang="en-GB" sz="3000" dirty="0">
                <a:latin typeface="Comic Sans MS" panose="030F0702030302020204" pitchFamily="66" charset="0"/>
              </a:rPr>
              <a:t>He was on Empire Windrush and after serving in the Royal Air Force he settled in Southwark.</a:t>
            </a:r>
          </a:p>
        </p:txBody>
      </p:sp>
      <p:pic>
        <p:nvPicPr>
          <p:cNvPr id="4" name="Picture 6" descr="Windrush generation: Who are they and why are they facing problems ...">
            <a:extLst>
              <a:ext uri="{FF2B5EF4-FFF2-40B4-BE49-F238E27FC236}">
                <a16:creationId xmlns:a16="http://schemas.microsoft.com/office/drawing/2014/main" id="{27FCDA05-5E8B-45C9-B639-1201928C9718}"/>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038817" y="1706183"/>
            <a:ext cx="5185410" cy="291679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5989749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61"/>
        <p:cNvGrpSpPr/>
        <p:nvPr/>
      </p:nvGrpSpPr>
      <p:grpSpPr>
        <a:xfrm>
          <a:off x="0" y="0"/>
          <a:ext cx="0" cy="0"/>
          <a:chOff x="0" y="0"/>
          <a:chExt cx="0" cy="0"/>
        </a:xfrm>
      </p:grpSpPr>
      <p:pic>
        <p:nvPicPr>
          <p:cNvPr id="62" name="Google Shape;62;p14"/>
          <p:cNvPicPr preferRelativeResize="0"/>
          <p:nvPr/>
        </p:nvPicPr>
        <p:blipFill>
          <a:blip r:embed="rId3">
            <a:alphaModFix/>
          </a:blip>
          <a:stretch>
            <a:fillRect/>
          </a:stretch>
        </p:blipFill>
        <p:spPr>
          <a:xfrm>
            <a:off x="589312" y="6380473"/>
            <a:ext cx="2308249" cy="270461"/>
          </a:xfrm>
          <a:prstGeom prst="rect">
            <a:avLst/>
          </a:prstGeom>
          <a:noFill/>
          <a:ln>
            <a:noFill/>
          </a:ln>
        </p:spPr>
      </p:pic>
      <p:pic>
        <p:nvPicPr>
          <p:cNvPr id="63" name="Google Shape;63;p14"/>
          <p:cNvPicPr preferRelativeResize="0"/>
          <p:nvPr/>
        </p:nvPicPr>
        <p:blipFill>
          <a:blip r:embed="rId4">
            <a:alphaModFix/>
          </a:blip>
          <a:stretch>
            <a:fillRect/>
          </a:stretch>
        </p:blipFill>
        <p:spPr>
          <a:xfrm>
            <a:off x="9507199" y="6380473"/>
            <a:ext cx="1763425" cy="309675"/>
          </a:xfrm>
          <a:prstGeom prst="rect">
            <a:avLst/>
          </a:prstGeom>
          <a:noFill/>
          <a:ln>
            <a:noFill/>
          </a:ln>
        </p:spPr>
      </p:pic>
      <p:pic>
        <p:nvPicPr>
          <p:cNvPr id="64" name="Google Shape;64;p14"/>
          <p:cNvPicPr preferRelativeResize="0"/>
          <p:nvPr/>
        </p:nvPicPr>
        <p:blipFill rotWithShape="1">
          <a:blip r:embed="rId5">
            <a:alphaModFix/>
          </a:blip>
          <a:srcRect/>
          <a:stretch/>
        </p:blipFill>
        <p:spPr>
          <a:xfrm>
            <a:off x="0" y="0"/>
            <a:ext cx="2470374" cy="1834049"/>
          </a:xfrm>
          <a:prstGeom prst="rect">
            <a:avLst/>
          </a:prstGeom>
          <a:noFill/>
          <a:ln>
            <a:noFill/>
          </a:ln>
        </p:spPr>
      </p:pic>
      <p:sp>
        <p:nvSpPr>
          <p:cNvPr id="2" name="Rectangle 1">
            <a:extLst>
              <a:ext uri="{FF2B5EF4-FFF2-40B4-BE49-F238E27FC236}">
                <a16:creationId xmlns:a16="http://schemas.microsoft.com/office/drawing/2014/main" id="{F781027C-D7AF-49DE-9627-7DA1B9259E4A}"/>
              </a:ext>
            </a:extLst>
          </p:cNvPr>
          <p:cNvSpPr/>
          <p:nvPr/>
        </p:nvSpPr>
        <p:spPr>
          <a:xfrm>
            <a:off x="3652052" y="35280"/>
            <a:ext cx="4137672" cy="769441"/>
          </a:xfrm>
          <a:prstGeom prst="rect">
            <a:avLst/>
          </a:prstGeom>
          <a:noFill/>
        </p:spPr>
        <p:txBody>
          <a:bodyPr wrap="none" lIns="91440" tIns="45720" rIns="91440" bIns="45720">
            <a:spAutoFit/>
          </a:bodyPr>
          <a:lstStyle/>
          <a:p>
            <a:pPr algn="ctr"/>
            <a:r>
              <a:rPr lang="en-US" sz="4400" dirty="0">
                <a:ln w="0"/>
                <a:effectLst>
                  <a:outerShdw blurRad="38100" dist="19050" dir="2700000" algn="tl" rotWithShape="0">
                    <a:schemeClr val="dk1">
                      <a:alpha val="40000"/>
                    </a:schemeClr>
                  </a:outerShdw>
                </a:effectLst>
                <a:latin typeface="Comic Sans MS" panose="030F0702030302020204" pitchFamily="66" charset="0"/>
              </a:rPr>
              <a:t>Racism at work</a:t>
            </a:r>
            <a:endParaRPr lang="en-US" sz="4400" b="0" cap="none" spc="0" dirty="0">
              <a:ln w="0"/>
              <a:solidFill>
                <a:schemeClr val="tx1"/>
              </a:solidFill>
              <a:effectLst>
                <a:outerShdw blurRad="38100" dist="19050" dir="2700000" algn="tl" rotWithShape="0">
                  <a:schemeClr val="dk1">
                    <a:alpha val="40000"/>
                  </a:schemeClr>
                </a:outerShdw>
              </a:effectLst>
              <a:latin typeface="Comic Sans MS" panose="030F0702030302020204" pitchFamily="66" charset="0"/>
            </a:endParaRPr>
          </a:p>
        </p:txBody>
      </p:sp>
      <p:sp>
        <p:nvSpPr>
          <p:cNvPr id="3" name="TextBox 2">
            <a:extLst>
              <a:ext uri="{FF2B5EF4-FFF2-40B4-BE49-F238E27FC236}">
                <a16:creationId xmlns:a16="http://schemas.microsoft.com/office/drawing/2014/main" id="{BD232732-1BCB-4658-BABA-3EF3AB52C097}"/>
              </a:ext>
            </a:extLst>
          </p:cNvPr>
          <p:cNvSpPr txBox="1"/>
          <p:nvPr/>
        </p:nvSpPr>
        <p:spPr>
          <a:xfrm>
            <a:off x="1743436" y="804721"/>
            <a:ext cx="9701326" cy="954107"/>
          </a:xfrm>
          <a:prstGeom prst="rect">
            <a:avLst/>
          </a:prstGeom>
          <a:noFill/>
        </p:spPr>
        <p:txBody>
          <a:bodyPr wrap="square" rtlCol="0">
            <a:spAutoFit/>
          </a:bodyPr>
          <a:lstStyle/>
          <a:p>
            <a:r>
              <a:rPr lang="en-GB" sz="2800" dirty="0">
                <a:latin typeface="Comic Sans MS" panose="030F0702030302020204" pitchFamily="66" charset="0"/>
              </a:rPr>
              <a:t>Sam worked in the Post Office for over 30 years, and unfortunately he faced racism at work:</a:t>
            </a:r>
          </a:p>
        </p:txBody>
      </p:sp>
      <p:pic>
        <p:nvPicPr>
          <p:cNvPr id="4" name="Picture 3">
            <a:extLst>
              <a:ext uri="{FF2B5EF4-FFF2-40B4-BE49-F238E27FC236}">
                <a16:creationId xmlns:a16="http://schemas.microsoft.com/office/drawing/2014/main" id="{1E5A54FF-008E-4D79-AA37-2203D22BA611}"/>
              </a:ext>
            </a:extLst>
          </p:cNvPr>
          <p:cNvPicPr>
            <a:picLocks noChangeAspect="1"/>
          </p:cNvPicPr>
          <p:nvPr/>
        </p:nvPicPr>
        <p:blipFill>
          <a:blip r:embed="rId6"/>
          <a:stretch>
            <a:fillRect/>
          </a:stretch>
        </p:blipFill>
        <p:spPr>
          <a:xfrm>
            <a:off x="3117068" y="1834049"/>
            <a:ext cx="5572125" cy="4069438"/>
          </a:xfrm>
          <a:prstGeom prst="rect">
            <a:avLst/>
          </a:prstGeom>
        </p:spPr>
      </p:pic>
      <p:sp>
        <p:nvSpPr>
          <p:cNvPr id="6" name="TextBox 5">
            <a:extLst>
              <a:ext uri="{FF2B5EF4-FFF2-40B4-BE49-F238E27FC236}">
                <a16:creationId xmlns:a16="http://schemas.microsoft.com/office/drawing/2014/main" id="{9F94E237-9EC4-43F8-9235-46E7D2058E61}"/>
              </a:ext>
            </a:extLst>
          </p:cNvPr>
          <p:cNvSpPr txBox="1"/>
          <p:nvPr/>
        </p:nvSpPr>
        <p:spPr>
          <a:xfrm>
            <a:off x="8831935" y="3868768"/>
            <a:ext cx="1839650" cy="2031325"/>
          </a:xfrm>
          <a:prstGeom prst="rect">
            <a:avLst/>
          </a:prstGeom>
          <a:noFill/>
          <a:ln>
            <a:solidFill>
              <a:schemeClr val="tx1"/>
            </a:solidFill>
          </a:ln>
        </p:spPr>
        <p:txBody>
          <a:bodyPr wrap="square" rtlCol="0">
            <a:spAutoFit/>
          </a:bodyPr>
          <a:lstStyle/>
          <a:p>
            <a:r>
              <a:rPr lang="en-GB" dirty="0">
                <a:latin typeface="Comic Sans MS" panose="030F0702030302020204" pitchFamily="66" charset="0"/>
              </a:rPr>
              <a:t>Sam had helped Britain in WWII, do you think the way he was treated was fair?</a:t>
            </a:r>
          </a:p>
        </p:txBody>
      </p:sp>
      <p:pic>
        <p:nvPicPr>
          <p:cNvPr id="8" name="Picture 6" descr="Partner talk clipart 1 » Clipart Station">
            <a:extLst>
              <a:ext uri="{FF2B5EF4-FFF2-40B4-BE49-F238E27FC236}">
                <a16:creationId xmlns:a16="http://schemas.microsoft.com/office/drawing/2014/main" id="{7FC92889-EEBF-4976-87BA-5EEF60AEF612}"/>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9044187" y="2362120"/>
            <a:ext cx="1415146" cy="141514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0141635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61"/>
        <p:cNvGrpSpPr/>
        <p:nvPr/>
      </p:nvGrpSpPr>
      <p:grpSpPr>
        <a:xfrm>
          <a:off x="0" y="0"/>
          <a:ext cx="0" cy="0"/>
          <a:chOff x="0" y="0"/>
          <a:chExt cx="0" cy="0"/>
        </a:xfrm>
      </p:grpSpPr>
      <p:pic>
        <p:nvPicPr>
          <p:cNvPr id="62" name="Google Shape;62;p14"/>
          <p:cNvPicPr preferRelativeResize="0"/>
          <p:nvPr/>
        </p:nvPicPr>
        <p:blipFill>
          <a:blip r:embed="rId3">
            <a:alphaModFix/>
          </a:blip>
          <a:stretch>
            <a:fillRect/>
          </a:stretch>
        </p:blipFill>
        <p:spPr>
          <a:xfrm>
            <a:off x="589312" y="6380473"/>
            <a:ext cx="2308249" cy="270461"/>
          </a:xfrm>
          <a:prstGeom prst="rect">
            <a:avLst/>
          </a:prstGeom>
          <a:noFill/>
          <a:ln>
            <a:noFill/>
          </a:ln>
        </p:spPr>
      </p:pic>
      <p:pic>
        <p:nvPicPr>
          <p:cNvPr id="63" name="Google Shape;63;p14"/>
          <p:cNvPicPr preferRelativeResize="0"/>
          <p:nvPr/>
        </p:nvPicPr>
        <p:blipFill>
          <a:blip r:embed="rId4">
            <a:alphaModFix/>
          </a:blip>
          <a:stretch>
            <a:fillRect/>
          </a:stretch>
        </p:blipFill>
        <p:spPr>
          <a:xfrm>
            <a:off x="9507199" y="6380473"/>
            <a:ext cx="1763425" cy="309675"/>
          </a:xfrm>
          <a:prstGeom prst="rect">
            <a:avLst/>
          </a:prstGeom>
          <a:noFill/>
          <a:ln>
            <a:noFill/>
          </a:ln>
        </p:spPr>
      </p:pic>
      <p:pic>
        <p:nvPicPr>
          <p:cNvPr id="64" name="Google Shape;64;p14"/>
          <p:cNvPicPr preferRelativeResize="0"/>
          <p:nvPr/>
        </p:nvPicPr>
        <p:blipFill rotWithShape="1">
          <a:blip r:embed="rId5">
            <a:alphaModFix/>
          </a:blip>
          <a:srcRect/>
          <a:stretch/>
        </p:blipFill>
        <p:spPr>
          <a:xfrm>
            <a:off x="0" y="0"/>
            <a:ext cx="2470374" cy="1834049"/>
          </a:xfrm>
          <a:prstGeom prst="rect">
            <a:avLst/>
          </a:prstGeom>
          <a:noFill/>
          <a:ln>
            <a:noFill/>
          </a:ln>
        </p:spPr>
      </p:pic>
      <p:sp>
        <p:nvSpPr>
          <p:cNvPr id="2" name="Rectangle 1">
            <a:extLst>
              <a:ext uri="{FF2B5EF4-FFF2-40B4-BE49-F238E27FC236}">
                <a16:creationId xmlns:a16="http://schemas.microsoft.com/office/drawing/2014/main" id="{59D0BA81-D501-40DB-B520-1439C557143A}"/>
              </a:ext>
            </a:extLst>
          </p:cNvPr>
          <p:cNvSpPr/>
          <p:nvPr/>
        </p:nvSpPr>
        <p:spPr>
          <a:xfrm>
            <a:off x="4882937" y="0"/>
            <a:ext cx="2165529" cy="769441"/>
          </a:xfrm>
          <a:prstGeom prst="rect">
            <a:avLst/>
          </a:prstGeom>
          <a:noFill/>
        </p:spPr>
        <p:txBody>
          <a:bodyPr wrap="none" lIns="91440" tIns="45720" rIns="91440" bIns="45720">
            <a:spAutoFit/>
          </a:bodyPr>
          <a:lstStyle/>
          <a:p>
            <a:pPr algn="ctr"/>
            <a:r>
              <a:rPr lang="en-US" sz="4400" b="0" cap="none" spc="0" dirty="0">
                <a:ln w="0"/>
                <a:solidFill>
                  <a:schemeClr val="tx1"/>
                </a:solidFill>
                <a:effectLst>
                  <a:outerShdw blurRad="38100" dist="19050" dir="2700000" algn="tl" rotWithShape="0">
                    <a:schemeClr val="dk1">
                      <a:alpha val="40000"/>
                    </a:schemeClr>
                  </a:outerShdw>
                </a:effectLst>
              </a:rPr>
              <a:t>His work</a:t>
            </a:r>
          </a:p>
        </p:txBody>
      </p:sp>
      <p:pic>
        <p:nvPicPr>
          <p:cNvPr id="3" name="Picture 4">
            <a:extLst>
              <a:ext uri="{FF2B5EF4-FFF2-40B4-BE49-F238E27FC236}">
                <a16:creationId xmlns:a16="http://schemas.microsoft.com/office/drawing/2014/main" id="{18B74D08-8540-4099-96A8-D0761CA942A8}"/>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192649" y="942335"/>
            <a:ext cx="4538594" cy="361681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A8A98CE7-0EFC-49BF-8DB2-CCC704327F3C}"/>
              </a:ext>
            </a:extLst>
          </p:cNvPr>
          <p:cNvSpPr txBox="1"/>
          <p:nvPr/>
        </p:nvSpPr>
        <p:spPr>
          <a:xfrm>
            <a:off x="7425690" y="560308"/>
            <a:ext cx="4766310" cy="5293757"/>
          </a:xfrm>
          <a:prstGeom prst="rect">
            <a:avLst/>
          </a:prstGeom>
          <a:noFill/>
        </p:spPr>
        <p:txBody>
          <a:bodyPr wrap="square" rtlCol="0">
            <a:spAutoFit/>
          </a:bodyPr>
          <a:lstStyle/>
          <a:p>
            <a:r>
              <a:rPr lang="en-GB" sz="2600" dirty="0">
                <a:latin typeface="Comic Sans MS" panose="030F0702030302020204" pitchFamily="66" charset="0"/>
              </a:rPr>
              <a:t>Sam helped to support the West Indian community in the Southwark area. He was the first Black Mayor of the borough, and the only black Mayor in London at the time.</a:t>
            </a:r>
          </a:p>
          <a:p>
            <a:endParaRPr lang="en-GB" sz="2600" dirty="0">
              <a:latin typeface="Comic Sans MS" panose="030F0702030302020204" pitchFamily="66" charset="0"/>
            </a:endParaRPr>
          </a:p>
          <a:p>
            <a:r>
              <a:rPr lang="en-GB" sz="2600" dirty="0">
                <a:latin typeface="Comic Sans MS" panose="030F0702030302020204" pitchFamily="66" charset="0"/>
              </a:rPr>
              <a:t>He set up the Windrush Foundation to help preserve the memories of the Windrush Generation, and also campaign for the West Indian community.</a:t>
            </a:r>
          </a:p>
        </p:txBody>
      </p:sp>
      <p:sp>
        <p:nvSpPr>
          <p:cNvPr id="6" name="TextBox 5">
            <a:extLst>
              <a:ext uri="{FF2B5EF4-FFF2-40B4-BE49-F238E27FC236}">
                <a16:creationId xmlns:a16="http://schemas.microsoft.com/office/drawing/2014/main" id="{F7887D22-4D5B-4BBE-B367-AB5459AB38E6}"/>
              </a:ext>
            </a:extLst>
          </p:cNvPr>
          <p:cNvSpPr txBox="1"/>
          <p:nvPr/>
        </p:nvSpPr>
        <p:spPr>
          <a:xfrm>
            <a:off x="954734" y="5101606"/>
            <a:ext cx="6515477" cy="1015663"/>
          </a:xfrm>
          <a:prstGeom prst="rect">
            <a:avLst/>
          </a:prstGeom>
          <a:noFill/>
          <a:ln>
            <a:solidFill>
              <a:schemeClr val="tx1"/>
            </a:solidFill>
          </a:ln>
        </p:spPr>
        <p:txBody>
          <a:bodyPr wrap="square" rtlCol="0">
            <a:spAutoFit/>
          </a:bodyPr>
          <a:lstStyle/>
          <a:p>
            <a:r>
              <a:rPr lang="en-GB" sz="2000" dirty="0">
                <a:latin typeface="Comic Sans MS" panose="030F0702030302020204" pitchFamily="66" charset="0"/>
              </a:rPr>
              <a:t>Despite facing racism in London, Sam supported the West Indian community. What does this tell us about Sam?</a:t>
            </a:r>
          </a:p>
        </p:txBody>
      </p:sp>
      <p:pic>
        <p:nvPicPr>
          <p:cNvPr id="8" name="Picture 6" descr="Partner talk clipart 1 » Clipart Station">
            <a:extLst>
              <a:ext uri="{FF2B5EF4-FFF2-40B4-BE49-F238E27FC236}">
                <a16:creationId xmlns:a16="http://schemas.microsoft.com/office/drawing/2014/main" id="{F1C97E1B-0BD7-428B-B8AF-62ED7F2259F6}"/>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45417" y="5217186"/>
            <a:ext cx="687790" cy="68779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8197139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61"/>
        <p:cNvGrpSpPr/>
        <p:nvPr/>
      </p:nvGrpSpPr>
      <p:grpSpPr>
        <a:xfrm>
          <a:off x="0" y="0"/>
          <a:ext cx="0" cy="0"/>
          <a:chOff x="0" y="0"/>
          <a:chExt cx="0" cy="0"/>
        </a:xfrm>
      </p:grpSpPr>
      <p:pic>
        <p:nvPicPr>
          <p:cNvPr id="62" name="Google Shape;62;p14"/>
          <p:cNvPicPr preferRelativeResize="0"/>
          <p:nvPr/>
        </p:nvPicPr>
        <p:blipFill>
          <a:blip r:embed="rId3">
            <a:alphaModFix/>
          </a:blip>
          <a:stretch>
            <a:fillRect/>
          </a:stretch>
        </p:blipFill>
        <p:spPr>
          <a:xfrm>
            <a:off x="589312" y="6380473"/>
            <a:ext cx="2308249" cy="270461"/>
          </a:xfrm>
          <a:prstGeom prst="rect">
            <a:avLst/>
          </a:prstGeom>
          <a:noFill/>
          <a:ln>
            <a:noFill/>
          </a:ln>
        </p:spPr>
      </p:pic>
      <p:pic>
        <p:nvPicPr>
          <p:cNvPr id="63" name="Google Shape;63;p14"/>
          <p:cNvPicPr preferRelativeResize="0"/>
          <p:nvPr/>
        </p:nvPicPr>
        <p:blipFill>
          <a:blip r:embed="rId4">
            <a:alphaModFix/>
          </a:blip>
          <a:stretch>
            <a:fillRect/>
          </a:stretch>
        </p:blipFill>
        <p:spPr>
          <a:xfrm>
            <a:off x="9507199" y="6380473"/>
            <a:ext cx="1763425" cy="309675"/>
          </a:xfrm>
          <a:prstGeom prst="rect">
            <a:avLst/>
          </a:prstGeom>
          <a:noFill/>
          <a:ln>
            <a:noFill/>
          </a:ln>
        </p:spPr>
      </p:pic>
      <p:pic>
        <p:nvPicPr>
          <p:cNvPr id="64" name="Google Shape;64;p14"/>
          <p:cNvPicPr preferRelativeResize="0"/>
          <p:nvPr/>
        </p:nvPicPr>
        <p:blipFill rotWithShape="1">
          <a:blip r:embed="rId5">
            <a:alphaModFix/>
          </a:blip>
          <a:srcRect/>
          <a:stretch/>
        </p:blipFill>
        <p:spPr>
          <a:xfrm>
            <a:off x="0" y="0"/>
            <a:ext cx="2470374" cy="1834049"/>
          </a:xfrm>
          <a:prstGeom prst="rect">
            <a:avLst/>
          </a:prstGeom>
          <a:noFill/>
          <a:ln>
            <a:noFill/>
          </a:ln>
        </p:spPr>
      </p:pic>
      <p:sp>
        <p:nvSpPr>
          <p:cNvPr id="2" name="Rectangle 1">
            <a:extLst>
              <a:ext uri="{FF2B5EF4-FFF2-40B4-BE49-F238E27FC236}">
                <a16:creationId xmlns:a16="http://schemas.microsoft.com/office/drawing/2014/main" id="{2438F7FE-B646-4853-B73D-7FF406672E1F}"/>
              </a:ext>
            </a:extLst>
          </p:cNvPr>
          <p:cNvSpPr/>
          <p:nvPr/>
        </p:nvSpPr>
        <p:spPr>
          <a:xfrm>
            <a:off x="4495709" y="104742"/>
            <a:ext cx="2303837" cy="769441"/>
          </a:xfrm>
          <a:prstGeom prst="rect">
            <a:avLst/>
          </a:prstGeom>
          <a:noFill/>
        </p:spPr>
        <p:txBody>
          <a:bodyPr wrap="none" lIns="91440" tIns="45720" rIns="91440" bIns="45720">
            <a:spAutoFit/>
          </a:bodyPr>
          <a:lstStyle/>
          <a:p>
            <a:pPr algn="ctr"/>
            <a:r>
              <a:rPr lang="en-US" sz="4400" b="0" cap="none" spc="0" dirty="0">
                <a:ln w="0"/>
                <a:solidFill>
                  <a:schemeClr val="tx1"/>
                </a:solidFill>
                <a:effectLst>
                  <a:outerShdw blurRad="38100" dist="19050" dir="2700000" algn="tl" rotWithShape="0">
                    <a:schemeClr val="dk1">
                      <a:alpha val="40000"/>
                    </a:schemeClr>
                  </a:outerShdw>
                </a:effectLst>
                <a:latin typeface="Comic Sans MS" panose="030F0702030302020204" pitchFamily="66" charset="0"/>
              </a:rPr>
              <a:t>Activity</a:t>
            </a:r>
          </a:p>
        </p:txBody>
      </p:sp>
      <p:sp>
        <p:nvSpPr>
          <p:cNvPr id="3" name="TextBox 2">
            <a:extLst>
              <a:ext uri="{FF2B5EF4-FFF2-40B4-BE49-F238E27FC236}">
                <a16:creationId xmlns:a16="http://schemas.microsoft.com/office/drawing/2014/main" id="{A0AD4245-71B1-4E3A-A277-8FEBE44B388B}"/>
              </a:ext>
            </a:extLst>
          </p:cNvPr>
          <p:cNvSpPr txBox="1"/>
          <p:nvPr/>
        </p:nvSpPr>
        <p:spPr>
          <a:xfrm>
            <a:off x="1582221" y="840495"/>
            <a:ext cx="9524144" cy="5539978"/>
          </a:xfrm>
          <a:prstGeom prst="rect">
            <a:avLst/>
          </a:prstGeom>
          <a:noFill/>
        </p:spPr>
        <p:txBody>
          <a:bodyPr wrap="square" rtlCol="0">
            <a:spAutoFit/>
          </a:bodyPr>
          <a:lstStyle/>
          <a:p>
            <a:r>
              <a:rPr lang="en-GB" sz="3000" dirty="0">
                <a:latin typeface="Comic Sans MS" panose="030F0702030302020204" pitchFamily="66" charset="0"/>
              </a:rPr>
              <a:t>Think about Sam King – why is he significant?</a:t>
            </a:r>
          </a:p>
          <a:p>
            <a:endParaRPr lang="en-GB" sz="3000" dirty="0">
              <a:latin typeface="Comic Sans MS" panose="030F0702030302020204" pitchFamily="66" charset="0"/>
            </a:endParaRPr>
          </a:p>
          <a:p>
            <a:r>
              <a:rPr lang="en-GB" sz="3000" dirty="0">
                <a:latin typeface="Comic Sans MS" panose="030F0702030302020204" pitchFamily="66" charset="0"/>
              </a:rPr>
              <a:t>You are going to retell the story of Sam King, including his work to support the West Indian community.</a:t>
            </a:r>
          </a:p>
          <a:p>
            <a:endParaRPr lang="en-GB" sz="3000" dirty="0">
              <a:latin typeface="Comic Sans MS" panose="030F0702030302020204" pitchFamily="66" charset="0"/>
            </a:endParaRPr>
          </a:p>
          <a:p>
            <a:r>
              <a:rPr lang="en-GB" sz="3000" dirty="0">
                <a:latin typeface="Comic Sans MS" panose="030F0702030302020204" pitchFamily="66" charset="0"/>
              </a:rPr>
              <a:t>You can retell his story by:</a:t>
            </a:r>
          </a:p>
          <a:p>
            <a:pPr marL="457200" indent="-457200">
              <a:buFontTx/>
              <a:buChar char="-"/>
            </a:pPr>
            <a:r>
              <a:rPr lang="en-GB" sz="3000" dirty="0">
                <a:latin typeface="Comic Sans MS" panose="030F0702030302020204" pitchFamily="66" charset="0"/>
              </a:rPr>
              <a:t>Writing a fact sheet</a:t>
            </a:r>
          </a:p>
          <a:p>
            <a:pPr marL="457200" indent="-457200">
              <a:buFontTx/>
              <a:buChar char="-"/>
            </a:pPr>
            <a:r>
              <a:rPr lang="en-GB" sz="3000" dirty="0">
                <a:latin typeface="Comic Sans MS" panose="030F0702030302020204" pitchFamily="66" charset="0"/>
              </a:rPr>
              <a:t>Drama with a group</a:t>
            </a:r>
          </a:p>
          <a:p>
            <a:pPr marL="457200" indent="-457200">
              <a:buFontTx/>
              <a:buChar char="-"/>
            </a:pPr>
            <a:r>
              <a:rPr lang="en-GB" sz="3000" dirty="0">
                <a:latin typeface="Comic Sans MS" panose="030F0702030302020204" pitchFamily="66" charset="0"/>
              </a:rPr>
              <a:t>Create an art piece to tell his story</a:t>
            </a:r>
          </a:p>
          <a:p>
            <a:pPr marL="457200" indent="-457200">
              <a:buFontTx/>
              <a:buChar char="-"/>
            </a:pPr>
            <a:r>
              <a:rPr lang="en-GB" sz="3000" dirty="0">
                <a:latin typeface="Comic Sans MS" panose="030F0702030302020204" pitchFamily="66" charset="0"/>
              </a:rPr>
              <a:t>Presentation</a:t>
            </a:r>
          </a:p>
          <a:p>
            <a:endParaRPr lang="en-GB" sz="2400" dirty="0"/>
          </a:p>
        </p:txBody>
      </p:sp>
    </p:spTree>
    <p:extLst>
      <p:ext uri="{BB962C8B-B14F-4D97-AF65-F5344CB8AC3E}">
        <p14:creationId xmlns:p14="http://schemas.microsoft.com/office/powerpoint/2010/main" val="34733401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61"/>
        <p:cNvGrpSpPr/>
        <p:nvPr/>
      </p:nvGrpSpPr>
      <p:grpSpPr>
        <a:xfrm>
          <a:off x="0" y="0"/>
          <a:ext cx="0" cy="0"/>
          <a:chOff x="0" y="0"/>
          <a:chExt cx="0" cy="0"/>
        </a:xfrm>
      </p:grpSpPr>
      <p:pic>
        <p:nvPicPr>
          <p:cNvPr id="62" name="Google Shape;62;p14"/>
          <p:cNvPicPr preferRelativeResize="0"/>
          <p:nvPr/>
        </p:nvPicPr>
        <p:blipFill>
          <a:blip r:embed="rId3">
            <a:alphaModFix/>
          </a:blip>
          <a:stretch>
            <a:fillRect/>
          </a:stretch>
        </p:blipFill>
        <p:spPr>
          <a:xfrm>
            <a:off x="589312" y="6380473"/>
            <a:ext cx="2308249" cy="270461"/>
          </a:xfrm>
          <a:prstGeom prst="rect">
            <a:avLst/>
          </a:prstGeom>
          <a:noFill/>
          <a:ln>
            <a:noFill/>
          </a:ln>
        </p:spPr>
      </p:pic>
      <p:pic>
        <p:nvPicPr>
          <p:cNvPr id="63" name="Google Shape;63;p14"/>
          <p:cNvPicPr preferRelativeResize="0"/>
          <p:nvPr/>
        </p:nvPicPr>
        <p:blipFill>
          <a:blip r:embed="rId4">
            <a:alphaModFix/>
          </a:blip>
          <a:stretch>
            <a:fillRect/>
          </a:stretch>
        </p:blipFill>
        <p:spPr>
          <a:xfrm>
            <a:off x="9507199" y="6380473"/>
            <a:ext cx="1763425" cy="309675"/>
          </a:xfrm>
          <a:prstGeom prst="rect">
            <a:avLst/>
          </a:prstGeom>
          <a:noFill/>
          <a:ln>
            <a:noFill/>
          </a:ln>
        </p:spPr>
      </p:pic>
      <p:pic>
        <p:nvPicPr>
          <p:cNvPr id="64" name="Google Shape;64;p14"/>
          <p:cNvPicPr preferRelativeResize="0"/>
          <p:nvPr/>
        </p:nvPicPr>
        <p:blipFill rotWithShape="1">
          <a:blip r:embed="rId5">
            <a:alphaModFix/>
          </a:blip>
          <a:srcRect/>
          <a:stretch/>
        </p:blipFill>
        <p:spPr>
          <a:xfrm>
            <a:off x="0" y="0"/>
            <a:ext cx="2470374" cy="1834049"/>
          </a:xfrm>
          <a:prstGeom prst="rect">
            <a:avLst/>
          </a:prstGeom>
          <a:noFill/>
          <a:ln>
            <a:noFill/>
          </a:ln>
        </p:spPr>
      </p:pic>
      <p:sp>
        <p:nvSpPr>
          <p:cNvPr id="2" name="Rectangle 1">
            <a:extLst>
              <a:ext uri="{FF2B5EF4-FFF2-40B4-BE49-F238E27FC236}">
                <a16:creationId xmlns:a16="http://schemas.microsoft.com/office/drawing/2014/main" id="{CACE068A-F2FC-481F-A91C-ECEEEF167DE5}"/>
              </a:ext>
            </a:extLst>
          </p:cNvPr>
          <p:cNvSpPr/>
          <p:nvPr/>
        </p:nvSpPr>
        <p:spPr>
          <a:xfrm>
            <a:off x="3967722" y="95577"/>
            <a:ext cx="4103432" cy="769441"/>
          </a:xfrm>
          <a:prstGeom prst="rect">
            <a:avLst/>
          </a:prstGeom>
          <a:noFill/>
        </p:spPr>
        <p:txBody>
          <a:bodyPr wrap="none" lIns="91440" tIns="45720" rIns="91440" bIns="45720">
            <a:spAutoFit/>
          </a:bodyPr>
          <a:lstStyle/>
          <a:p>
            <a:pPr algn="ctr"/>
            <a:r>
              <a:rPr lang="en-US" sz="4400" b="0" cap="none" spc="0" dirty="0">
                <a:ln w="0"/>
                <a:solidFill>
                  <a:schemeClr val="tx1"/>
                </a:solidFill>
                <a:effectLst>
                  <a:outerShdw blurRad="38100" dist="19050" dir="2700000" algn="tl" rotWithShape="0">
                    <a:schemeClr val="dk1">
                      <a:alpha val="40000"/>
                    </a:schemeClr>
                  </a:outerShdw>
                </a:effectLst>
              </a:rPr>
              <a:t>Further Research</a:t>
            </a:r>
          </a:p>
        </p:txBody>
      </p:sp>
      <p:sp>
        <p:nvSpPr>
          <p:cNvPr id="3" name="TextBox 2">
            <a:extLst>
              <a:ext uri="{FF2B5EF4-FFF2-40B4-BE49-F238E27FC236}">
                <a16:creationId xmlns:a16="http://schemas.microsoft.com/office/drawing/2014/main" id="{0DD67919-D456-4C37-80B5-EF28C6865D1E}"/>
              </a:ext>
            </a:extLst>
          </p:cNvPr>
          <p:cNvSpPr txBox="1"/>
          <p:nvPr/>
        </p:nvSpPr>
        <p:spPr>
          <a:xfrm>
            <a:off x="1348664" y="1272203"/>
            <a:ext cx="10272724" cy="3970318"/>
          </a:xfrm>
          <a:prstGeom prst="rect">
            <a:avLst/>
          </a:prstGeom>
          <a:noFill/>
        </p:spPr>
        <p:txBody>
          <a:bodyPr wrap="square" rtlCol="0">
            <a:spAutoFit/>
          </a:bodyPr>
          <a:lstStyle/>
          <a:p>
            <a:r>
              <a:rPr lang="en-GB" sz="3600" dirty="0">
                <a:latin typeface="Comic Sans MS" panose="030F0702030302020204" pitchFamily="66" charset="0"/>
              </a:rPr>
              <a:t>Further reading about Sam Beaver King:</a:t>
            </a:r>
          </a:p>
          <a:p>
            <a:pPr marL="571500" indent="-571500">
              <a:buFontTx/>
              <a:buChar char="-"/>
            </a:pPr>
            <a:r>
              <a:rPr lang="en-GB" sz="3600" dirty="0">
                <a:latin typeface="Comic Sans MS" panose="030F0702030302020204" pitchFamily="66" charset="0"/>
                <a:hlinkClick r:id="rId6"/>
              </a:rPr>
              <a:t>https://www.postalmuseum.org/blog/sam-king-a-postal-worker-of-the-windrush-generation/</a:t>
            </a:r>
            <a:r>
              <a:rPr lang="en-GB" sz="3600" dirty="0">
                <a:latin typeface="Comic Sans MS" panose="030F0702030302020204" pitchFamily="66" charset="0"/>
              </a:rPr>
              <a:t> </a:t>
            </a:r>
          </a:p>
          <a:p>
            <a:pPr marL="571500" indent="-571500">
              <a:buFontTx/>
              <a:buChar char="-"/>
            </a:pPr>
            <a:r>
              <a:rPr lang="en-GB" sz="3600" dirty="0">
                <a:latin typeface="Comic Sans MS" panose="030F0702030302020204" pitchFamily="66" charset="0"/>
                <a:hlinkClick r:id="rId7"/>
              </a:rPr>
              <a:t>https://www.museumoflondon.org.uk/discover/how-did-empire-windrush-change-london-docklands</a:t>
            </a:r>
            <a:r>
              <a:rPr lang="en-GB" sz="3600" dirty="0">
                <a:latin typeface="Comic Sans MS" panose="030F0702030302020204" pitchFamily="66" charset="0"/>
              </a:rPr>
              <a:t> </a:t>
            </a:r>
          </a:p>
        </p:txBody>
      </p:sp>
    </p:spTree>
    <p:extLst>
      <p:ext uri="{BB962C8B-B14F-4D97-AF65-F5344CB8AC3E}">
        <p14:creationId xmlns:p14="http://schemas.microsoft.com/office/powerpoint/2010/main" val="130805074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45</TotalTime>
  <Words>425</Words>
  <Application>Microsoft Office PowerPoint</Application>
  <PresentationFormat>Widescreen</PresentationFormat>
  <Paragraphs>46</Paragraphs>
  <Slides>8</Slides>
  <Notes>8</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8</vt:i4>
      </vt:variant>
    </vt:vector>
  </HeadingPairs>
  <TitlesOfParts>
    <vt:vector size="13" baseType="lpstr">
      <vt:lpstr>Arial</vt:lpstr>
      <vt:lpstr>Calibri</vt:lpstr>
      <vt:lpstr>Calibri Light</vt:lpstr>
      <vt:lpstr>Comic Sans MS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Stephen Hall</dc:creator>
  <cp:lastModifiedBy>Priscilla Boonin</cp:lastModifiedBy>
  <cp:revision>2</cp:revision>
  <dcterms:created xsi:type="dcterms:W3CDTF">2020-08-27T14:43:37Z</dcterms:created>
  <dcterms:modified xsi:type="dcterms:W3CDTF">2020-09-12T16:20:03Z</dcterms:modified>
</cp:coreProperties>
</file>