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35" r:id="rId3"/>
    <p:sldId id="302" r:id="rId4"/>
    <p:sldId id="333" r:id="rId5"/>
    <p:sldId id="334" r:id="rId6"/>
    <p:sldId id="305" r:id="rId7"/>
    <p:sldId id="328" r:id="rId8"/>
    <p:sldId id="327" r:id="rId9"/>
    <p:sldId id="329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Thomas" initials="S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66006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8D4E7-3802-4327-825F-FF90895CEB59}" v="8" dt="2022-03-07T22:43:24.195"/>
    <p1510:client id="{AF69DB3D-975A-9A31-B814-BC4168BE3AC7}" v="38" dt="2022-03-07T16:48:16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runton" userId="d65ca91db3e48890" providerId="LiveId" clId="{6718D4E7-3802-4327-825F-FF90895CEB59}"/>
    <pc:docChg chg="custSel addSld modSld">
      <pc:chgData name="kate Brunton" userId="d65ca91db3e48890" providerId="LiveId" clId="{6718D4E7-3802-4327-825F-FF90895CEB59}" dt="2022-03-07T22:43:55.256" v="12" actId="26606"/>
      <pc:docMkLst>
        <pc:docMk/>
      </pc:docMkLst>
      <pc:sldChg chg="addSp delSp modSp new mod setBg">
        <pc:chgData name="kate Brunton" userId="d65ca91db3e48890" providerId="LiveId" clId="{6718D4E7-3802-4327-825F-FF90895CEB59}" dt="2022-03-07T22:43:55.256" v="12" actId="26606"/>
        <pc:sldMkLst>
          <pc:docMk/>
          <pc:sldMk cId="812299506" sldId="333"/>
        </pc:sldMkLst>
        <pc:spChg chg="add">
          <ac:chgData name="kate Brunton" userId="d65ca91db3e48890" providerId="LiveId" clId="{6718D4E7-3802-4327-825F-FF90895CEB59}" dt="2022-03-07T22:43:55.256" v="12" actId="26606"/>
          <ac:spMkLst>
            <pc:docMk/>
            <pc:sldMk cId="812299506" sldId="333"/>
            <ac:spMk id="71" creationId="{5F9CFCE6-877F-4858-B8BD-2C52CA8AFBC4}"/>
          </ac:spMkLst>
        </pc:spChg>
        <pc:spChg chg="add">
          <ac:chgData name="kate Brunton" userId="d65ca91db3e48890" providerId="LiveId" clId="{6718D4E7-3802-4327-825F-FF90895CEB59}" dt="2022-03-07T22:43:55.256" v="12" actId="26606"/>
          <ac:spMkLst>
            <pc:docMk/>
            <pc:sldMk cId="812299506" sldId="333"/>
            <ac:spMk id="73" creationId="{8213F8A0-12AE-4514-8372-0DD766EC28EE}"/>
          </ac:spMkLst>
        </pc:spChg>
        <pc:spChg chg="add">
          <ac:chgData name="kate Brunton" userId="d65ca91db3e48890" providerId="LiveId" clId="{6718D4E7-3802-4327-825F-FF90895CEB59}" dt="2022-03-07T22:43:55.256" v="12" actId="26606"/>
          <ac:spMkLst>
            <pc:docMk/>
            <pc:sldMk cId="812299506" sldId="333"/>
            <ac:spMk id="75" creationId="{9EFF17D4-9A8C-4CE5-B096-D8CCD4400437}"/>
          </ac:spMkLst>
        </pc:spChg>
        <pc:graphicFrameChg chg="add del mod">
          <ac:chgData name="kate Brunton" userId="d65ca91db3e48890" providerId="LiveId" clId="{6718D4E7-3802-4327-825F-FF90895CEB59}" dt="2022-03-07T22:43:24.194" v="8"/>
          <ac:graphicFrameMkLst>
            <pc:docMk/>
            <pc:sldMk cId="812299506" sldId="333"/>
            <ac:graphicFrameMk id="2" creationId="{8E034894-F264-4814-B445-1B4AEE259799}"/>
          </ac:graphicFrameMkLst>
        </pc:graphicFrameChg>
        <pc:picChg chg="add mod">
          <ac:chgData name="kate Brunton" userId="d65ca91db3e48890" providerId="LiveId" clId="{6718D4E7-3802-4327-825F-FF90895CEB59}" dt="2022-03-07T22:43:55.256" v="12" actId="26606"/>
          <ac:picMkLst>
            <pc:docMk/>
            <pc:sldMk cId="812299506" sldId="333"/>
            <ac:picMk id="4" creationId="{87D95956-37AC-45BA-BA48-252A2961AE68}"/>
          </ac:picMkLst>
        </pc:picChg>
        <pc:picChg chg="add mod ord">
          <ac:chgData name="kate Brunton" userId="d65ca91db3e48890" providerId="LiveId" clId="{6718D4E7-3802-4327-825F-FF90895CEB59}" dt="2022-03-07T22:43:55.256" v="12" actId="26606"/>
          <ac:picMkLst>
            <pc:docMk/>
            <pc:sldMk cId="812299506" sldId="333"/>
            <ac:picMk id="1026" creationId="{1AF68496-EDBA-4BCA-8EF2-B479BEF7687B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27" creationId="{551BB8FB-3633-41D6-A68C-8C454E375A25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28" creationId="{B9A8DFFF-A090-4E10-8CAF-E32C7735AD3B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29" creationId="{35F5FE1C-5A88-47BB-8D88-C9FA01ACFEF4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30" creationId="{219931B0-0590-460F-9FF4-1B90C65DD1DC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31" creationId="{FA0D8EF0-B725-4FA6-A480-E4059FAD4F58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32" creationId="{DD9D6FBC-4F0B-4362-963E-16C1FB35DE01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33" creationId="{8A6957DA-D01D-4437-A49B-3E98A07CD424}"/>
          </ac:picMkLst>
        </pc:picChg>
        <pc:picChg chg="add del mod">
          <ac:chgData name="kate Brunton" userId="d65ca91db3e48890" providerId="LiveId" clId="{6718D4E7-3802-4327-825F-FF90895CEB59}" dt="2022-03-07T22:43:24.194" v="8"/>
          <ac:picMkLst>
            <pc:docMk/>
            <pc:sldMk cId="812299506" sldId="333"/>
            <ac:picMk id="1034" creationId="{1CEF899C-EBF1-4950-B6AA-E48A0EC179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1B0FC-02ED-4A78-8C99-C58470E2217C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86033-FE72-4B70-A115-AB3FA9146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8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D8F68-FC39-4B48-B343-944D5B548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4D8969-1AC3-4CBD-9A0A-6D673229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33DFE-9EB3-4DF1-B298-F862FA80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1DD67-D898-4DCE-8E14-EEAB748A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00FF14-73CB-41FE-85B1-1935402D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D0EE4-7BAE-4958-8362-F78225D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598C44-363D-476F-BD86-241E53ED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7FD8E-82B0-435A-85C1-9CC157A7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4671-8FD9-467E-85BE-052B77C9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585C0-E467-4484-856A-61C1CCDF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13D0B3-B8AA-476B-81BC-7616D3869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B001D2-365E-418C-B820-1DBFA46C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59CA50-3D48-41FB-9A39-DF0A3E56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CE491-5B55-4F8C-AEA7-824F287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D806F-F5BE-4B35-81DF-B7D7BD66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230FC-9899-4B30-8FF6-68884D3B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22BF5-FAA9-4514-A314-A458F7C7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083A88-24E5-4DA8-A70D-9E58A159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5D61C-04D9-452F-ACEF-9593F501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B1B6B6-5CBB-4121-BFE4-57FC9811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9C4C0-62A5-4728-9811-6239872F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9817C9-FEF4-4B8C-B8C1-EE37D389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D8B3E-6A9F-4720-970F-3992A7C0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26FE5A-6F46-4D74-82D3-A0253491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843583-781D-444C-ADC4-73EBACB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4BA9C-EBDD-4C4B-8393-EF23E36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0A264-1F9F-49A0-9865-E0FE649E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F05F7D-6B18-4214-982D-811C0FA4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419D81-1AA5-49C9-916F-DF1552E1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DA0B0B-7888-4299-83D8-5DB27A45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2FAC4B-40B6-4E53-B1E0-2362C5C1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80590-F194-43E1-B704-B12393DF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E28D53-2066-418D-8BE8-FE251FB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4A822A-559C-4EAC-BBB3-226F9EDC4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E812C2-9EE1-4F8F-8385-504AC32A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156D0B-2087-4041-880B-7F4536007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2A3F699-1FFB-42FA-B2A6-08A5A8A1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D67EA5-6C10-42AE-9576-4CD9F285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51C025-C0E4-452C-9CD6-6740198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7D4FA-7829-4061-BC4F-A190886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6D5F62-46E3-483E-80FA-D2D2D99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F89E27-0F85-4A98-AED2-66DBFE6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5FA8D2-E8D9-4A7A-A1C4-77A880EB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4982AD-9815-4304-BEE4-EACB486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A5CE69-C667-44E0-8015-A556D5F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42EB9A-DFBD-4968-B4BC-A6DDBD4A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93D92-65CC-4BB3-B258-89355EE1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D14E0-B417-4C75-A2BC-89778110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D22F27-131F-4EC8-BE6B-0F70AE03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E9029E-BAA1-4F53-9D34-E295B538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726F79-2E7D-4076-805E-74083535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592C03-7AA1-474D-8466-BC24FAD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96EA8-DB79-48C0-B193-9323C682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0E7722-32AD-496B-93D6-1FF29D809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C9A800-130C-4574-9754-C928876B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583689-DB9B-4207-BAFC-ECA6FCFC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287B14-2952-4710-8EB2-A0640E5A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D8ADB3-BA21-4525-B99E-BFB5B79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68BF0D-2CDF-46CA-B230-8B93786F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B9D56A-85AF-4992-B859-48BA37C43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90752B-D3E1-4CC2-BC20-1E6CE611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C3CF-F42E-43A3-AC29-F67963888E7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2153CD-C1EA-4ADE-9BB5-82631578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15894C-F6E0-45A0-B94F-7DBE6398F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-100843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8DDAB-7A39-4DF2-BDCD-A4D0EF68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" y="346982"/>
            <a:ext cx="3399663" cy="6266089"/>
          </a:xfrm>
        </p:spPr>
        <p:txBody>
          <a:bodyPr anchor="b">
            <a:noAutofit/>
          </a:bodyPr>
          <a:lstStyle/>
          <a:p>
            <a:pPr marR="88900" lvl="0" algn="l">
              <a:lnSpc>
                <a:spcPct val="107000"/>
              </a:lnSpc>
            </a:pPr>
            <a:r>
              <a:rPr lang="en-GB" sz="1400" u="sng" dirty="0">
                <a:solidFill>
                  <a:srgbClr val="FF0000"/>
                </a:solidFill>
                <a:latin typeface="XCCW Joined 1a"/>
              </a:rPr>
              <a:t>Our LI for the week:</a:t>
            </a:r>
            <a:r>
              <a:rPr lang="en-GB" sz="1400" u="sng" dirty="0">
                <a:latin typeface="XCCW Joined 1a"/>
              </a:rPr>
              <a:t/>
            </a:r>
            <a:br>
              <a:rPr lang="en-GB" sz="1400" u="sng" dirty="0">
                <a:latin typeface="XCCW Joined 1a"/>
              </a:rPr>
            </a:br>
            <a:r>
              <a:rPr lang="en-GB" sz="1400" u="sng" dirty="0">
                <a:latin typeface="XCCW Joined 1a"/>
              </a:rPr>
              <a:t/>
            </a:r>
            <a:br>
              <a:rPr lang="en-GB" sz="1400" u="sng" dirty="0">
                <a:latin typeface="XCCW Joined 1a"/>
              </a:rPr>
            </a:br>
            <a:r>
              <a:rPr lang="en-GB" sz="1400" b="1" u="sng" dirty="0">
                <a:latin typeface="XCCW Joined 1a"/>
                <a:cs typeface="Times New Roman"/>
              </a:rPr>
              <a:t>Band 3/4:</a:t>
            </a:r>
            <a:r>
              <a:rPr lang="en-GB" sz="1400" b="1" dirty="0">
                <a:latin typeface="XCCW Joined 1a"/>
                <a:cs typeface="Times New Roman"/>
              </a:rPr>
              <a:t> </a:t>
            </a:r>
            <a:r>
              <a:rPr lang="en-GB" sz="1400" dirty="0">
                <a:latin typeface="XCCW Joined 1a"/>
                <a:cs typeface="Times New Roman"/>
              </a:rPr>
              <a:t>Read with an awareness of the audience by selecting a range of appropriate techniques when reading aloud </a:t>
            </a:r>
            <a:r>
              <a:rPr lang="en-GB" sz="1400" u="sng" dirty="0">
                <a:latin typeface="XCCW Joined 1a"/>
              </a:rPr>
              <a:t/>
            </a:r>
            <a:br>
              <a:rPr lang="en-GB" sz="1400" u="sng" dirty="0">
                <a:latin typeface="XCCW Joined 1a"/>
              </a:rPr>
            </a:br>
            <a:r>
              <a:rPr lang="en-GB" sz="1400" u="sng" dirty="0">
                <a:latin typeface="XCCW Joined 1a"/>
              </a:rPr>
              <a:t/>
            </a:r>
            <a:br>
              <a:rPr lang="en-GB" sz="1400" u="sng" dirty="0">
                <a:latin typeface="XCCW Joined 1a"/>
              </a:rPr>
            </a:br>
            <a:r>
              <a:rPr lang="en-GB" sz="1400" b="1" u="sng" dirty="0">
                <a:effectLst/>
                <a:latin typeface="XCCW Joined 1a"/>
                <a:ea typeface="Calibri" panose="020F0502020204030204" pitchFamily="34" charset="0"/>
                <a:cs typeface="Times New Roman"/>
              </a:rPr>
              <a:t>Band 5:</a:t>
            </a:r>
            <a:r>
              <a:rPr lang="en-GB" sz="1400" dirty="0">
                <a:effectLst/>
                <a:latin typeface="XCCW Joined 1a"/>
                <a:ea typeface="Calibri" panose="020F0502020204030204" pitchFamily="34" charset="0"/>
                <a:cs typeface="Times New Roman"/>
              </a:rPr>
              <a:t> Can I identify and discuss themes and impact of layout, paragraphing, grammar - usage, punctuation, and spelling. </a:t>
            </a:r>
            <a: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b="1" u="sng" dirty="0">
                <a:latin typeface="XCCW Joined 1a"/>
                <a:ea typeface="Calibri" panose="020F0502020204030204" pitchFamily="34" charset="0"/>
                <a:cs typeface="Times New Roman"/>
              </a:rPr>
              <a:t>Band 5:</a:t>
            </a:r>
            <a:r>
              <a:rPr lang="en-GB" sz="1400" b="1" dirty="0">
                <a:latin typeface="XCCW Joined 1a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400" dirty="0">
                <a:latin typeface="XCCW Joined 1a"/>
                <a:cs typeface="Times New Roman"/>
              </a:rPr>
              <a:t>Read and discuss an increasingly wide range of fiction, poetry, plays, non-fiction and reference books or textbooks.</a:t>
            </a:r>
            <a: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</a:br>
            <a: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</a:br>
            <a: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</a:br>
            <a: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</a:br>
            <a: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</a:br>
            <a: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XCCW Joined 1a" panose="03050602040000000000" pitchFamily="66" charset="0"/>
                <a:cs typeface="Times New Roman" panose="02020603050405020304" pitchFamily="18" charset="0"/>
              </a:rPr>
            </a:br>
            <a:r>
              <a:rPr lang="en-GB" sz="1400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801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35904"/>
            <a:ext cx="11697195" cy="101100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 Jacqueline Wilson Group – Enable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518" y="1349705"/>
            <a:ext cx="10733314" cy="5343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Read </a:t>
            </a:r>
            <a:r>
              <a:rPr lang="en-GB" sz="2200" u="sng" dirty="0">
                <a:solidFill>
                  <a:srgbClr val="00B0F0"/>
                </a:solidFill>
                <a:latin typeface="Twinkl"/>
              </a:rPr>
              <a:t>the whole script of Little Red Riding Hood</a:t>
            </a:r>
            <a:endParaRPr kumimoji="0" lang="en-GB" sz="22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is the purpose of italics in parts of the script? e.g. ‘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Lights up. The narrators, Big Rabbit and Little Rabbit, stand downstage.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i="1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impact do the actions of the characters have on you, the reader? Examples of this include: 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‘tugs at the cape around her neck’, ‘sighing with relief’ and ‘waving a claw in the air’?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i="1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impact would the narrator describing how the wolf is the ‘Big Bad Wolf’ have on the reader? How would an audience react if they were watching this in a theatre?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is it important that the most appropriate action be used for when a character speaks in the script? For example 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‘(croaking) all the better to see you with my dear’. </a:t>
            </a:r>
          </a:p>
        </p:txBody>
      </p:sp>
    </p:spTree>
    <p:extLst>
      <p:ext uri="{BB962C8B-B14F-4D97-AF65-F5344CB8AC3E}">
        <p14:creationId xmlns:p14="http://schemas.microsoft.com/office/powerpoint/2010/main" val="35391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BD9D16D7-F905-416B-9F0D-C93D5823B4C3}"/>
              </a:ext>
            </a:extLst>
          </p:cNvPr>
          <p:cNvSpPr txBox="1">
            <a:spLocks/>
          </p:cNvSpPr>
          <p:nvPr/>
        </p:nvSpPr>
        <p:spPr>
          <a:xfrm>
            <a:off x="6291943" y="365125"/>
            <a:ext cx="4789714" cy="592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2F45C-5D31-45D9-A903-CA50D8A70216}"/>
              </a:ext>
            </a:extLst>
          </p:cNvPr>
          <p:cNvSpPr txBox="1"/>
          <p:nvPr/>
        </p:nvSpPr>
        <p:spPr>
          <a:xfrm>
            <a:off x="6509657" y="566057"/>
            <a:ext cx="5401294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FC07F-4507-4CFB-87DE-6258C1679972}"/>
              </a:ext>
            </a:extLst>
          </p:cNvPr>
          <p:cNvSpPr txBox="1"/>
          <p:nvPr/>
        </p:nvSpPr>
        <p:spPr>
          <a:xfrm>
            <a:off x="674914" y="566057"/>
            <a:ext cx="4920343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A278BA-9A7D-4D3A-AD88-604EAA079321}"/>
              </a:ext>
            </a:extLst>
          </p:cNvPr>
          <p:cNvSpPr/>
          <p:nvPr/>
        </p:nvSpPr>
        <p:spPr>
          <a:xfrm>
            <a:off x="774374" y="566057"/>
            <a:ext cx="3399335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Lenses:</a:t>
            </a:r>
          </a:p>
          <a:p>
            <a:endParaRPr lang="en-US" sz="5400" b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Text Layout/Structure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Impact </a:t>
            </a:r>
          </a:p>
          <a:p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73A6A3-E33E-4F0B-B764-61D15A8AFA1A}"/>
              </a:ext>
            </a:extLst>
          </p:cNvPr>
          <p:cNvSpPr/>
          <p:nvPr/>
        </p:nvSpPr>
        <p:spPr>
          <a:xfrm>
            <a:off x="6542314" y="566057"/>
            <a:ext cx="405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Sentence Starters: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77A7A-8F7E-48C9-901A-91D00473E07C}"/>
              </a:ext>
            </a:extLst>
          </p:cNvPr>
          <p:cNvSpPr txBox="1"/>
          <p:nvPr/>
        </p:nvSpPr>
        <p:spPr>
          <a:xfrm>
            <a:off x="6748621" y="1273943"/>
            <a:ext cx="466900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u="sng" dirty="0">
                <a:latin typeface="Twinkl"/>
              </a:rPr>
              <a:t>Text Layout/Structure </a:t>
            </a:r>
          </a:p>
          <a:p>
            <a:endParaRPr lang="en-GB" sz="2200" u="sng" dirty="0">
              <a:latin typeface="Twinkl"/>
            </a:endParaRPr>
          </a:p>
          <a:p>
            <a:r>
              <a:rPr lang="en-GB" sz="2200" dirty="0">
                <a:latin typeface="Twinkl"/>
              </a:rPr>
              <a:t>The feature… has been used to…</a:t>
            </a: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b="1" u="sng" dirty="0">
                <a:latin typeface="Twinkl" pitchFamily="2" charset="0"/>
              </a:rPr>
              <a:t>Impact  </a:t>
            </a: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dirty="0">
                <a:latin typeface="Twinkl" pitchFamily="2" charset="0"/>
              </a:rPr>
              <a:t>The use of the feature… has been used to have a… impact on the reader.</a:t>
            </a: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55BFE9-081F-400F-B7DC-B1535A08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381" y="422981"/>
            <a:ext cx="1576705" cy="17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35904"/>
            <a:ext cx="11697195" cy="101100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 Roald Dahl Group – Enable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518" y="1349705"/>
            <a:ext cx="10733314" cy="5343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Read </a:t>
            </a:r>
            <a:r>
              <a:rPr lang="en-GB" sz="2200" b="1" u="sng" dirty="0">
                <a:solidFill>
                  <a:srgbClr val="00B050"/>
                </a:solidFill>
                <a:latin typeface="Twinkl"/>
              </a:rPr>
              <a:t>the whole script of Little Red Riding Hood</a:t>
            </a:r>
            <a:endParaRPr lang="en-GB" sz="2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ink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is the purpose of italics in parts of the script? e.g. ‘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Lights up. The narrators, Big Rabbit and Little Rabbit, stand downstage.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i="1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impact do the actions of the characters have on you, the reader? Examples of this include: 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‘tugs at the cape around her neck’, ‘sighing with relief’ and ‘waving a claw in the air’?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i="1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impact would the narrator describing how the wolf is the ‘Big Bad Wolf’ have on the reader? How would an audience react if they were watching this in a theatre?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is it important that the most appropriate action be used for when a character speaks in the script? For example 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‘(croaking) all the better to see you with my dear’. </a:t>
            </a:r>
          </a:p>
        </p:txBody>
      </p:sp>
    </p:spTree>
    <p:extLst>
      <p:ext uri="{BB962C8B-B14F-4D97-AF65-F5344CB8AC3E}">
        <p14:creationId xmlns:p14="http://schemas.microsoft.com/office/powerpoint/2010/main" val="117872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442"/>
            <a:ext cx="10515600" cy="56105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Michael </a:t>
            </a:r>
            <a:r>
              <a:rPr lang="en-GB" sz="3600" dirty="0" err="1" smtClean="0"/>
              <a:t>Morpurgo</a:t>
            </a:r>
            <a:r>
              <a:rPr lang="en-GB" sz="3600" dirty="0" smtClean="0"/>
              <a:t>: </a:t>
            </a:r>
            <a:r>
              <a:rPr lang="en-GB" sz="3600" b="1" u="sng" dirty="0" smtClean="0"/>
              <a:t>Reading for Pleasure</a:t>
            </a:r>
          </a:p>
          <a:p>
            <a:pPr marL="0" indent="0">
              <a:buNone/>
            </a:pPr>
            <a:r>
              <a:rPr lang="en-GB" sz="3600" dirty="0" smtClean="0"/>
              <a:t>Jacqueline Wilson: </a:t>
            </a:r>
            <a:r>
              <a:rPr lang="en-GB" sz="3600" b="1" u="sng" dirty="0" smtClean="0"/>
              <a:t>The Giants: SATs paper</a:t>
            </a:r>
          </a:p>
          <a:p>
            <a:pPr marL="0" indent="0">
              <a:buNone/>
            </a:pPr>
            <a:r>
              <a:rPr lang="en-GB" sz="3600" dirty="0" smtClean="0"/>
              <a:t>Roald Dahl: </a:t>
            </a:r>
            <a:r>
              <a:rPr lang="en-GB" sz="3600" b="1" u="sng" dirty="0" smtClean="0"/>
              <a:t>Enable: All Aboard the Empire </a:t>
            </a:r>
            <a:r>
              <a:rPr lang="en-GB" sz="3600" b="1" u="sng" dirty="0" err="1" smtClean="0"/>
              <a:t>Windrush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92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B9768A3D-D03A-4D63-8815-99174A76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46" y="139564"/>
            <a:ext cx="10837978" cy="6455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9892" y="296963"/>
            <a:ext cx="1394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Tuesday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117" y="226577"/>
            <a:ext cx="301023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09096" y="232227"/>
            <a:ext cx="1920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Wednesday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591" y="232227"/>
            <a:ext cx="1547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Thursday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2652" y="296963"/>
            <a:ext cx="10999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Friday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0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D95956-37AC-45BA-BA48-252A2961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895" y="643467"/>
            <a:ext cx="2298064" cy="5571066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xmlns="" id="{1AF68496-EDBA-4BCA-8EF2-B479BEF7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809536"/>
            <a:ext cx="5129784" cy="52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9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 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 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8" y="684728"/>
            <a:ext cx="116395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161" y="0"/>
            <a:ext cx="7466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Questions for Roald Dahl: Tuesday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563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35904"/>
            <a:ext cx="11697195" cy="101100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Julia Donaldson Group – Enable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518" y="1349705"/>
            <a:ext cx="10733314" cy="5343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Read </a:t>
            </a:r>
            <a:r>
              <a:rPr lang="en-GB" sz="2200" u="sng" dirty="0">
                <a:solidFill>
                  <a:srgbClr val="00B0F0"/>
                </a:solidFill>
                <a:latin typeface="Twinkl"/>
              </a:rPr>
              <a:t>the first scene of Little Red Riding Hood</a:t>
            </a:r>
            <a:endParaRPr kumimoji="0" lang="en-GB" sz="22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is there a list of the characters on the first page of the playscript?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are parts of the text written in italics e.g. ‘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Lights up. The narrators, Big Rabbit and Little Rabbit, stand downstage.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i="1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Brackets are used in some of the lines when the characters are speaking, why do you think these words are in brackets?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How do the actions of the characters </a:t>
            </a:r>
            <a:r>
              <a:rPr lang="en-GB" sz="2200" dirty="0" err="1">
                <a:solidFill>
                  <a:srgbClr val="00B0F0"/>
                </a:solidFill>
                <a:latin typeface="Twinkl"/>
              </a:rPr>
              <a:t>e.g</a:t>
            </a:r>
            <a:r>
              <a:rPr lang="en-GB" sz="2200" dirty="0">
                <a:solidFill>
                  <a:srgbClr val="00B0F0"/>
                </a:solidFill>
                <a:latin typeface="Twinkl"/>
              </a:rPr>
              <a:t> 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‘Mother looks up at the clock (it’s noon) and taps her foot angrily’ </a:t>
            </a:r>
            <a:r>
              <a:rPr lang="en-GB" sz="2200" dirty="0">
                <a:solidFill>
                  <a:srgbClr val="00B0F0"/>
                </a:solidFill>
                <a:latin typeface="Twinkl"/>
              </a:rPr>
              <a:t>have an impact on how the actors or actresses perform in the play?</a:t>
            </a:r>
          </a:p>
        </p:txBody>
      </p:sp>
    </p:spTree>
    <p:extLst>
      <p:ext uri="{BB962C8B-B14F-4D97-AF65-F5344CB8AC3E}">
        <p14:creationId xmlns:p14="http://schemas.microsoft.com/office/powerpoint/2010/main" val="284618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BD9D16D7-F905-416B-9F0D-C93D5823B4C3}"/>
              </a:ext>
            </a:extLst>
          </p:cNvPr>
          <p:cNvSpPr txBox="1">
            <a:spLocks/>
          </p:cNvSpPr>
          <p:nvPr/>
        </p:nvSpPr>
        <p:spPr>
          <a:xfrm>
            <a:off x="6291943" y="365125"/>
            <a:ext cx="4789714" cy="592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2F45C-5D31-45D9-A903-CA50D8A70216}"/>
              </a:ext>
            </a:extLst>
          </p:cNvPr>
          <p:cNvSpPr txBox="1"/>
          <p:nvPr/>
        </p:nvSpPr>
        <p:spPr>
          <a:xfrm>
            <a:off x="6509657" y="566057"/>
            <a:ext cx="5401294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FC07F-4507-4CFB-87DE-6258C1679972}"/>
              </a:ext>
            </a:extLst>
          </p:cNvPr>
          <p:cNvSpPr txBox="1"/>
          <p:nvPr/>
        </p:nvSpPr>
        <p:spPr>
          <a:xfrm>
            <a:off x="674914" y="566057"/>
            <a:ext cx="4920343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A278BA-9A7D-4D3A-AD88-604EAA079321}"/>
              </a:ext>
            </a:extLst>
          </p:cNvPr>
          <p:cNvSpPr/>
          <p:nvPr/>
        </p:nvSpPr>
        <p:spPr>
          <a:xfrm>
            <a:off x="774374" y="566057"/>
            <a:ext cx="3399335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Lenses:</a:t>
            </a:r>
          </a:p>
          <a:p>
            <a:endParaRPr lang="en-US" sz="5400" b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Text Layout/Structure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Impact </a:t>
            </a:r>
          </a:p>
          <a:p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73A6A3-E33E-4F0B-B764-61D15A8AFA1A}"/>
              </a:ext>
            </a:extLst>
          </p:cNvPr>
          <p:cNvSpPr/>
          <p:nvPr/>
        </p:nvSpPr>
        <p:spPr>
          <a:xfrm>
            <a:off x="6456907" y="566057"/>
            <a:ext cx="4223785" cy="46166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Sentence Starters</a:t>
            </a: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as reminders</a:t>
            </a:r>
            <a:r>
              <a:rPr lang="en-US" sz="2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77A7A-8F7E-48C9-901A-91D00473E07C}"/>
              </a:ext>
            </a:extLst>
          </p:cNvPr>
          <p:cNvSpPr txBox="1"/>
          <p:nvPr/>
        </p:nvSpPr>
        <p:spPr>
          <a:xfrm>
            <a:off x="6681386" y="1486855"/>
            <a:ext cx="466900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u="sng" dirty="0">
                <a:latin typeface="Twinkl"/>
              </a:rPr>
              <a:t>Text Layout/Structure </a:t>
            </a:r>
          </a:p>
          <a:p>
            <a:endParaRPr lang="en-GB" sz="2200" u="sng" dirty="0">
              <a:latin typeface="Twinkl"/>
            </a:endParaRPr>
          </a:p>
          <a:p>
            <a:r>
              <a:rPr lang="en-GB" sz="2200" dirty="0">
                <a:latin typeface="Twinkl"/>
              </a:rPr>
              <a:t>The feature… has been used to…</a:t>
            </a: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b="1" u="sng" dirty="0">
                <a:latin typeface="Twinkl" pitchFamily="2" charset="0"/>
              </a:rPr>
              <a:t>Impact  </a:t>
            </a: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dirty="0">
                <a:latin typeface="Twinkl" pitchFamily="2" charset="0"/>
              </a:rPr>
              <a:t>The use of the feature… has been used to have a… impact on the reader.</a:t>
            </a: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48CA31-714C-4E0E-BD1A-4DF808B35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6" r="5631"/>
          <a:stretch/>
        </p:blipFill>
        <p:spPr>
          <a:xfrm>
            <a:off x="4678924" y="365125"/>
            <a:ext cx="1682675" cy="14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4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35904"/>
            <a:ext cx="11697195" cy="101100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 Michael Morpurgo Group – Enable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518" y="1349705"/>
            <a:ext cx="10733314" cy="5343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Read </a:t>
            </a:r>
            <a:r>
              <a:rPr lang="en-GB" sz="2200" u="sng" dirty="0">
                <a:solidFill>
                  <a:srgbClr val="00B0F0"/>
                </a:solidFill>
                <a:latin typeface="Twinkl"/>
              </a:rPr>
              <a:t>the first and second scenes of Little Red Riding Hood</a:t>
            </a:r>
            <a:endParaRPr kumimoji="0" lang="en-GB" sz="22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is the purpose in having a list of characters at the front of the playscript?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is the purpose of italics in parts of the script? e.g. ‘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Lights up. The narrators, Big Rabbit and Little Rabbit, stand downstage.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i="1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impact do the actions of the characters have on you, the reader? Examples of this include: </a:t>
            </a:r>
            <a:r>
              <a:rPr lang="en-GB" sz="2200" i="1" dirty="0">
                <a:solidFill>
                  <a:srgbClr val="00B0F0"/>
                </a:solidFill>
                <a:latin typeface="Twinkl"/>
              </a:rPr>
              <a:t>‘tugs at the cape around her neck’, ‘sighing with relief’ and ‘waving a claw in the air’?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i="1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What impact would the narrator describing the scene that the characters are in have on the reader? How will it help person reading the playscript?</a:t>
            </a:r>
          </a:p>
        </p:txBody>
      </p:sp>
    </p:spTree>
    <p:extLst>
      <p:ext uri="{BB962C8B-B14F-4D97-AF65-F5344CB8AC3E}">
        <p14:creationId xmlns:p14="http://schemas.microsoft.com/office/powerpoint/2010/main" val="310626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BD9D16D7-F905-416B-9F0D-C93D5823B4C3}"/>
              </a:ext>
            </a:extLst>
          </p:cNvPr>
          <p:cNvSpPr txBox="1">
            <a:spLocks/>
          </p:cNvSpPr>
          <p:nvPr/>
        </p:nvSpPr>
        <p:spPr>
          <a:xfrm>
            <a:off x="6291943" y="365125"/>
            <a:ext cx="4789714" cy="592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2F45C-5D31-45D9-A903-CA50D8A70216}"/>
              </a:ext>
            </a:extLst>
          </p:cNvPr>
          <p:cNvSpPr txBox="1"/>
          <p:nvPr/>
        </p:nvSpPr>
        <p:spPr>
          <a:xfrm>
            <a:off x="6509657" y="566057"/>
            <a:ext cx="5401294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FC07F-4507-4CFB-87DE-6258C1679972}"/>
              </a:ext>
            </a:extLst>
          </p:cNvPr>
          <p:cNvSpPr txBox="1"/>
          <p:nvPr/>
        </p:nvSpPr>
        <p:spPr>
          <a:xfrm>
            <a:off x="674914" y="566057"/>
            <a:ext cx="4920343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A278BA-9A7D-4D3A-AD88-604EAA079321}"/>
              </a:ext>
            </a:extLst>
          </p:cNvPr>
          <p:cNvSpPr/>
          <p:nvPr/>
        </p:nvSpPr>
        <p:spPr>
          <a:xfrm>
            <a:off x="774374" y="566057"/>
            <a:ext cx="3399335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Lenses:</a:t>
            </a:r>
          </a:p>
          <a:p>
            <a:endParaRPr lang="en-US" sz="5400" b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Text Layout/Structure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Impact </a:t>
            </a:r>
          </a:p>
          <a:p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73A6A3-E33E-4F0B-B764-61D15A8AFA1A}"/>
              </a:ext>
            </a:extLst>
          </p:cNvPr>
          <p:cNvSpPr/>
          <p:nvPr/>
        </p:nvSpPr>
        <p:spPr>
          <a:xfrm>
            <a:off x="6542314" y="566057"/>
            <a:ext cx="405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Sentence Starters: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77A7A-8F7E-48C9-901A-91D00473E07C}"/>
              </a:ext>
            </a:extLst>
          </p:cNvPr>
          <p:cNvSpPr txBox="1"/>
          <p:nvPr/>
        </p:nvSpPr>
        <p:spPr>
          <a:xfrm>
            <a:off x="6748621" y="1273943"/>
            <a:ext cx="466900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u="sng" dirty="0">
                <a:latin typeface="Twinkl"/>
              </a:rPr>
              <a:t>Text Layout/Structure </a:t>
            </a:r>
          </a:p>
          <a:p>
            <a:endParaRPr lang="en-GB" sz="2200" u="sng" dirty="0">
              <a:latin typeface="Twinkl"/>
            </a:endParaRPr>
          </a:p>
          <a:p>
            <a:r>
              <a:rPr lang="en-GB" sz="2200" dirty="0">
                <a:latin typeface="Twinkl"/>
              </a:rPr>
              <a:t>The feature… has been used to…</a:t>
            </a: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b="1" u="sng" dirty="0">
                <a:latin typeface="Twinkl" pitchFamily="2" charset="0"/>
              </a:rPr>
              <a:t>Impact  </a:t>
            </a: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dirty="0">
                <a:latin typeface="Twinkl" pitchFamily="2" charset="0"/>
              </a:rPr>
              <a:t>The use of the feature… has been used to have a… impact on the reader.</a:t>
            </a: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DDC08F-050A-4313-9632-FA6C5A1C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16" y="755196"/>
            <a:ext cx="1923909" cy="14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723</Words>
  <Application>Microsoft Office PowerPoint</Application>
  <PresentationFormat>Custom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Our LI for the week:  Band 3/4: Read with an awareness of the audience by selecting a range of appropriate techniques when reading aloud   Band 5: Can I identify and discuss themes and impact of layout, paragraphing, grammar - usage, punctuation, and spelling.   Band 5: Read and discuss an increasingly wide range of fiction, poetry, plays, non-fiction and reference books or textbooks.        </vt:lpstr>
      <vt:lpstr>PowerPoint Presentation</vt:lpstr>
      <vt:lpstr>PowerPoint Presentation</vt:lpstr>
      <vt:lpstr>PowerPoint Presentation</vt:lpstr>
      <vt:lpstr>PowerPoint Presentation</vt:lpstr>
      <vt:lpstr>Julia Donaldson Group – Enable</vt:lpstr>
      <vt:lpstr>PowerPoint Presentation</vt:lpstr>
      <vt:lpstr> Michael Morpurgo Group – Enable</vt:lpstr>
      <vt:lpstr>PowerPoint Presentation</vt:lpstr>
      <vt:lpstr> Jacqueline Wilson Group – Enable</vt:lpstr>
      <vt:lpstr>PowerPoint Presentation</vt:lpstr>
      <vt:lpstr> Roald Dahl Group – Enable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Talk: Term 2 changes</dc:title>
  <dc:creator>kate Brunton</dc:creator>
  <cp:lastModifiedBy>local_admin</cp:lastModifiedBy>
  <cp:revision>35</cp:revision>
  <dcterms:created xsi:type="dcterms:W3CDTF">2020-11-01T11:52:42Z</dcterms:created>
  <dcterms:modified xsi:type="dcterms:W3CDTF">2022-03-08T13:09:56Z</dcterms:modified>
</cp:coreProperties>
</file>