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70" r:id="rId3"/>
    <p:sldId id="258" r:id="rId4"/>
    <p:sldId id="266" r:id="rId5"/>
    <p:sldId id="268" r:id="rId6"/>
    <p:sldId id="269" r:id="rId7"/>
    <p:sldId id="263" r:id="rId8"/>
    <p:sldId id="262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422"/>
    <p:restoredTop sz="95833"/>
  </p:normalViewPr>
  <p:slideViewPr>
    <p:cSldViewPr snapToGrid="0" snapToObjects="1">
      <p:cViewPr varScale="1">
        <p:scale>
          <a:sx n="67" d="100"/>
          <a:sy n="67" d="100"/>
        </p:scale>
        <p:origin x="552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485A1E-EC78-6045-B8CD-E0C1D3D0C5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CA3E124-BED1-0044-B697-BD0C47BE3C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1014CF-E38D-2945-9BF9-48437CD18C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B53E6-6C8E-824D-A0AA-1341ADAC7CBE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9292E5-C4CD-C64A-8CBA-3BA2F225D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F0D88A-8202-A84E-8098-9F832832A6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8871F-43B9-6C43-9679-5DAA0429BF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00737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B87659-8C8F-9C4E-A003-C117AB3A4A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A1D0F9F-20D2-0243-B450-0BDD0D0853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A557B6-85A3-5249-9731-6091A59B51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B53E6-6C8E-824D-A0AA-1341ADAC7CBE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6493CB-8E9F-7941-BBE6-D24ABCD0E5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5148FE-BD31-164F-ACF5-E30CE22487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8871F-43B9-6C43-9679-5DAA0429BF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8057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36B1BE1-5A2B-7F4B-A60F-30C7C08A7C6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92B5B00-0C0B-C447-A829-4AC0F07D07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CD523A-FE4D-3042-AE11-C379029E43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B53E6-6C8E-824D-A0AA-1341ADAC7CBE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25100F-83B6-694E-A8E7-72D489BDCF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02E9EE-643E-974D-A478-4EB3E9B42C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8871F-43B9-6C43-9679-5DAA0429BF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1954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D735AE-CE27-4441-AC19-1B3E633476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7A890E-B3C4-D24D-A4C3-CCC38A4B54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78E3CB-6AA7-A843-B07D-09CA5568A5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B53E6-6C8E-824D-A0AA-1341ADAC7CBE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CA5856-1F3D-634C-AB90-FA8D9DB701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236F52-1905-904A-B94F-CFC0E45803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8871F-43B9-6C43-9679-5DAA0429BF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1557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93E3B8-3B92-6E4E-B4D1-A9C5B09C0D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5E971F-65D3-AB46-9B2E-B126569922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0ED0A7-E544-214E-8103-F298357637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B53E6-6C8E-824D-A0AA-1341ADAC7CBE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FE4CB9-BA6B-5949-AE5E-D9CC99FB14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BA390B-5CFF-F842-98B2-88ED157D1F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8871F-43B9-6C43-9679-5DAA0429BF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4077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1608CF-CE14-A14A-B4B5-8F8474C490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90CDA8-458B-4049-9FD9-4551D3A2223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78E704A-442B-6949-927C-66EEE5B72A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B51536F-B629-8846-93CD-F17A71A423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B53E6-6C8E-824D-A0AA-1341ADAC7CBE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33170D-E55B-1D42-8BBD-DCD4420D90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1BDCFB-53F1-7F45-819F-AE8C5FBE9D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8871F-43B9-6C43-9679-5DAA0429BF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9200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3ECD30-519E-DF48-BDF5-C1C38FBCF6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A1500F-DC38-5D4C-B52C-E905F12B74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07F88E6-BEC2-2F4F-8A72-3C5A1F9B2C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8CF6FA3-B9DE-B24F-93AB-8305B7720A8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C0AD593-C36D-3A48-99CB-7B49EC8D3E9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180BB2E-8E46-4845-A785-52EC399ED5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B53E6-6C8E-824D-A0AA-1341ADAC7CBE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C3833C6-2010-A04B-802D-CC9EE8468D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CD1D8D3-D23F-F94A-8192-FC8E30A0A0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8871F-43B9-6C43-9679-5DAA0429BF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7683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D84858-A935-364C-B986-BAC28FEBE3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BDD0214-B99C-B843-AB21-785C2D8EC0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B53E6-6C8E-824D-A0AA-1341ADAC7CBE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ECD456A-D7F1-404F-81B0-4452F69087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80A9D42-BB8A-FA47-B4B3-D51CB2BBAD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8871F-43B9-6C43-9679-5DAA0429BF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3987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6430A5A-C95A-DC46-89D3-5CD78CFE7F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B53E6-6C8E-824D-A0AA-1341ADAC7CBE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DAB7802-50F6-1847-84B1-5254EB8B7B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8EE1AC-8285-F84C-BF54-81AC38F714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8871F-43B9-6C43-9679-5DAA0429BF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2264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EBCC4C-33D9-F941-BCDB-DB271E9537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16CA81-7E36-9545-AA3B-05CB755D4B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6B118B7-00AA-CA42-BBD2-9B7AF55AA2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01A361-844A-604D-85D8-2531324AF9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B53E6-6C8E-824D-A0AA-1341ADAC7CBE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F680A0-D55E-C24D-BCAF-B8F2353392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E88427-2570-5F46-80BF-E30A033DBF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8871F-43B9-6C43-9679-5DAA0429BF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3104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6DF32B-202E-374D-8FBE-93228C4F30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74D9CF9-DDA2-9146-8E2E-D9A528486E8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1A3C2C7-37D4-7742-9D15-E7AB410D33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977733B-2C94-7F41-9B41-211F4773FA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B53E6-6C8E-824D-A0AA-1341ADAC7CBE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799E0DC-4F58-EA4D-8A56-A19499FDDA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DB7B238-8F9E-EA46-B830-F82EF87EC8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8871F-43B9-6C43-9679-5DAA0429BF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1367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EFC5FC3-CFBD-CA43-9142-1E97CACC69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C5926E-A16E-A945-A4AE-58C5F912C3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744771-494E-1F47-B62F-F1F65037380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7B53E6-6C8E-824D-A0AA-1341ADAC7CBE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03FEE8-8FBB-4E42-A543-42D656B08B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009EEC-D6F8-2F40-B1F2-973D5DCF7D5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98871F-43B9-6C43-9679-5DAA0429BF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7029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8EBFDFDA-F729-A549-AFE5-1CC0AB472F6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1213491"/>
              </p:ext>
            </p:extLst>
          </p:nvPr>
        </p:nvGraphicFramePr>
        <p:xfrm>
          <a:off x="1343892" y="2541078"/>
          <a:ext cx="8770504" cy="3324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85252">
                  <a:extLst>
                    <a:ext uri="{9D8B030D-6E8A-4147-A177-3AD203B41FA5}">
                      <a16:colId xmlns:a16="http://schemas.microsoft.com/office/drawing/2014/main" val="2276803748"/>
                    </a:ext>
                  </a:extLst>
                </a:gridCol>
                <a:gridCol w="4385252">
                  <a:extLst>
                    <a:ext uri="{9D8B030D-6E8A-4147-A177-3AD203B41FA5}">
                      <a16:colId xmlns:a16="http://schemas.microsoft.com/office/drawing/2014/main" val="1230896119"/>
                    </a:ext>
                  </a:extLst>
                </a:gridCol>
              </a:tblGrid>
              <a:tr h="664864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60,</a:t>
                      </a:r>
                      <a:r>
                        <a:rPr lang="en-US" sz="2800" u="sng" dirty="0"/>
                        <a:t>5</a:t>
                      </a:r>
                      <a:r>
                        <a:rPr lang="en-US" sz="2800" dirty="0"/>
                        <a:t>34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4242148"/>
                  </a:ext>
                </a:extLst>
              </a:tr>
              <a:tr h="664864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4</a:t>
                      </a:r>
                      <a:r>
                        <a:rPr lang="en-US" sz="2800" u="none" dirty="0"/>
                        <a:t>1</a:t>
                      </a:r>
                      <a:r>
                        <a:rPr lang="en-US" sz="2800" dirty="0"/>
                        <a:t>,9</a:t>
                      </a:r>
                      <a:r>
                        <a:rPr lang="en-US" sz="2800" u="sng" dirty="0"/>
                        <a:t>5</a:t>
                      </a:r>
                      <a:r>
                        <a:rPr lang="en-US" sz="280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9097188"/>
                  </a:ext>
                </a:extLst>
              </a:tr>
              <a:tr h="664864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13</a:t>
                      </a:r>
                      <a:r>
                        <a:rPr lang="en-US" sz="2800" u="sng" dirty="0"/>
                        <a:t>4</a:t>
                      </a:r>
                      <a:r>
                        <a:rPr lang="en-US" sz="2800" dirty="0"/>
                        <a:t>,675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6295727"/>
                  </a:ext>
                </a:extLst>
              </a:tr>
              <a:tr h="664864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5</a:t>
                      </a:r>
                      <a:r>
                        <a:rPr lang="en-US" sz="2800" u="sng" dirty="0"/>
                        <a:t>3</a:t>
                      </a:r>
                      <a:r>
                        <a:rPr lang="en-US" sz="2800" dirty="0"/>
                        <a:t>4,783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6899490"/>
                  </a:ext>
                </a:extLst>
              </a:tr>
              <a:tr h="664864">
                <a:tc>
                  <a:txBody>
                    <a:bodyPr/>
                    <a:lstStyle/>
                    <a:p>
                      <a:pPr algn="ctr"/>
                      <a:r>
                        <a:rPr lang="en-US" sz="2800" u="sng" dirty="0"/>
                        <a:t>6</a:t>
                      </a:r>
                      <a:r>
                        <a:rPr lang="en-US" sz="2800" dirty="0"/>
                        <a:t>74,783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6414611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8552A325-F374-0547-A7B9-F37D1A448C76}"/>
              </a:ext>
            </a:extLst>
          </p:cNvPr>
          <p:cNvSpPr txBox="1"/>
          <p:nvPr/>
        </p:nvSpPr>
        <p:spPr>
          <a:xfrm>
            <a:off x="2105890" y="443345"/>
            <a:ext cx="653934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In Focus</a:t>
            </a:r>
          </a:p>
          <a:p>
            <a:r>
              <a:rPr lang="en-US" sz="2800" dirty="0"/>
              <a:t>Complete the table </a:t>
            </a:r>
            <a:r>
              <a:rPr lang="en-US" sz="2800"/>
              <a:t>by identifying </a:t>
            </a:r>
            <a:r>
              <a:rPr lang="en-US" sz="2800" dirty="0"/>
              <a:t>the value of the underlined digits. </a:t>
            </a:r>
          </a:p>
        </p:txBody>
      </p:sp>
    </p:spTree>
    <p:extLst>
      <p:ext uri="{BB962C8B-B14F-4D97-AF65-F5344CB8AC3E}">
        <p14:creationId xmlns:p14="http://schemas.microsoft.com/office/powerpoint/2010/main" val="27273379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3B2A60-3804-1E4A-BC9E-3CD0CBE194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4"/>
            <a:ext cx="10515600" cy="2114839"/>
          </a:xfrm>
        </p:spPr>
        <p:txBody>
          <a:bodyPr>
            <a:noAutofit/>
          </a:bodyPr>
          <a:lstStyle/>
          <a:p>
            <a:r>
              <a:rPr lang="en-US" sz="2800" dirty="0"/>
              <a:t>Hannah is counting in 100s from the number represented below. </a:t>
            </a:r>
            <a:br>
              <a:rPr lang="en-US" sz="2800" dirty="0"/>
            </a:br>
            <a:r>
              <a:rPr lang="en-US" sz="2800" dirty="0"/>
              <a:t>What number is it?</a:t>
            </a:r>
            <a:br>
              <a:rPr lang="en-US" sz="2800" dirty="0"/>
            </a:br>
            <a:r>
              <a:rPr lang="en-US" sz="2800" dirty="0"/>
              <a:t>What </a:t>
            </a:r>
            <a:r>
              <a:rPr lang="en-US" sz="2800" dirty="0" err="1"/>
              <a:t>numbe</a:t>
            </a:r>
            <a:r>
              <a:rPr lang="en-US" sz="2800" dirty="0"/>
              <a:t> will she say next?</a:t>
            </a:r>
            <a:br>
              <a:rPr lang="en-US" sz="2800" dirty="0"/>
            </a:br>
            <a:r>
              <a:rPr lang="en-US" sz="2800" dirty="0"/>
              <a:t>What number will she say fifth?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17F17956-DAF1-CC49-9159-FDF2BAAE62F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47982" y="2310462"/>
            <a:ext cx="8400426" cy="2469356"/>
          </a:xfr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6755A02B-0CAF-0B44-A903-7F5B03D48F50}"/>
              </a:ext>
            </a:extLst>
          </p:cNvPr>
          <p:cNvSpPr txBox="1"/>
          <p:nvPr/>
        </p:nvSpPr>
        <p:spPr>
          <a:xfrm>
            <a:off x="4294909" y="5056910"/>
            <a:ext cx="30895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31,625</a:t>
            </a:r>
          </a:p>
          <a:p>
            <a:r>
              <a:rPr lang="en-US" sz="2400" dirty="0"/>
              <a:t>Next 31,225</a:t>
            </a:r>
          </a:p>
          <a:p>
            <a:r>
              <a:rPr lang="en-US" sz="2400" dirty="0"/>
              <a:t>Fifth 32,125</a:t>
            </a:r>
          </a:p>
        </p:txBody>
      </p:sp>
    </p:spTree>
    <p:extLst>
      <p:ext uri="{BB962C8B-B14F-4D97-AF65-F5344CB8AC3E}">
        <p14:creationId xmlns:p14="http://schemas.microsoft.com/office/powerpoint/2010/main" val="24751542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8EBFDFDA-F729-A549-AFE5-1CC0AB472F6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9759990"/>
              </p:ext>
            </p:extLst>
          </p:nvPr>
        </p:nvGraphicFramePr>
        <p:xfrm>
          <a:off x="1343892" y="2541078"/>
          <a:ext cx="8770504" cy="3324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85252">
                  <a:extLst>
                    <a:ext uri="{9D8B030D-6E8A-4147-A177-3AD203B41FA5}">
                      <a16:colId xmlns:a16="http://schemas.microsoft.com/office/drawing/2014/main" val="2276803748"/>
                    </a:ext>
                  </a:extLst>
                </a:gridCol>
                <a:gridCol w="4385252">
                  <a:extLst>
                    <a:ext uri="{9D8B030D-6E8A-4147-A177-3AD203B41FA5}">
                      <a16:colId xmlns:a16="http://schemas.microsoft.com/office/drawing/2014/main" val="1230896119"/>
                    </a:ext>
                  </a:extLst>
                </a:gridCol>
              </a:tblGrid>
              <a:tr h="664864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60,</a:t>
                      </a:r>
                      <a:r>
                        <a:rPr lang="en-US" sz="2800" u="sng" dirty="0"/>
                        <a:t>5</a:t>
                      </a:r>
                      <a:r>
                        <a:rPr lang="en-US" sz="2800" dirty="0"/>
                        <a:t>34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rgbClr val="C00000"/>
                          </a:solidFill>
                        </a:rPr>
                        <a:t>500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4242148"/>
                  </a:ext>
                </a:extLst>
              </a:tr>
              <a:tr h="664864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4</a:t>
                      </a:r>
                      <a:r>
                        <a:rPr lang="en-US" sz="2800" u="none" dirty="0"/>
                        <a:t>1</a:t>
                      </a:r>
                      <a:r>
                        <a:rPr lang="en-US" sz="2800" dirty="0"/>
                        <a:t>,9</a:t>
                      </a:r>
                      <a:r>
                        <a:rPr lang="en-US" sz="2800" u="sng" dirty="0"/>
                        <a:t>5</a:t>
                      </a:r>
                      <a:r>
                        <a:rPr lang="en-US" sz="280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rgbClr val="C00000"/>
                          </a:solidFill>
                        </a:rPr>
                        <a:t>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9097188"/>
                  </a:ext>
                </a:extLst>
              </a:tr>
              <a:tr h="664864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13</a:t>
                      </a:r>
                      <a:r>
                        <a:rPr lang="en-US" sz="2800" u="sng" dirty="0"/>
                        <a:t>4</a:t>
                      </a:r>
                      <a:r>
                        <a:rPr lang="en-US" sz="2800" dirty="0"/>
                        <a:t>,675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rgbClr val="C00000"/>
                          </a:solidFill>
                        </a:rPr>
                        <a:t>4,000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6295727"/>
                  </a:ext>
                </a:extLst>
              </a:tr>
              <a:tr h="664864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5</a:t>
                      </a:r>
                      <a:r>
                        <a:rPr lang="en-US" sz="2800" u="sng" dirty="0"/>
                        <a:t>3</a:t>
                      </a:r>
                      <a:r>
                        <a:rPr lang="en-US" sz="2800" dirty="0"/>
                        <a:t>4,783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rgbClr val="C00000"/>
                          </a:solidFill>
                        </a:rPr>
                        <a:t>30,000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6899490"/>
                  </a:ext>
                </a:extLst>
              </a:tr>
              <a:tr h="664864">
                <a:tc>
                  <a:txBody>
                    <a:bodyPr/>
                    <a:lstStyle/>
                    <a:p>
                      <a:pPr algn="ctr"/>
                      <a:r>
                        <a:rPr lang="en-US" sz="2800" u="sng" dirty="0"/>
                        <a:t>6</a:t>
                      </a:r>
                      <a:r>
                        <a:rPr lang="en-US" sz="2800" dirty="0"/>
                        <a:t>74,783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rgbClr val="C00000"/>
                          </a:solidFill>
                        </a:rPr>
                        <a:t>600,000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6414611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8552A325-F374-0547-A7B9-F37D1A448C76}"/>
              </a:ext>
            </a:extLst>
          </p:cNvPr>
          <p:cNvSpPr txBox="1"/>
          <p:nvPr/>
        </p:nvSpPr>
        <p:spPr>
          <a:xfrm>
            <a:off x="2105890" y="443345"/>
            <a:ext cx="653934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In Focus</a:t>
            </a:r>
          </a:p>
          <a:p>
            <a:r>
              <a:rPr lang="en-US" sz="2800" dirty="0"/>
              <a:t>Complete the table by identifying the value of the underlined digits. </a:t>
            </a:r>
          </a:p>
        </p:txBody>
      </p:sp>
    </p:spTree>
    <p:extLst>
      <p:ext uri="{BB962C8B-B14F-4D97-AF65-F5344CB8AC3E}">
        <p14:creationId xmlns:p14="http://schemas.microsoft.com/office/powerpoint/2010/main" val="32172781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DF4334C1-4EDF-D448-AB5F-BD5F709C05E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3845" y="1651000"/>
            <a:ext cx="10065552" cy="3392054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90A2C1B-5918-B642-A802-61789F095A49}"/>
              </a:ext>
            </a:extLst>
          </p:cNvPr>
          <p:cNvSpPr txBox="1"/>
          <p:nvPr/>
        </p:nvSpPr>
        <p:spPr>
          <a:xfrm>
            <a:off x="1066800" y="2549236"/>
            <a:ext cx="1847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39106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DF4334C1-4EDF-D448-AB5F-BD5F709C05E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4572" y="1706418"/>
            <a:ext cx="10065552" cy="3392054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90A2C1B-5918-B642-A802-61789F095A49}"/>
              </a:ext>
            </a:extLst>
          </p:cNvPr>
          <p:cNvSpPr txBox="1"/>
          <p:nvPr/>
        </p:nvSpPr>
        <p:spPr>
          <a:xfrm>
            <a:off x="1066800" y="2549236"/>
            <a:ext cx="1847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A0F1FDA8-DF99-7742-9A47-B4B5DE76990C}"/>
              </a:ext>
            </a:extLst>
          </p:cNvPr>
          <p:cNvCxnSpPr/>
          <p:nvPr/>
        </p:nvCxnSpPr>
        <p:spPr>
          <a:xfrm>
            <a:off x="3034145" y="3685308"/>
            <a:ext cx="0" cy="3960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CB6ABB94-05FD-7E46-A46D-3250B73F6439}"/>
              </a:ext>
            </a:extLst>
          </p:cNvPr>
          <p:cNvCxnSpPr/>
          <p:nvPr/>
        </p:nvCxnSpPr>
        <p:spPr>
          <a:xfrm>
            <a:off x="6317672" y="3620071"/>
            <a:ext cx="0" cy="3960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3A544BE8-FD24-EE40-89D5-6BB14288804C}"/>
              </a:ext>
            </a:extLst>
          </p:cNvPr>
          <p:cNvCxnSpPr/>
          <p:nvPr/>
        </p:nvCxnSpPr>
        <p:spPr>
          <a:xfrm>
            <a:off x="9351818" y="3675489"/>
            <a:ext cx="0" cy="3960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694795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2A4D3D52-E0F6-9E4A-892A-B5AF50ABBF3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6081522"/>
              </p:ext>
            </p:extLst>
          </p:nvPr>
        </p:nvGraphicFramePr>
        <p:xfrm>
          <a:off x="1671781" y="2188246"/>
          <a:ext cx="8552872" cy="23560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8218">
                  <a:extLst>
                    <a:ext uri="{9D8B030D-6E8A-4147-A177-3AD203B41FA5}">
                      <a16:colId xmlns:a16="http://schemas.microsoft.com/office/drawing/2014/main" val="819803564"/>
                    </a:ext>
                  </a:extLst>
                </a:gridCol>
                <a:gridCol w="2138218">
                  <a:extLst>
                    <a:ext uri="{9D8B030D-6E8A-4147-A177-3AD203B41FA5}">
                      <a16:colId xmlns:a16="http://schemas.microsoft.com/office/drawing/2014/main" val="1947653206"/>
                    </a:ext>
                  </a:extLst>
                </a:gridCol>
                <a:gridCol w="2138218">
                  <a:extLst>
                    <a:ext uri="{9D8B030D-6E8A-4147-A177-3AD203B41FA5}">
                      <a16:colId xmlns:a16="http://schemas.microsoft.com/office/drawing/2014/main" val="2651391762"/>
                    </a:ext>
                  </a:extLst>
                </a:gridCol>
                <a:gridCol w="2138218">
                  <a:extLst>
                    <a:ext uri="{9D8B030D-6E8A-4147-A177-3AD203B41FA5}">
                      <a16:colId xmlns:a16="http://schemas.microsoft.com/office/drawing/2014/main" val="134286233"/>
                    </a:ext>
                  </a:extLst>
                </a:gridCol>
              </a:tblGrid>
              <a:tr h="471209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Add 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Add 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Add 1000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8287434"/>
                  </a:ext>
                </a:extLst>
              </a:tr>
              <a:tr h="47120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2,506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3385118"/>
                  </a:ext>
                </a:extLst>
              </a:tr>
              <a:tr h="47120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7,675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3735045"/>
                  </a:ext>
                </a:extLst>
              </a:tr>
              <a:tr h="47120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6,495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8545541"/>
                  </a:ext>
                </a:extLst>
              </a:tr>
              <a:tr h="471209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7,450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2483078"/>
                  </a:ext>
                </a:extLst>
              </a:tr>
            </a:tbl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5C451E66-2FDD-A541-91F7-BB77AFAE9C20}"/>
              </a:ext>
            </a:extLst>
          </p:cNvPr>
          <p:cNvSpPr txBox="1"/>
          <p:nvPr/>
        </p:nvSpPr>
        <p:spPr>
          <a:xfrm>
            <a:off x="1671781" y="955964"/>
            <a:ext cx="80818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Complete the table by adding to the starting number. </a:t>
            </a:r>
          </a:p>
        </p:txBody>
      </p:sp>
    </p:spTree>
    <p:extLst>
      <p:ext uri="{BB962C8B-B14F-4D97-AF65-F5344CB8AC3E}">
        <p14:creationId xmlns:p14="http://schemas.microsoft.com/office/powerpoint/2010/main" val="35924592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2A4D3D52-E0F6-9E4A-892A-B5AF50ABBF3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9071406"/>
              </p:ext>
            </p:extLst>
          </p:nvPr>
        </p:nvGraphicFramePr>
        <p:xfrm>
          <a:off x="1560944" y="2715491"/>
          <a:ext cx="8552872" cy="23420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8218">
                  <a:extLst>
                    <a:ext uri="{9D8B030D-6E8A-4147-A177-3AD203B41FA5}">
                      <a16:colId xmlns:a16="http://schemas.microsoft.com/office/drawing/2014/main" val="819803564"/>
                    </a:ext>
                  </a:extLst>
                </a:gridCol>
                <a:gridCol w="2138218">
                  <a:extLst>
                    <a:ext uri="{9D8B030D-6E8A-4147-A177-3AD203B41FA5}">
                      <a16:colId xmlns:a16="http://schemas.microsoft.com/office/drawing/2014/main" val="1947653206"/>
                    </a:ext>
                  </a:extLst>
                </a:gridCol>
                <a:gridCol w="2138218">
                  <a:extLst>
                    <a:ext uri="{9D8B030D-6E8A-4147-A177-3AD203B41FA5}">
                      <a16:colId xmlns:a16="http://schemas.microsoft.com/office/drawing/2014/main" val="2651391762"/>
                    </a:ext>
                  </a:extLst>
                </a:gridCol>
                <a:gridCol w="2138218">
                  <a:extLst>
                    <a:ext uri="{9D8B030D-6E8A-4147-A177-3AD203B41FA5}">
                      <a16:colId xmlns:a16="http://schemas.microsoft.com/office/drawing/2014/main" val="134286233"/>
                    </a:ext>
                  </a:extLst>
                </a:gridCol>
              </a:tblGrid>
              <a:tr h="442728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Add 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Add 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Add 1000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8287434"/>
                  </a:ext>
                </a:extLst>
              </a:tr>
              <a:tr h="47120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2,506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C00000"/>
                          </a:solidFill>
                        </a:rPr>
                        <a:t>2,516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C00000"/>
                          </a:solidFill>
                        </a:rPr>
                        <a:t>2,606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C00000"/>
                          </a:solidFill>
                        </a:rPr>
                        <a:t>3,506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3385118"/>
                  </a:ext>
                </a:extLst>
              </a:tr>
              <a:tr h="47120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7,675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C00000"/>
                          </a:solidFill>
                        </a:rPr>
                        <a:t>7,685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C00000"/>
                          </a:solidFill>
                        </a:rPr>
                        <a:t>7,775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C00000"/>
                          </a:solidFill>
                        </a:rPr>
                        <a:t>8,575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3735045"/>
                  </a:ext>
                </a:extLst>
              </a:tr>
              <a:tr h="47120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6,495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C00000"/>
                          </a:solidFill>
                        </a:rPr>
                        <a:t>6,505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C00000"/>
                          </a:solidFill>
                        </a:rPr>
                        <a:t>6,595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C00000"/>
                          </a:solidFill>
                        </a:rPr>
                        <a:t>6,595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8545541"/>
                  </a:ext>
                </a:extLst>
              </a:tr>
              <a:tr h="47120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7,440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7,450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C00000"/>
                          </a:solidFill>
                        </a:rPr>
                        <a:t>7,540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C00000"/>
                          </a:solidFill>
                        </a:rPr>
                        <a:t>8,440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2483078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B88924B0-B065-9A44-8504-F91BDB01F3D0}"/>
              </a:ext>
            </a:extLst>
          </p:cNvPr>
          <p:cNvSpPr txBox="1"/>
          <p:nvPr/>
        </p:nvSpPr>
        <p:spPr>
          <a:xfrm>
            <a:off x="1796470" y="1288473"/>
            <a:ext cx="80818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Check your answers</a:t>
            </a:r>
          </a:p>
        </p:txBody>
      </p:sp>
    </p:spTree>
    <p:extLst>
      <p:ext uri="{BB962C8B-B14F-4D97-AF65-F5344CB8AC3E}">
        <p14:creationId xmlns:p14="http://schemas.microsoft.com/office/powerpoint/2010/main" val="27746722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DF5420-5B10-CB49-B20A-120182C930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Complete the bar model</a:t>
            </a:r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17E44B88-07BF-C04A-B534-D090AD4E8E3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2632797"/>
            <a:ext cx="9981983" cy="2299421"/>
          </a:xfrm>
        </p:spPr>
      </p:pic>
    </p:spTree>
    <p:extLst>
      <p:ext uri="{BB962C8B-B14F-4D97-AF65-F5344CB8AC3E}">
        <p14:creationId xmlns:p14="http://schemas.microsoft.com/office/powerpoint/2010/main" val="34339743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764672-A04D-7C46-9542-8DFFBF53DD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9945" y="614507"/>
            <a:ext cx="5008418" cy="1325563"/>
          </a:xfrm>
        </p:spPr>
        <p:txBody>
          <a:bodyPr/>
          <a:lstStyle/>
          <a:p>
            <a:r>
              <a:rPr lang="en-US" dirty="0"/>
              <a:t>Check your answers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FF0BFB41-B76C-C945-9E22-243EE51EA96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84226" y="2438400"/>
            <a:ext cx="7823548" cy="1806503"/>
          </a:xfrm>
        </p:spPr>
      </p:pic>
    </p:spTree>
    <p:extLst>
      <p:ext uri="{BB962C8B-B14F-4D97-AF65-F5344CB8AC3E}">
        <p14:creationId xmlns:p14="http://schemas.microsoft.com/office/powerpoint/2010/main" val="10323536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3B2A60-3804-1E4A-BC9E-3CD0CBE194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934730"/>
          </a:xfrm>
        </p:spPr>
        <p:txBody>
          <a:bodyPr>
            <a:noAutofit/>
          </a:bodyPr>
          <a:lstStyle/>
          <a:p>
            <a:r>
              <a:rPr lang="en-US" sz="3600" dirty="0"/>
              <a:t>Hannah is counting in 100s from the number represented below. </a:t>
            </a:r>
            <a:br>
              <a:rPr lang="en-US" sz="3600" dirty="0"/>
            </a:br>
            <a:r>
              <a:rPr lang="en-US" sz="3600" dirty="0"/>
              <a:t>What number is it?</a:t>
            </a:r>
            <a:br>
              <a:rPr lang="en-US" sz="3600" dirty="0"/>
            </a:br>
            <a:r>
              <a:rPr lang="en-US" sz="3600" dirty="0"/>
              <a:t>What </a:t>
            </a:r>
            <a:r>
              <a:rPr lang="en-US" sz="3600" dirty="0" err="1"/>
              <a:t>numbe</a:t>
            </a:r>
            <a:r>
              <a:rPr lang="en-US" sz="3600" dirty="0"/>
              <a:t> will she say next?</a:t>
            </a:r>
            <a:br>
              <a:rPr lang="en-US" sz="3600" dirty="0"/>
            </a:br>
            <a:r>
              <a:rPr lang="en-US" sz="3600" dirty="0"/>
              <a:t>What number will she say fifth?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17F17956-DAF1-CC49-9159-FDF2BAAE62F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51000" y="2961626"/>
            <a:ext cx="8400426" cy="2469356"/>
          </a:xfrm>
        </p:spPr>
      </p:pic>
    </p:spTree>
    <p:extLst>
      <p:ext uri="{BB962C8B-B14F-4D97-AF65-F5344CB8AC3E}">
        <p14:creationId xmlns:p14="http://schemas.microsoft.com/office/powerpoint/2010/main" val="3309247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166</Words>
  <Application>Microsoft Office PowerPoint</Application>
  <PresentationFormat>Widescreen</PresentationFormat>
  <Paragraphs>54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Complete the bar model</vt:lpstr>
      <vt:lpstr>Check your answers</vt:lpstr>
      <vt:lpstr>Hannah is counting in 100s from the number represented below.  What number is it? What numbe will she say next? What number will she say fifth?</vt:lpstr>
      <vt:lpstr>Hannah is counting in 100s from the number represented below.  What number is it? What numbe will she say next? What number will she say fifth?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Ben Neville</dc:creator>
  <cp:lastModifiedBy>kate Brunton</cp:lastModifiedBy>
  <cp:revision>7</cp:revision>
  <dcterms:created xsi:type="dcterms:W3CDTF">2020-09-12T09:23:24Z</dcterms:created>
  <dcterms:modified xsi:type="dcterms:W3CDTF">2020-09-14T15:03:48Z</dcterms:modified>
</cp:coreProperties>
</file>