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01" r:id="rId3"/>
    <p:sldId id="268" r:id="rId4"/>
    <p:sldId id="293" r:id="rId5"/>
    <p:sldId id="294" r:id="rId6"/>
    <p:sldId id="269" r:id="rId7"/>
    <p:sldId id="270" r:id="rId8"/>
    <p:sldId id="271" r:id="rId9"/>
    <p:sldId id="290" r:id="rId10"/>
    <p:sldId id="299" r:id="rId11"/>
    <p:sldId id="297" r:id="rId12"/>
    <p:sldId id="291" r:id="rId13"/>
    <p:sldId id="302" r:id="rId14"/>
    <p:sldId id="277" r:id="rId15"/>
    <p:sldId id="29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7030A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D8F68-FC39-4B48-B343-944D5B5488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4D8969-1AC3-4CBD-9A0A-6D673229EB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433DFE-9EB3-4DF1-B298-F862FA804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C3CF-F42E-43A3-AC29-F67963888E74}" type="datetimeFigureOut">
              <a:rPr lang="en-GB" smtClean="0"/>
              <a:t>06/12/2020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C1DD67-D898-4DCE-8E14-EEAB748A6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00FF14-73CB-41FE-85B1-1935402D6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109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D0EE4-7BAE-4958-8362-F78225D92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598C44-363D-476F-BD86-241E53ED2B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A7FD8E-82B0-435A-85C1-9CC157A79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C3CF-F42E-43A3-AC29-F67963888E74}" type="datetimeFigureOut">
              <a:rPr lang="en-GB" smtClean="0"/>
              <a:t>06/12/2020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404671-8FD9-467E-85BE-052B77C99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4585C0-E467-4484-856A-61C1CCDF4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6020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613D0B3-B8AA-476B-81BC-7616D38691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B001D2-365E-418C-B820-1DBFA46C77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59CA50-3D48-41FB-9A39-DF0A3E56A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C3CF-F42E-43A3-AC29-F67963888E74}" type="datetimeFigureOut">
              <a:rPr lang="en-GB" smtClean="0"/>
              <a:t>06/12/2020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1CE491-5B55-4F8C-AEA7-824F287B7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3D806F-F5BE-4B35-81DF-B7D7BD665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3276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230FC-9899-4B30-8FF6-68884D3B5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22BF5-FAA9-4514-A314-A458F7C771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083A88-24E5-4DA8-A70D-9E58A159C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C3CF-F42E-43A3-AC29-F67963888E74}" type="datetimeFigureOut">
              <a:rPr lang="en-GB" smtClean="0"/>
              <a:t>06/12/2020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95D61C-04D9-452F-ACEF-9593F501E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B1B6B6-5CBB-4121-BFE4-57FC98116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0182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9C4C0-62A5-4728-9811-6239872F4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9817C9-FEF4-4B8C-B8C1-EE37D38996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CD8B3E-6A9F-4720-970F-3992A7C08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C3CF-F42E-43A3-AC29-F67963888E74}" type="datetimeFigureOut">
              <a:rPr lang="en-GB" smtClean="0"/>
              <a:t>06/12/2020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26FE5A-6F46-4D74-82D3-A02534910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843583-781D-444C-ADC4-73EBACB9C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4522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4BA9C-EBDD-4C4B-8393-EF23E36F4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D0A264-1F9F-49A0-9865-E0FE649E07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F05F7D-6B18-4214-982D-811C0FA40D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419D81-1AA5-49C9-916F-DF1552E1D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C3CF-F42E-43A3-AC29-F67963888E74}" type="datetimeFigureOut">
              <a:rPr lang="en-GB" smtClean="0"/>
              <a:t>06/12/2020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DA0B0B-7888-4299-83D8-5DB27A45E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2FAC4B-40B6-4E53-B1E0-2362C5C1C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3989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80590-F194-43E1-B704-B12393DFD3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E28D53-2066-418D-8BE8-FE251FBDAD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4A822A-559C-4EAC-BBB3-226F9EDC47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E812C2-9EE1-4F8F-8385-504AC32A23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156D0B-2087-4041-880B-7F45360071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2A3F699-1FFB-42FA-B2A6-08A5A8A1A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C3CF-F42E-43A3-AC29-F67963888E74}" type="datetimeFigureOut">
              <a:rPr lang="en-GB" smtClean="0"/>
              <a:t>06/12/2020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ED67EA5-6C10-42AE-9576-4CD9F285F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51C025-C0E4-452C-9CD6-6740198A2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055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07D4FA-7829-4061-BC4F-A190886C1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6D5F62-46E3-483E-80FA-D2D2D999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C3CF-F42E-43A3-AC29-F67963888E74}" type="datetimeFigureOut">
              <a:rPr lang="en-GB" smtClean="0"/>
              <a:t>06/12/2020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F89E27-0F85-4A98-AED2-66DBFE6F7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5FA8D2-E8D9-4A7A-A1C4-77A880EBF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3166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4982AD-9815-4304-BEE4-EACB4863B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C3CF-F42E-43A3-AC29-F67963888E74}" type="datetimeFigureOut">
              <a:rPr lang="en-GB" smtClean="0"/>
              <a:t>06/12/2020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A5CE69-C667-44E0-8015-A556D5F4E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42EB9A-DFBD-4968-B4BC-A6DDBD4AF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2725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93D92-65CC-4BB3-B258-89355EE19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2D14E0-B417-4C75-A2BC-8977811000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D22F27-131F-4EC8-BE6B-0F70AE03E5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E9029E-BAA1-4F53-9D34-E295B538E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C3CF-F42E-43A3-AC29-F67963888E74}" type="datetimeFigureOut">
              <a:rPr lang="en-GB" smtClean="0"/>
              <a:t>06/12/2020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726F79-2E7D-4076-805E-740835353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592C03-7AA1-474D-8466-BC24FADD8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4036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96EA8-DB79-48C0-B193-9323C682D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0E7722-32AD-496B-93D6-1FF29D809C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C9A800-130C-4574-9754-C928876B99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583689-DB9B-4207-BAFC-ECA6FCFC9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C3CF-F42E-43A3-AC29-F67963888E74}" type="datetimeFigureOut">
              <a:rPr lang="en-GB" smtClean="0"/>
              <a:t>06/12/2020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287B14-2952-4710-8EB2-A0640E5AF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D8ADB3-BA21-4525-B99E-BFB5B79BD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4455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68BF0D-2CDF-46CA-B230-8B93786FB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B9D56A-85AF-4992-B859-48BA37C439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90752B-D3E1-4CC2-BC20-1E6CE611A3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FC3CF-F42E-43A3-AC29-F67963888E74}" type="datetimeFigureOut">
              <a:rPr lang="en-GB" smtClean="0"/>
              <a:t>06/12/2020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2153CD-C1EA-4ADE-9BB5-826315781E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15894C-F6E0-45A0-B94F-7DBE6398F6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1846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6F0980B-B99C-4988-A8A6-9BEC06C09E7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091" r="19563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DC8DDAB-7A39-4DF2-BDCD-A4D0EF686B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0030" y="1091540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en-GB" sz="4800" u="sng" dirty="0">
                <a:solidFill>
                  <a:srgbClr val="FF0000"/>
                </a:solidFill>
                <a:latin typeface="XCCW Joined 1a"/>
              </a:rPr>
              <a:t>Monday 7</a:t>
            </a:r>
            <a:r>
              <a:rPr lang="en-GB" sz="4800" u="sng" baseline="30000" dirty="0">
                <a:solidFill>
                  <a:srgbClr val="FF0000"/>
                </a:solidFill>
                <a:latin typeface="XCCW Joined 1a"/>
              </a:rPr>
              <a:t>th</a:t>
            </a:r>
            <a:r>
              <a:rPr lang="en-GB" sz="4800" u="sng" dirty="0">
                <a:solidFill>
                  <a:srgbClr val="FF0000"/>
                </a:solidFill>
                <a:latin typeface="XCCW Joined 1a"/>
              </a:rPr>
              <a:t> December</a:t>
            </a:r>
            <a:br>
              <a:rPr lang="en-GB" sz="4800" u="sng" dirty="0">
                <a:latin typeface="XCCW Joined 1a"/>
              </a:rPr>
            </a:br>
            <a:endParaRPr lang="en-GB" sz="4800" dirty="0">
              <a:latin typeface="XCCW Joined 1a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65FCAC-FC5D-4DF3-95E5-3E00CAA9B4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pPr algn="l"/>
            <a:r>
              <a:rPr lang="en-GB" sz="3200" u="sng" dirty="0">
                <a:solidFill>
                  <a:srgbClr val="FF0000"/>
                </a:solidFill>
                <a:latin typeface="XCCW Joined 1a"/>
              </a:rPr>
              <a:t>BOOK TALK – </a:t>
            </a:r>
            <a:r>
              <a:rPr lang="en-GB" sz="3200" dirty="0">
                <a:solidFill>
                  <a:srgbClr val="FF0000"/>
                </a:solidFill>
                <a:latin typeface="XCCW Joined 1a"/>
              </a:rPr>
              <a:t>Write in books.</a:t>
            </a:r>
            <a:endParaRPr lang="en-GB" sz="3200" u="sng" dirty="0">
              <a:solidFill>
                <a:srgbClr val="FF0000"/>
              </a:solidFill>
              <a:latin typeface="XCCW Joined 1a"/>
            </a:endParaRPr>
          </a:p>
          <a:p>
            <a:pPr algn="l"/>
            <a:endParaRPr lang="en-GB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431AE5-0627-413D-BD1D-4A476C86AE89}"/>
              </a:ext>
            </a:extLst>
          </p:cNvPr>
          <p:cNvSpPr txBox="1"/>
          <p:nvPr/>
        </p:nvSpPr>
        <p:spPr>
          <a:xfrm>
            <a:off x="352425" y="541155"/>
            <a:ext cx="225603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kern="1200" dirty="0">
                <a:solidFill>
                  <a:srgbClr val="FF0000"/>
                </a:solidFill>
                <a:latin typeface="XCCW Joined 1a"/>
              </a:rPr>
              <a:t>Lesson 1: </a:t>
            </a:r>
          </a:p>
        </p:txBody>
      </p:sp>
    </p:spTree>
    <p:extLst>
      <p:ext uri="{BB962C8B-B14F-4D97-AF65-F5344CB8AC3E}">
        <p14:creationId xmlns:p14="http://schemas.microsoft.com/office/powerpoint/2010/main" val="36801750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030B9-31AA-46ED-8DC7-205A9EC29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1729"/>
            <a:ext cx="10515600" cy="1325563"/>
          </a:xfrm>
        </p:spPr>
        <p:txBody>
          <a:bodyPr/>
          <a:lstStyle/>
          <a:p>
            <a:r>
              <a:rPr lang="en-GB" b="1" u="sng" dirty="0">
                <a:latin typeface="XCCW Joined 1a"/>
              </a:rPr>
              <a:t>Lesson 2 – Model </a:t>
            </a:r>
            <a:br>
              <a:rPr lang="en-GB" b="1" u="sng" dirty="0"/>
            </a:br>
            <a:endParaRPr lang="en-GB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2838C8-3669-4B40-970C-81861782A6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2075"/>
            <a:ext cx="10515600" cy="48596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/>
              <a:t>We are going to create some sentences together today using the same 3 lenses:</a:t>
            </a:r>
          </a:p>
          <a:p>
            <a:pPr marL="0" indent="0">
              <a:buNone/>
            </a:pPr>
            <a:endParaRPr lang="en-GB" sz="3600" dirty="0"/>
          </a:p>
          <a:p>
            <a:r>
              <a:rPr lang="en-GB" sz="3600" dirty="0"/>
              <a:t>Touching</a:t>
            </a:r>
          </a:p>
          <a:p>
            <a:r>
              <a:rPr lang="en-GB" sz="3600" dirty="0"/>
              <a:t>Yes/No Relationships</a:t>
            </a:r>
          </a:p>
          <a:p>
            <a:r>
              <a:rPr lang="en-GB" sz="3600" dirty="0"/>
              <a:t>Predictions</a:t>
            </a:r>
          </a:p>
          <a:p>
            <a:endParaRPr lang="en-GB" sz="3600" dirty="0"/>
          </a:p>
          <a:p>
            <a:pPr marL="0" indent="0">
              <a:buNone/>
            </a:pPr>
            <a:r>
              <a:rPr lang="en-GB" sz="1800" dirty="0">
                <a:solidFill>
                  <a:srgbClr val="FF0000"/>
                </a:solidFill>
              </a:rPr>
              <a:t>We will write the answers together, but you can add in extra information if you would like to.</a:t>
            </a:r>
          </a:p>
          <a:p>
            <a:pPr marL="0" indent="0">
              <a:buNone/>
            </a:pPr>
            <a:endParaRPr lang="en-GB" sz="3600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AB4FB78-F939-41E8-A98E-B327486C5D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67466" y="2188769"/>
            <a:ext cx="1382249" cy="421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3958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0F5D5EF-DCBC-4AB7-A9DD-548D83BFB961}"/>
              </a:ext>
            </a:extLst>
          </p:cNvPr>
          <p:cNvSpPr txBox="1"/>
          <p:nvPr/>
        </p:nvSpPr>
        <p:spPr>
          <a:xfrm>
            <a:off x="123825" y="442912"/>
            <a:ext cx="3924300" cy="58169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US" sz="2400" b="1" u="sng" dirty="0"/>
              <a:t>Touching</a:t>
            </a:r>
          </a:p>
          <a:p>
            <a:pPr marL="342900" indent="-342900">
              <a:buAutoNum type="arabicParenR"/>
            </a:pPr>
            <a:endParaRPr lang="en-US" b="1" u="sng" dirty="0"/>
          </a:p>
          <a:p>
            <a:endParaRPr lang="en-US" sz="1800" b="1" u="sng" dirty="0"/>
          </a:p>
          <a:p>
            <a:pPr marL="0" indent="0" algn="ctr">
              <a:buNone/>
            </a:pPr>
            <a:r>
              <a:rPr lang="en-GB" sz="2400" dirty="0">
                <a:solidFill>
                  <a:srgbClr val="FF0000"/>
                </a:solidFill>
              </a:rPr>
              <a:t>What would you describe as positive or negative moments of touch between the characters in this extract?</a:t>
            </a:r>
          </a:p>
          <a:p>
            <a:pPr marL="0" indent="0" algn="ctr">
              <a:buNone/>
            </a:pPr>
            <a:endParaRPr lang="en-GB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2400" i="1" dirty="0"/>
              <a:t>There are positive moments of ‘touch’ when…</a:t>
            </a:r>
          </a:p>
          <a:p>
            <a:pPr marL="0" indent="0">
              <a:buNone/>
            </a:pPr>
            <a:endParaRPr lang="en-GB" sz="2400" i="1" dirty="0"/>
          </a:p>
          <a:p>
            <a:pPr marL="0" indent="0">
              <a:buNone/>
            </a:pPr>
            <a:r>
              <a:rPr lang="en-GB" sz="2400" i="1" dirty="0"/>
              <a:t>In addition, there are negative moments of ‘touch’ </a:t>
            </a:r>
          </a:p>
          <a:p>
            <a:pPr marL="0" indent="0">
              <a:buNone/>
            </a:pPr>
            <a:r>
              <a:rPr lang="en-GB" sz="2400" i="1" dirty="0"/>
              <a:t>when…</a:t>
            </a:r>
          </a:p>
          <a:p>
            <a:pPr marL="0" indent="0" algn="ctr">
              <a:buNone/>
            </a:pPr>
            <a:endParaRPr lang="en-GB" sz="2400" dirty="0">
              <a:solidFill>
                <a:srgbClr val="FF0000"/>
              </a:solidFill>
            </a:endParaRPr>
          </a:p>
          <a:p>
            <a:pPr algn="ctr"/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27FC09F-51E7-4B0C-82ED-B937B500DC31}"/>
              </a:ext>
            </a:extLst>
          </p:cNvPr>
          <p:cNvSpPr txBox="1"/>
          <p:nvPr/>
        </p:nvSpPr>
        <p:spPr>
          <a:xfrm>
            <a:off x="4133850" y="442912"/>
            <a:ext cx="3924300" cy="452431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u="sng" dirty="0"/>
              <a:t>2) Yes/No relationships</a:t>
            </a:r>
          </a:p>
          <a:p>
            <a:endParaRPr lang="en-US" sz="1800" b="1" dirty="0"/>
          </a:p>
          <a:p>
            <a:endParaRPr lang="en-US" sz="1800" b="1" dirty="0"/>
          </a:p>
          <a:p>
            <a:endParaRPr lang="en-US" sz="1600" b="1" dirty="0"/>
          </a:p>
          <a:p>
            <a:pPr marL="0" indent="0" algn="ctr">
              <a:buNone/>
            </a:pPr>
            <a:r>
              <a:rPr lang="en-GB" sz="2400" dirty="0">
                <a:solidFill>
                  <a:srgbClr val="FF0000"/>
                </a:solidFill>
              </a:rPr>
              <a:t>How can you tell that the relationship between the little girl and the boy is a happy one?</a:t>
            </a:r>
          </a:p>
          <a:p>
            <a:pPr marL="0" indent="0">
              <a:buNone/>
            </a:pPr>
            <a:endParaRPr lang="en-GB" sz="20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GB" sz="2000" i="1" dirty="0"/>
              <a:t>The relationship between the two characters seems positive because…</a:t>
            </a:r>
          </a:p>
          <a:p>
            <a:pPr marL="0" indent="0" algn="ctr">
              <a:buNone/>
            </a:pPr>
            <a:endParaRPr lang="en-GB" sz="2000" i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81C76BD-F4E7-4487-B5BB-5F87B4B10E6B}"/>
              </a:ext>
            </a:extLst>
          </p:cNvPr>
          <p:cNvSpPr txBox="1"/>
          <p:nvPr/>
        </p:nvSpPr>
        <p:spPr>
          <a:xfrm>
            <a:off x="8143875" y="442912"/>
            <a:ext cx="3924300" cy="480131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2400" b="1" u="sng" dirty="0"/>
              <a:t>3) Predictions</a:t>
            </a:r>
          </a:p>
          <a:p>
            <a:pPr marL="0" indent="0">
              <a:buNone/>
            </a:pPr>
            <a:endParaRPr lang="en-US" b="1" u="sng" dirty="0"/>
          </a:p>
          <a:p>
            <a:pPr marL="0" indent="0" algn="ctr">
              <a:buNone/>
            </a:pPr>
            <a:r>
              <a:rPr lang="en-US" sz="2400" dirty="0">
                <a:solidFill>
                  <a:srgbClr val="FF0000"/>
                </a:solidFill>
              </a:rPr>
              <a:t>Based on what you have read/heard about ghosts, do you predict that this ghost is a ‘good’ ghost or a villain?</a:t>
            </a:r>
          </a:p>
          <a:p>
            <a:pPr marL="0" indent="0" algn="ctr">
              <a:buNone/>
            </a:pPr>
            <a:endParaRPr lang="en-US" sz="2400" dirty="0">
              <a:solidFill>
                <a:srgbClr val="FF0000"/>
              </a:solidFill>
            </a:endParaRPr>
          </a:p>
          <a:p>
            <a:pPr algn="ctr"/>
            <a:r>
              <a:rPr lang="en-GB" sz="2400" i="1" dirty="0"/>
              <a:t>In line with other stories about ghosts, the clues tell us that this one is…</a:t>
            </a:r>
          </a:p>
          <a:p>
            <a:pPr marL="0" indent="0" algn="ctr">
              <a:buNone/>
            </a:pP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2400" dirty="0"/>
          </a:p>
          <a:p>
            <a:pPr marL="0" indent="0" algn="ctr">
              <a:buNone/>
            </a:pP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6D9D90F-521A-4132-8F88-C00DE1A3C8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7245" y="652088"/>
            <a:ext cx="562495" cy="60135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EC33B54-315C-429D-A3AF-7D2E2EDF9E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3063" y="952767"/>
            <a:ext cx="565873" cy="62693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EEF19C4-D9F1-4FC5-ABB7-582BAC73957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43904" y="652088"/>
            <a:ext cx="467294" cy="495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43933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6F0980B-B99C-4988-A8A6-9BEC06C09E7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091" r="19563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DC8DDAB-7A39-4DF2-BDCD-A4D0EF686B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en-GB" sz="4800" u="sng" dirty="0">
                <a:solidFill>
                  <a:srgbClr val="FF0000"/>
                </a:solidFill>
                <a:latin typeface="XCCW Joined 1a"/>
              </a:rPr>
              <a:t>Thursday 10</a:t>
            </a:r>
            <a:r>
              <a:rPr lang="en-GB" sz="4800" u="sng" baseline="30000" dirty="0">
                <a:solidFill>
                  <a:srgbClr val="FF0000"/>
                </a:solidFill>
                <a:latin typeface="XCCW Joined 1a"/>
              </a:rPr>
              <a:t>th</a:t>
            </a:r>
            <a:r>
              <a:rPr lang="en-GB" sz="4800" u="sng" dirty="0">
                <a:solidFill>
                  <a:srgbClr val="FF0000"/>
                </a:solidFill>
                <a:latin typeface="XCCW Joined 1a"/>
              </a:rPr>
              <a:t> December</a:t>
            </a:r>
            <a:br>
              <a:rPr lang="en-GB" sz="4800" u="sng" dirty="0">
                <a:latin typeface="XCCW Joined 1a"/>
              </a:rPr>
            </a:br>
            <a:endParaRPr lang="en-GB" sz="4800" dirty="0">
              <a:latin typeface="XCCW Joined 1a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65FCAC-FC5D-4DF3-95E5-3E00CAA9B4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GB" sz="4000" dirty="0">
                <a:solidFill>
                  <a:srgbClr val="FF0000"/>
                </a:solidFill>
                <a:latin typeface="XCCW Joined 1a"/>
              </a:rPr>
              <a:t>ENABLE – please write this in the margin.</a:t>
            </a:r>
          </a:p>
          <a:p>
            <a:pPr algn="l"/>
            <a:endParaRPr lang="en-GB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431AE5-0627-413D-BD1D-4A476C86AE89}"/>
              </a:ext>
            </a:extLst>
          </p:cNvPr>
          <p:cNvSpPr txBox="1"/>
          <p:nvPr/>
        </p:nvSpPr>
        <p:spPr>
          <a:xfrm>
            <a:off x="352425" y="541155"/>
            <a:ext cx="225603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kern="1200" dirty="0">
                <a:solidFill>
                  <a:srgbClr val="FF0000"/>
                </a:solidFill>
                <a:latin typeface="XCCW Joined 1a"/>
              </a:rPr>
              <a:t>Lesson 3: </a:t>
            </a:r>
          </a:p>
        </p:txBody>
      </p:sp>
    </p:spTree>
    <p:extLst>
      <p:ext uri="{BB962C8B-B14F-4D97-AF65-F5344CB8AC3E}">
        <p14:creationId xmlns:p14="http://schemas.microsoft.com/office/powerpoint/2010/main" val="1349769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030B9-31AA-46ED-8DC7-205A9EC29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1729"/>
            <a:ext cx="10515600" cy="1325563"/>
          </a:xfrm>
        </p:spPr>
        <p:txBody>
          <a:bodyPr/>
          <a:lstStyle/>
          <a:p>
            <a:r>
              <a:rPr lang="en-GB" b="1" u="sng" dirty="0">
                <a:latin typeface="XCCW Joined 1a"/>
              </a:rPr>
              <a:t>Lesson 3 – Enable </a:t>
            </a:r>
            <a:br>
              <a:rPr lang="en-GB" b="1" u="sng" dirty="0"/>
            </a:br>
            <a:endParaRPr lang="en-GB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2838C8-3669-4B40-970C-81861782A6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2075"/>
            <a:ext cx="10515600" cy="48596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Today is your turn to answer questions on your own.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Please use the sentence starters from this week to help you. </a:t>
            </a:r>
          </a:p>
          <a:p>
            <a:pPr marL="0" indent="0">
              <a:buNone/>
            </a:pPr>
            <a:endParaRPr lang="en-GB" sz="3600" dirty="0"/>
          </a:p>
          <a:p>
            <a:r>
              <a:rPr lang="en-GB" sz="3600" dirty="0"/>
              <a:t>Touching</a:t>
            </a:r>
          </a:p>
          <a:p>
            <a:r>
              <a:rPr lang="en-GB" sz="3600" dirty="0"/>
              <a:t>Yes/No Relationships</a:t>
            </a:r>
          </a:p>
          <a:p>
            <a:r>
              <a:rPr lang="en-GB" sz="3600" dirty="0"/>
              <a:t>Predictions</a:t>
            </a:r>
          </a:p>
          <a:p>
            <a:endParaRPr lang="en-GB" sz="3600" dirty="0"/>
          </a:p>
          <a:p>
            <a:pPr marL="0" indent="0">
              <a:buNone/>
            </a:pPr>
            <a:endParaRPr lang="en-GB" sz="3600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AB4FB78-F939-41E8-A98E-B327486C5D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67466" y="2188769"/>
            <a:ext cx="1382249" cy="421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2346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8F828-BF96-45E6-B45A-1F20CDB93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5904"/>
            <a:ext cx="10515600" cy="681797"/>
          </a:xfrm>
        </p:spPr>
        <p:txBody>
          <a:bodyPr>
            <a:normAutofit fontScale="90000"/>
          </a:bodyPr>
          <a:lstStyle/>
          <a:p>
            <a:r>
              <a:rPr lang="en-US" b="1" u="sng" dirty="0">
                <a:solidFill>
                  <a:srgbClr val="002060"/>
                </a:solidFill>
              </a:rPr>
              <a:t>Session 3 – Enable (Independent comprehension)</a:t>
            </a:r>
            <a:endParaRPr lang="en-GB" b="1" u="sng" dirty="0">
              <a:solidFill>
                <a:srgbClr val="002060"/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BE42017-AB0D-4479-B59D-0EC2F0C26E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098907"/>
            <a:ext cx="5181600" cy="522997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/>
              <a:t>Year 5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u="sng" dirty="0"/>
              <a:t>Bonus question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FF0000"/>
                </a:solidFill>
              </a:rPr>
              <a:t>4) Fan, Scrooge’s little sister, obviously loves her brother. How is this shown in the text? </a:t>
            </a:r>
            <a:r>
              <a:rPr lang="en-US" sz="2000" b="1" u="sng" dirty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2000" i="1" dirty="0">
                <a:solidFill>
                  <a:srgbClr val="00B050"/>
                </a:solidFill>
              </a:rPr>
              <a:t>Fan’s love for Scrooge is shown in the text where it says…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23C707A-09BC-492B-BAE3-EC0AE23D24E4}"/>
              </a:ext>
            </a:extLst>
          </p:cNvPr>
          <p:cNvSpPr txBox="1">
            <a:spLocks/>
          </p:cNvSpPr>
          <p:nvPr/>
        </p:nvSpPr>
        <p:spPr>
          <a:xfrm>
            <a:off x="6291860" y="969866"/>
            <a:ext cx="5635487" cy="588813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600" b="1" u="sng" dirty="0"/>
              <a:t>Year 6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/>
              <a:t>3)</a:t>
            </a:r>
            <a:r>
              <a:rPr lang="en-GB" sz="1600" dirty="0"/>
              <a:t> </a:t>
            </a:r>
            <a:r>
              <a:rPr lang="en-GB" sz="1600" b="1" dirty="0">
                <a:solidFill>
                  <a:srgbClr val="7030A0"/>
                </a:solidFill>
              </a:rPr>
              <a:t>Fan, Scrooge’s little sister, obviously loves her brother. How is this shown in the text?</a:t>
            </a:r>
          </a:p>
          <a:p>
            <a:pPr marL="0" indent="0">
              <a:buNone/>
            </a:pPr>
            <a:r>
              <a:rPr lang="en-US" sz="1600" b="1" i="1" dirty="0">
                <a:solidFill>
                  <a:srgbClr val="0070C0"/>
                </a:solidFill>
              </a:rPr>
              <a:t>Fan’s love for Scrooge is shown in the text where it says…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600" dirty="0"/>
              <a:t> </a:t>
            </a:r>
            <a:endParaRPr lang="en-US" sz="2400" dirty="0"/>
          </a:p>
          <a:p>
            <a:pPr marL="0" indent="0">
              <a:buFont typeface="Arial" panose="020B0604020202020204" pitchFamily="34" charset="0"/>
              <a:buNone/>
            </a:pPr>
            <a:endParaRPr lang="en-US" sz="1600" dirty="0"/>
          </a:p>
          <a:p>
            <a:pPr marL="0" indent="0">
              <a:buFont typeface="Arial" panose="020B0604020202020204" pitchFamily="34" charset="0"/>
              <a:buNone/>
            </a:pPr>
            <a:endParaRPr lang="en-US" sz="1600" b="1" u="sng" dirty="0"/>
          </a:p>
        </p:txBody>
      </p:sp>
    </p:spTree>
    <p:extLst>
      <p:ext uri="{BB962C8B-B14F-4D97-AF65-F5344CB8AC3E}">
        <p14:creationId xmlns:p14="http://schemas.microsoft.com/office/powerpoint/2010/main" val="16901714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6F0980B-B99C-4988-A8A6-9BEC06C09E7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091" r="19563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DC8DDAB-7A39-4DF2-BDCD-A4D0EF686B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en-GB" sz="4800" u="sng" dirty="0">
                <a:solidFill>
                  <a:srgbClr val="FF0000"/>
                </a:solidFill>
                <a:latin typeface="XCCW Joined 1a"/>
              </a:rPr>
              <a:t>Friday 11</a:t>
            </a:r>
            <a:r>
              <a:rPr lang="en-GB" sz="4800" u="sng" baseline="30000" dirty="0">
                <a:solidFill>
                  <a:srgbClr val="FF0000"/>
                </a:solidFill>
                <a:latin typeface="XCCW Joined 1a"/>
              </a:rPr>
              <a:t>th</a:t>
            </a:r>
            <a:r>
              <a:rPr lang="en-GB" sz="4800" u="sng" dirty="0">
                <a:solidFill>
                  <a:srgbClr val="FF0000"/>
                </a:solidFill>
                <a:latin typeface="XCCW Joined 1a"/>
              </a:rPr>
              <a:t>  </a:t>
            </a:r>
            <a:br>
              <a:rPr lang="en-GB" sz="4800" u="sng" dirty="0">
                <a:solidFill>
                  <a:srgbClr val="FF0000"/>
                </a:solidFill>
                <a:latin typeface="XCCW Joined 1a"/>
              </a:rPr>
            </a:br>
            <a:r>
              <a:rPr lang="en-GB" sz="4800" u="sng" dirty="0">
                <a:solidFill>
                  <a:srgbClr val="FF0000"/>
                </a:solidFill>
                <a:latin typeface="XCCW Joined 1a"/>
              </a:rPr>
              <a:t>December</a:t>
            </a:r>
            <a:br>
              <a:rPr lang="en-GB" sz="4800" u="sng" dirty="0">
                <a:latin typeface="XCCW Joined 1a"/>
              </a:rPr>
            </a:br>
            <a:endParaRPr lang="en-GB" sz="4800" dirty="0">
              <a:latin typeface="XCCW Joined 1a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65FCAC-FC5D-4DF3-95E5-3E00CAA9B4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pPr algn="l"/>
            <a:r>
              <a:rPr lang="en-GB" sz="4000" dirty="0">
                <a:solidFill>
                  <a:srgbClr val="FF0000"/>
                </a:solidFill>
                <a:latin typeface="XCCW Joined 1a"/>
              </a:rPr>
              <a:t>COMPREHENSION</a:t>
            </a:r>
          </a:p>
          <a:p>
            <a:pPr algn="l"/>
            <a:endParaRPr lang="en-GB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431AE5-0627-413D-BD1D-4A476C86AE89}"/>
              </a:ext>
            </a:extLst>
          </p:cNvPr>
          <p:cNvSpPr txBox="1"/>
          <p:nvPr/>
        </p:nvSpPr>
        <p:spPr>
          <a:xfrm>
            <a:off x="352425" y="541155"/>
            <a:ext cx="225603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kern="1200" dirty="0">
                <a:solidFill>
                  <a:srgbClr val="FF0000"/>
                </a:solidFill>
                <a:latin typeface="XCCW Joined 1a"/>
              </a:rPr>
              <a:t>Lesson 4: </a:t>
            </a:r>
          </a:p>
        </p:txBody>
      </p:sp>
    </p:spTree>
    <p:extLst>
      <p:ext uri="{BB962C8B-B14F-4D97-AF65-F5344CB8AC3E}">
        <p14:creationId xmlns:p14="http://schemas.microsoft.com/office/powerpoint/2010/main" val="1406616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94B88-AD40-4BDE-9DD1-47F7FB077D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67893"/>
            <a:ext cx="10515600" cy="2501365"/>
          </a:xfrm>
        </p:spPr>
        <p:txBody>
          <a:bodyPr>
            <a:normAutofit fontScale="90000"/>
          </a:bodyPr>
          <a:lstStyle/>
          <a:p>
            <a:pPr algn="l" rtl="0" fontAlgn="base"/>
            <a:r>
              <a:rPr lang="en-GB" b="1" u="sng" dirty="0">
                <a:latin typeface="XCCW Joined 1a"/>
              </a:rPr>
              <a:t>Our LI’s for the week:</a:t>
            </a:r>
            <a:br>
              <a:rPr lang="en-GB" b="1" u="sng" dirty="0">
                <a:latin typeface="XCCW Joined 1a"/>
              </a:rPr>
            </a:br>
            <a:br>
              <a:rPr lang="en-GB" sz="8000" b="1" u="sng" dirty="0">
                <a:latin typeface="XCCW Joined 1a"/>
              </a:rPr>
            </a:br>
            <a:r>
              <a:rPr lang="en-GB" sz="4000" b="0" i="0" dirty="0">
                <a:solidFill>
                  <a:srgbClr val="000000"/>
                </a:solidFill>
                <a:effectLst/>
                <a:latin typeface="XCCW Joined 1a"/>
              </a:rPr>
              <a:t>- I can infer characters feelings from their actions. </a:t>
            </a:r>
            <a:br>
              <a:rPr lang="en-GB" sz="4000" b="0" i="0" dirty="0">
                <a:solidFill>
                  <a:srgbClr val="000000"/>
                </a:solidFill>
                <a:effectLst/>
                <a:latin typeface="XCCW Joined 1a"/>
              </a:rPr>
            </a:br>
            <a:br>
              <a:rPr lang="en-GB" sz="8000" b="0" i="0" dirty="0">
                <a:solidFill>
                  <a:srgbClr val="000000"/>
                </a:solidFill>
                <a:effectLst/>
                <a:latin typeface="XCCW Joined 1a"/>
              </a:rPr>
            </a:br>
            <a:r>
              <a:rPr lang="en-GB" sz="4000" b="0" i="0" dirty="0">
                <a:solidFill>
                  <a:srgbClr val="000000"/>
                </a:solidFill>
                <a:effectLst/>
                <a:latin typeface="XCCW Joined 1a"/>
              </a:rPr>
              <a:t>-I can predict what might happen from details implied. </a:t>
            </a:r>
            <a:br>
              <a:rPr lang="en-GB" sz="8000" b="0" i="0" dirty="0">
                <a:solidFill>
                  <a:srgbClr val="000000"/>
                </a:solidFill>
                <a:effectLst/>
                <a:latin typeface="XCCW Joined 1a"/>
              </a:rPr>
            </a:br>
            <a:br>
              <a:rPr lang="en-GB" dirty="0">
                <a:latin typeface="XCCW Joined 1a"/>
              </a:rPr>
            </a:br>
            <a:endParaRPr lang="en-GB" b="1" u="sng" dirty="0">
              <a:latin typeface="XCCW Joined 1a"/>
            </a:endParaRPr>
          </a:p>
        </p:txBody>
      </p:sp>
    </p:spTree>
    <p:extLst>
      <p:ext uri="{BB962C8B-B14F-4D97-AF65-F5344CB8AC3E}">
        <p14:creationId xmlns:p14="http://schemas.microsoft.com/office/powerpoint/2010/main" val="3175398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030B9-31AA-46ED-8DC7-205A9EC29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1729"/>
            <a:ext cx="10515600" cy="1325563"/>
          </a:xfrm>
        </p:spPr>
        <p:txBody>
          <a:bodyPr/>
          <a:lstStyle/>
          <a:p>
            <a:r>
              <a:rPr lang="en-GB" b="1" u="sng" dirty="0">
                <a:latin typeface="XCCW Joined 1a"/>
              </a:rPr>
              <a:t>Lesson 1 - Book Talk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2838C8-3669-4B40-970C-81861782A6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2075"/>
            <a:ext cx="10515600" cy="549419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sz="3600" dirty="0">
                <a:latin typeface="XCCW Joined 1a"/>
              </a:rPr>
              <a:t>Using the extract from ‘</a:t>
            </a:r>
            <a:r>
              <a:rPr lang="en-GB" sz="3600" b="1" dirty="0">
                <a:latin typeface="XCCW Joined 1a"/>
              </a:rPr>
              <a:t>A Christmas Carol’ </a:t>
            </a:r>
            <a:r>
              <a:rPr lang="en-GB" sz="3600" dirty="0">
                <a:latin typeface="XCCW Joined 1a"/>
              </a:rPr>
              <a:t>we are focusing on these 3 lenses:</a:t>
            </a:r>
          </a:p>
          <a:p>
            <a:pPr marL="0" indent="0">
              <a:buNone/>
            </a:pPr>
            <a:endParaRPr lang="en-GB" sz="3600" dirty="0">
              <a:latin typeface="XCCW Joined 1a"/>
            </a:endParaRPr>
          </a:p>
          <a:p>
            <a:pPr marL="0" indent="0">
              <a:buNone/>
            </a:pPr>
            <a:endParaRPr lang="en-GB" sz="3600" dirty="0">
              <a:latin typeface="XCCW Joined 1a"/>
            </a:endParaRPr>
          </a:p>
          <a:p>
            <a:pPr marL="0" indent="0">
              <a:buNone/>
            </a:pPr>
            <a:endParaRPr lang="en-GB" sz="3600" dirty="0">
              <a:latin typeface="XCCW Joined 1a"/>
            </a:endParaRPr>
          </a:p>
          <a:p>
            <a:r>
              <a:rPr lang="en-GB" sz="3600" dirty="0">
                <a:latin typeface="XCCW Joined 1a"/>
              </a:rPr>
              <a:t>Touching</a:t>
            </a:r>
          </a:p>
          <a:p>
            <a:r>
              <a:rPr lang="en-GB" sz="3600" dirty="0">
                <a:latin typeface="XCCW Joined 1a"/>
              </a:rPr>
              <a:t>Yes/No Relationships</a:t>
            </a:r>
          </a:p>
          <a:p>
            <a:r>
              <a:rPr lang="en-GB" sz="3600" dirty="0">
                <a:latin typeface="XCCW Joined 1a"/>
              </a:rPr>
              <a:t>Predictions</a:t>
            </a:r>
          </a:p>
          <a:p>
            <a:endParaRPr lang="en-GB" sz="3600" dirty="0">
              <a:latin typeface="XCCW Joined 1a"/>
            </a:endParaRPr>
          </a:p>
          <a:p>
            <a:endParaRPr lang="en-GB" sz="3600" dirty="0">
              <a:latin typeface="XCCW Joined 1a"/>
            </a:endParaRPr>
          </a:p>
          <a:p>
            <a:pPr marL="0" indent="0">
              <a:buNone/>
            </a:pPr>
            <a:endParaRPr lang="en-GB" sz="3600" dirty="0">
              <a:latin typeface="XCCW Joined 1a"/>
            </a:endParaRPr>
          </a:p>
          <a:p>
            <a:pPr marL="0" indent="0">
              <a:buNone/>
            </a:pPr>
            <a:r>
              <a:rPr lang="en-GB" sz="3600" dirty="0">
                <a:latin typeface="XCCW Joined 1a"/>
              </a:rPr>
              <a:t>A Christmas Carol is a well-known book written by Charles Dickens during the Victorian times. 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6C046DB-EF47-4A31-B264-2D32B52025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43248" y="1905535"/>
            <a:ext cx="987764" cy="105601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995DF42-0914-460E-ADE5-85F68A64F4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43249" y="3143678"/>
            <a:ext cx="1020270" cy="113037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F9DF8FD-6E1C-4D99-8F6A-620F15E9B5E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35651" y="4497473"/>
            <a:ext cx="1065451" cy="1130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306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D960F-764F-4D89-B50E-708C11AE2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47938"/>
            <a:ext cx="10515600" cy="2852737"/>
          </a:xfrm>
        </p:spPr>
        <p:txBody>
          <a:bodyPr>
            <a:normAutofit fontScale="90000"/>
          </a:bodyPr>
          <a:lstStyle/>
          <a:p>
            <a:r>
              <a:rPr lang="en-GB" dirty="0">
                <a:latin typeface="XCCW Joined 1a"/>
              </a:rPr>
              <a:t>In your books, write down the following </a:t>
            </a:r>
            <a:r>
              <a:rPr lang="en-GB" b="1" u="sng" dirty="0">
                <a:latin typeface="XCCW Joined 1a"/>
              </a:rPr>
              <a:t>sentence starters </a:t>
            </a:r>
            <a:r>
              <a:rPr lang="en-GB" dirty="0">
                <a:latin typeface="XCCW Joined 1a"/>
              </a:rPr>
              <a:t>for each of the lenses.</a:t>
            </a:r>
            <a:br>
              <a:rPr lang="en-GB" dirty="0">
                <a:latin typeface="XCCW Joined 1a"/>
              </a:rPr>
            </a:br>
            <a:br>
              <a:rPr lang="en-GB" dirty="0">
                <a:latin typeface="XCCW Joined 1a"/>
              </a:rPr>
            </a:br>
            <a:r>
              <a:rPr lang="en-GB" dirty="0">
                <a:latin typeface="XCCW Joined 1a"/>
              </a:rPr>
              <a:t>These will help us when we write our answers this week.</a:t>
            </a:r>
          </a:p>
        </p:txBody>
      </p:sp>
    </p:spTree>
    <p:extLst>
      <p:ext uri="{BB962C8B-B14F-4D97-AF65-F5344CB8AC3E}">
        <p14:creationId xmlns:p14="http://schemas.microsoft.com/office/powerpoint/2010/main" val="89819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D6845-4FEE-408A-AC55-B69816A5F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Sentence starters: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7AA835-8903-45DA-8205-E9565293B3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sz="3600" b="1" u="sng" dirty="0"/>
              <a:t>Touching:</a:t>
            </a:r>
          </a:p>
          <a:p>
            <a:pPr marL="0" indent="0">
              <a:buNone/>
            </a:pPr>
            <a:r>
              <a:rPr lang="en-GB" sz="3600" dirty="0"/>
              <a:t>There are positive moments of ‘touch’ when…</a:t>
            </a:r>
          </a:p>
          <a:p>
            <a:pPr marL="0" indent="0">
              <a:buNone/>
            </a:pPr>
            <a:r>
              <a:rPr lang="en-GB" sz="3600" dirty="0"/>
              <a:t>In addition, there are negative moments of ‘touch’ </a:t>
            </a:r>
          </a:p>
          <a:p>
            <a:pPr marL="0" indent="0">
              <a:buNone/>
            </a:pPr>
            <a:r>
              <a:rPr lang="en-GB" sz="3600" dirty="0"/>
              <a:t>when…</a:t>
            </a:r>
          </a:p>
          <a:p>
            <a:pPr marL="0" indent="0">
              <a:buNone/>
            </a:pPr>
            <a:r>
              <a:rPr lang="en-GB" sz="3600" b="1" u="sng" dirty="0"/>
              <a:t>Yes/No Relationships:</a:t>
            </a:r>
          </a:p>
          <a:p>
            <a:pPr marL="0" indent="0">
              <a:buNone/>
            </a:pPr>
            <a:r>
              <a:rPr lang="en-GB" sz="3600" dirty="0"/>
              <a:t>The relationship between the two characters seems positive because…</a:t>
            </a:r>
          </a:p>
          <a:p>
            <a:pPr marL="0" indent="0">
              <a:buNone/>
            </a:pPr>
            <a:r>
              <a:rPr lang="en-GB" sz="3600" b="1" u="sng" dirty="0"/>
              <a:t>Predictions:</a:t>
            </a:r>
          </a:p>
          <a:p>
            <a:pPr marL="0" indent="0">
              <a:buNone/>
            </a:pPr>
            <a:r>
              <a:rPr lang="en-GB" sz="3600" dirty="0"/>
              <a:t>In line with other stories about ghosts, the clues tell us that this one is…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569AF72-CE2E-41DA-8072-61F09342C3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2675" y="729839"/>
            <a:ext cx="1382249" cy="421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295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9608F-B009-41A4-8F61-FEDAEAB85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051" y="188538"/>
            <a:ext cx="10515600" cy="1325563"/>
          </a:xfrm>
        </p:spPr>
        <p:txBody>
          <a:bodyPr>
            <a:normAutofit/>
          </a:bodyPr>
          <a:lstStyle/>
          <a:p>
            <a:r>
              <a:rPr lang="en-GB" sz="5400" b="1" u="sng" dirty="0"/>
              <a:t>Touching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75979-4268-4018-91FA-110C67A2E5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9325"/>
            <a:ext cx="10515600" cy="5155360"/>
          </a:xfrm>
        </p:spPr>
        <p:txBody>
          <a:bodyPr>
            <a:normAutofit fontScale="32500" lnSpcReduction="20000"/>
          </a:bodyPr>
          <a:lstStyle/>
          <a:p>
            <a:pPr marL="0" indent="0" algn="ctr">
              <a:buNone/>
            </a:pPr>
            <a:r>
              <a:rPr lang="en-US" sz="12800" dirty="0"/>
              <a:t>What would you describe as </a:t>
            </a:r>
            <a:r>
              <a:rPr lang="en-US" sz="12800" b="1" dirty="0"/>
              <a:t>positive </a:t>
            </a:r>
            <a:r>
              <a:rPr lang="en-US" sz="12800" dirty="0"/>
              <a:t>or </a:t>
            </a:r>
            <a:r>
              <a:rPr lang="en-US" sz="12800" b="1" dirty="0"/>
              <a:t>negative </a:t>
            </a:r>
            <a:r>
              <a:rPr lang="en-US" sz="12800" dirty="0"/>
              <a:t>moments of touch between the characters in this extract?</a:t>
            </a:r>
          </a:p>
          <a:p>
            <a:pPr marL="0" indent="0">
              <a:buNone/>
            </a:pPr>
            <a:endParaRPr lang="en-US" sz="5400" b="1" dirty="0"/>
          </a:p>
          <a:p>
            <a:pPr marL="0" indent="0">
              <a:buNone/>
            </a:pPr>
            <a:endParaRPr lang="en-US" sz="5400" b="1" dirty="0"/>
          </a:p>
          <a:p>
            <a:pPr marL="0" indent="0">
              <a:buNone/>
            </a:pPr>
            <a:r>
              <a:rPr lang="en-GB" sz="8600" i="1" dirty="0"/>
              <a:t>There are positive moments of ‘touch’ when…</a:t>
            </a:r>
          </a:p>
          <a:p>
            <a:pPr marL="0" indent="0">
              <a:buNone/>
            </a:pPr>
            <a:endParaRPr lang="en-GB" sz="8600" i="1" dirty="0"/>
          </a:p>
          <a:p>
            <a:pPr marL="0" indent="0">
              <a:buNone/>
            </a:pPr>
            <a:r>
              <a:rPr lang="en-GB" sz="8600" i="1" dirty="0"/>
              <a:t>In addition, there are negative moments of ‘touch’ </a:t>
            </a:r>
          </a:p>
          <a:p>
            <a:pPr marL="0" indent="0">
              <a:buNone/>
            </a:pPr>
            <a:r>
              <a:rPr lang="en-GB" sz="8600" i="1" dirty="0"/>
              <a:t>when…</a:t>
            </a:r>
          </a:p>
          <a:p>
            <a:pPr marL="0" indent="0">
              <a:buNone/>
            </a:pPr>
            <a:endParaRPr lang="en-US" sz="5400" dirty="0"/>
          </a:p>
          <a:p>
            <a:pPr marL="0" indent="0">
              <a:buNone/>
            </a:pPr>
            <a:endParaRPr lang="en-US" sz="5400" dirty="0"/>
          </a:p>
          <a:p>
            <a:pPr marL="0" indent="0" algn="ctr">
              <a:buNone/>
            </a:pPr>
            <a:r>
              <a:rPr lang="en-US" sz="4800" dirty="0">
                <a:solidFill>
                  <a:srgbClr val="FF0000"/>
                </a:solidFill>
              </a:rPr>
              <a:t>Can you </a:t>
            </a:r>
            <a:r>
              <a:rPr lang="en-US" sz="4800" u="sng" dirty="0">
                <a:solidFill>
                  <a:srgbClr val="FF0000"/>
                </a:solidFill>
              </a:rPr>
              <a:t>verbally </a:t>
            </a:r>
            <a:r>
              <a:rPr lang="en-US" sz="4800" dirty="0">
                <a:solidFill>
                  <a:srgbClr val="FF0000"/>
                </a:solidFill>
              </a:rPr>
              <a:t>answer the question using a sentence starter? (2 points)</a:t>
            </a:r>
          </a:p>
          <a:p>
            <a:pPr marL="0" indent="0" algn="ctr">
              <a:buNone/>
            </a:pPr>
            <a:r>
              <a:rPr lang="en-US" sz="4800" dirty="0">
                <a:solidFill>
                  <a:srgbClr val="FF0000"/>
                </a:solidFill>
              </a:rPr>
              <a:t>Write down some </a:t>
            </a:r>
            <a:r>
              <a:rPr lang="en-US" sz="4800" b="1" dirty="0">
                <a:solidFill>
                  <a:srgbClr val="FF0000"/>
                </a:solidFill>
              </a:rPr>
              <a:t>actions.</a:t>
            </a:r>
            <a:endParaRPr lang="en-GB" sz="4800" b="1" dirty="0">
              <a:solidFill>
                <a:srgbClr val="FF0000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746BCB4-17A5-4417-90B8-4414958188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59918" y="323315"/>
            <a:ext cx="987764" cy="1056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115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9608F-B009-41A4-8F61-FEDAEAB85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8734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b="1" u="sng" dirty="0"/>
              <a:t>Yes/No Relationships</a:t>
            </a:r>
            <a:endParaRPr lang="en-GB" sz="5400" b="1" u="sng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75979-4268-4018-91FA-110C67A2E5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66625"/>
            <a:ext cx="10515600" cy="4351338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sz="5400" dirty="0"/>
              <a:t>How can you tell that the relationship between the little girl and the boy is a happy one?</a:t>
            </a:r>
          </a:p>
          <a:p>
            <a:pPr marL="0" indent="0" algn="ctr">
              <a:buNone/>
            </a:pPr>
            <a:endParaRPr lang="en-US" sz="5400" dirty="0"/>
          </a:p>
          <a:p>
            <a:pPr marL="0" indent="0" algn="ctr">
              <a:buNone/>
            </a:pPr>
            <a:r>
              <a:rPr lang="en-GB" sz="4000" i="1" dirty="0"/>
              <a:t>The relationship between the two characters seems positive because…</a:t>
            </a:r>
          </a:p>
          <a:p>
            <a:pPr marL="0" indent="0" algn="ctr">
              <a:buNone/>
            </a:pPr>
            <a:endParaRPr lang="en-US" sz="40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sz="40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4000" dirty="0">
                <a:solidFill>
                  <a:srgbClr val="FF0000"/>
                </a:solidFill>
              </a:rPr>
              <a:t>Can you </a:t>
            </a:r>
            <a:r>
              <a:rPr lang="en-US" sz="4000" u="sng" dirty="0">
                <a:solidFill>
                  <a:srgbClr val="FF0000"/>
                </a:solidFill>
              </a:rPr>
              <a:t>verbally </a:t>
            </a:r>
            <a:r>
              <a:rPr lang="en-US" sz="4000" dirty="0">
                <a:solidFill>
                  <a:srgbClr val="FF0000"/>
                </a:solidFill>
              </a:rPr>
              <a:t>answer the question using a sentence starter? (2 points)</a:t>
            </a:r>
          </a:p>
          <a:p>
            <a:pPr marL="0" indent="0" algn="ctr">
              <a:buNone/>
            </a:pPr>
            <a:endParaRPr lang="en-US" sz="40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4000" dirty="0" err="1">
                <a:solidFill>
                  <a:srgbClr val="FF0000"/>
                </a:solidFill>
              </a:rPr>
              <a:t>Chot</a:t>
            </a:r>
            <a:r>
              <a:rPr lang="en-US" sz="4000" dirty="0">
                <a:solidFill>
                  <a:srgbClr val="FF0000"/>
                </a:solidFill>
              </a:rPr>
              <a:t> down the ‘positive’ vocabulary.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7EECA25-AFE2-4509-B7BB-C0A3CDC452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43665" y="408734"/>
            <a:ext cx="1020270" cy="1130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29315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9608F-B009-41A4-8F61-FEDAEAB85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5252" y="408733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b="1" u="sng" dirty="0"/>
              <a:t>Predictions</a:t>
            </a:r>
            <a:endParaRPr lang="en-GB" sz="5400" b="1" u="sng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75979-4268-4018-91FA-110C67A2E5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9104"/>
            <a:ext cx="10515600" cy="4778859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endParaRPr lang="en-US" sz="6500" dirty="0"/>
          </a:p>
          <a:p>
            <a:pPr marL="0" indent="0" algn="ctr">
              <a:buNone/>
            </a:pPr>
            <a:r>
              <a:rPr lang="en-US" sz="6500" dirty="0"/>
              <a:t>Based on what you have read/heard about ghosts, do you predict that this ghost is a ‘good’ ghost or a villain?</a:t>
            </a:r>
          </a:p>
          <a:p>
            <a:pPr marL="0" indent="0">
              <a:buNone/>
            </a:pPr>
            <a:endParaRPr lang="en-US" sz="5400" dirty="0"/>
          </a:p>
          <a:p>
            <a:pPr marL="0" indent="0">
              <a:buNone/>
            </a:pPr>
            <a:r>
              <a:rPr lang="en-GB" sz="4500" i="1" dirty="0"/>
              <a:t>In line with other stories about ghosts, the clues tell us that this one is…</a:t>
            </a:r>
          </a:p>
          <a:p>
            <a:pPr marL="0" indent="0">
              <a:buNone/>
            </a:pPr>
            <a:endParaRPr lang="en-US" sz="5400" dirty="0"/>
          </a:p>
          <a:p>
            <a:pPr marL="0" indent="0" algn="ctr">
              <a:buNone/>
            </a:pPr>
            <a:r>
              <a:rPr lang="en-US" sz="4400" dirty="0">
                <a:solidFill>
                  <a:srgbClr val="FF0000"/>
                </a:solidFill>
              </a:rPr>
              <a:t>Can you </a:t>
            </a:r>
            <a:r>
              <a:rPr lang="en-US" sz="4400" u="sng" dirty="0">
                <a:solidFill>
                  <a:srgbClr val="FF0000"/>
                </a:solidFill>
              </a:rPr>
              <a:t>verbally </a:t>
            </a:r>
            <a:r>
              <a:rPr lang="en-US" sz="4400" dirty="0">
                <a:solidFill>
                  <a:srgbClr val="FF0000"/>
                </a:solidFill>
              </a:rPr>
              <a:t>answer the question using a sentence starter? (2 points)</a:t>
            </a:r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endParaRPr lang="en-GB" sz="4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D6AA1AA-0803-441A-9B97-54E614DB89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8126" y="336439"/>
            <a:ext cx="1065451" cy="1130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16642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6F0980B-B99C-4988-A8A6-9BEC06C09E7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091" r="19563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DC8DDAB-7A39-4DF2-BDCD-A4D0EF686B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2231" y="1112838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en-GB" sz="4800" u="sng" dirty="0">
                <a:solidFill>
                  <a:srgbClr val="FF0000"/>
                </a:solidFill>
                <a:latin typeface="XCCW Joined 1a"/>
              </a:rPr>
              <a:t>Tuesday 8</a:t>
            </a:r>
            <a:r>
              <a:rPr lang="en-GB" sz="4800" u="sng" baseline="30000" dirty="0">
                <a:solidFill>
                  <a:srgbClr val="FF0000"/>
                </a:solidFill>
                <a:latin typeface="XCCW Joined 1a"/>
              </a:rPr>
              <a:t>th</a:t>
            </a:r>
            <a:r>
              <a:rPr lang="en-GB" sz="4800" u="sng" dirty="0">
                <a:solidFill>
                  <a:srgbClr val="FF0000"/>
                </a:solidFill>
                <a:latin typeface="XCCW Joined 1a"/>
              </a:rPr>
              <a:t> December</a:t>
            </a:r>
            <a:br>
              <a:rPr lang="en-GB" sz="4800" u="sng" dirty="0">
                <a:latin typeface="XCCW Joined 1a"/>
              </a:rPr>
            </a:br>
            <a:endParaRPr lang="en-GB" sz="4800" dirty="0">
              <a:latin typeface="XCCW Joined 1a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65FCAC-FC5D-4DF3-95E5-3E00CAA9B4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pPr algn="l"/>
            <a:r>
              <a:rPr lang="en-GB" sz="3200" dirty="0">
                <a:solidFill>
                  <a:srgbClr val="FF0000"/>
                </a:solidFill>
                <a:latin typeface="XCCW Joined 1a"/>
              </a:rPr>
              <a:t>MODEL – please write this in the margin.</a:t>
            </a:r>
          </a:p>
          <a:p>
            <a:pPr algn="l"/>
            <a:endParaRPr lang="en-GB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431AE5-0627-413D-BD1D-4A476C86AE89}"/>
              </a:ext>
            </a:extLst>
          </p:cNvPr>
          <p:cNvSpPr txBox="1"/>
          <p:nvPr/>
        </p:nvSpPr>
        <p:spPr>
          <a:xfrm>
            <a:off x="352425" y="541155"/>
            <a:ext cx="225603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kern="1200" dirty="0">
                <a:solidFill>
                  <a:srgbClr val="FF0000"/>
                </a:solidFill>
                <a:latin typeface="XCCW Joined 1a"/>
              </a:rPr>
              <a:t>Lesson 2: </a:t>
            </a:r>
          </a:p>
        </p:txBody>
      </p:sp>
    </p:spTree>
    <p:extLst>
      <p:ext uri="{BB962C8B-B14F-4D97-AF65-F5344CB8AC3E}">
        <p14:creationId xmlns:p14="http://schemas.microsoft.com/office/powerpoint/2010/main" val="11718822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689</Words>
  <Application>Microsoft Office PowerPoint</Application>
  <PresentationFormat>Widescreen</PresentationFormat>
  <Paragraphs>115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XCCW Joined 1a</vt:lpstr>
      <vt:lpstr>Office Theme</vt:lpstr>
      <vt:lpstr>Monday 7th December </vt:lpstr>
      <vt:lpstr>Our LI’s for the week:  - I can infer characters feelings from their actions.   -I can predict what might happen from details implied.   </vt:lpstr>
      <vt:lpstr>Lesson 1 - Book Talk</vt:lpstr>
      <vt:lpstr>In your books, write down the following sentence starters for each of the lenses.  These will help us when we write our answers this week.</vt:lpstr>
      <vt:lpstr>Sentence starters:</vt:lpstr>
      <vt:lpstr>Touching</vt:lpstr>
      <vt:lpstr>Yes/No Relationships</vt:lpstr>
      <vt:lpstr>Predictions</vt:lpstr>
      <vt:lpstr>Tuesday 8th December </vt:lpstr>
      <vt:lpstr>Lesson 2 – Model  </vt:lpstr>
      <vt:lpstr>PowerPoint Presentation</vt:lpstr>
      <vt:lpstr>Thursday 10th December </vt:lpstr>
      <vt:lpstr>Lesson 3 – Enable  </vt:lpstr>
      <vt:lpstr>Session 3 – Enable (Independent comprehension)</vt:lpstr>
      <vt:lpstr>Friday 11th   December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Book Talk: Term 2 changes</dc:title>
  <dc:creator>kate Brunton</dc:creator>
  <cp:lastModifiedBy>kate Brunton</cp:lastModifiedBy>
  <cp:revision>41</cp:revision>
  <dcterms:created xsi:type="dcterms:W3CDTF">2020-11-01T11:52:42Z</dcterms:created>
  <dcterms:modified xsi:type="dcterms:W3CDTF">2020-12-06T21:35:15Z</dcterms:modified>
</cp:coreProperties>
</file>