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9" r:id="rId5"/>
    <p:sldId id="370" r:id="rId6"/>
    <p:sldId id="392" r:id="rId7"/>
    <p:sldId id="393" r:id="rId8"/>
    <p:sldId id="371" r:id="rId9"/>
    <p:sldId id="375" r:id="rId10"/>
    <p:sldId id="376" r:id="rId11"/>
    <p:sldId id="378" r:id="rId12"/>
    <p:sldId id="377" r:id="rId13"/>
    <p:sldId id="373" r:id="rId14"/>
    <p:sldId id="379" r:id="rId15"/>
    <p:sldId id="389" r:id="rId16"/>
    <p:sldId id="390" r:id="rId17"/>
    <p:sldId id="391" r:id="rId18"/>
    <p:sldId id="355" r:id="rId19"/>
    <p:sldId id="382" r:id="rId20"/>
    <p:sldId id="385" r:id="rId21"/>
    <p:sldId id="38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0D0"/>
    <a:srgbClr val="FFFF5D"/>
    <a:srgbClr val="FF9933"/>
    <a:srgbClr val="F7BBD6"/>
    <a:srgbClr val="BAEB07"/>
    <a:srgbClr val="FFE181"/>
    <a:srgbClr val="FF4FFF"/>
    <a:srgbClr val="FF0DFF"/>
    <a:srgbClr val="D000D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5B5E2-4F9E-49A1-A1D0-97A6754FED1E}" v="80" dt="2019-04-17T09:53:03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steps do you need to count in on these scales?</a:t>
            </a: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We call these increments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6766BB-78F1-4086-85C7-93F07A739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80321"/>
              </p:ext>
            </p:extLst>
          </p:nvPr>
        </p:nvGraphicFramePr>
        <p:xfrm>
          <a:off x="674140" y="1551930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A96468F-6048-4142-B253-FFA492ABF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80376"/>
              </p:ext>
            </p:extLst>
          </p:nvPr>
        </p:nvGraphicFramePr>
        <p:xfrm>
          <a:off x="302599" y="182152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60AA0D1-0563-4AF9-9CEC-EDED9D4A3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95360"/>
              </p:ext>
            </p:extLst>
          </p:nvPr>
        </p:nvGraphicFramePr>
        <p:xfrm>
          <a:off x="671440" y="2743854"/>
          <a:ext cx="7801120" cy="227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2753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3144954-E570-46FE-B07D-4BCEABC95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11016"/>
              </p:ext>
            </p:extLst>
          </p:nvPr>
        </p:nvGraphicFramePr>
        <p:xfrm>
          <a:off x="299899" y="297250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36086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8A2802E-3EC8-430D-BF43-4658C9175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21113"/>
              </p:ext>
            </p:extLst>
          </p:nvPr>
        </p:nvGraphicFramePr>
        <p:xfrm>
          <a:off x="671440" y="3940902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602767C-BD8F-4752-95C6-C0D5609FF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85729"/>
              </p:ext>
            </p:extLst>
          </p:nvPr>
        </p:nvGraphicFramePr>
        <p:xfrm>
          <a:off x="299899" y="4210497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8AD9AF5-E8A0-4621-8A94-F2F609AC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79737"/>
              </p:ext>
            </p:extLst>
          </p:nvPr>
        </p:nvGraphicFramePr>
        <p:xfrm>
          <a:off x="671440" y="5135267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70EEBB4-E5A8-473C-B815-5E5475772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10239"/>
              </p:ext>
            </p:extLst>
          </p:nvPr>
        </p:nvGraphicFramePr>
        <p:xfrm>
          <a:off x="299899" y="5404862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472C5DD1-03E9-41C9-B360-1B75252FD57B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EB2B10A-9416-4581-81D7-6E6DD0C3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7BF27942-5DD0-4E49-936C-997E4862EE28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8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bar chart to answer the questions.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6BBFEE-FC49-4CF8-8979-9089A43FE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63171"/>
              </p:ext>
            </p:extLst>
          </p:nvPr>
        </p:nvGraphicFramePr>
        <p:xfrm>
          <a:off x="1106341" y="1970741"/>
          <a:ext cx="5037195" cy="3919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439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8541608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18532374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7176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47105"/>
                  </a:ext>
                </a:extLst>
              </a:tr>
              <a:tr h="6076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Mon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Tues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Wed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Thurs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11444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62964B-8A56-4CFC-B1F9-982DE1AD8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71233"/>
              </p:ext>
            </p:extLst>
          </p:nvPr>
        </p:nvGraphicFramePr>
        <p:xfrm>
          <a:off x="453800" y="994935"/>
          <a:ext cx="540000" cy="49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98385835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84514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17015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927093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99822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51119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421319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01287E2-277F-460A-9C09-C43F7797FE19}"/>
              </a:ext>
            </a:extLst>
          </p:cNvPr>
          <p:cNvSpPr txBox="1"/>
          <p:nvPr/>
        </p:nvSpPr>
        <p:spPr>
          <a:xfrm>
            <a:off x="2240703" y="1355270"/>
            <a:ext cx="244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entury Gothic" panose="020B0502020202020204" pitchFamily="34" charset="0"/>
              </a:rPr>
              <a:t>Cake Sales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E4E8B-7C89-4DB8-8CB1-B4A40157CE32}"/>
              </a:ext>
            </a:extLst>
          </p:cNvPr>
          <p:cNvSpPr txBox="1"/>
          <p:nvPr/>
        </p:nvSpPr>
        <p:spPr>
          <a:xfrm>
            <a:off x="6256076" y="1431246"/>
            <a:ext cx="26303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entury Gothic" panose="020B0502020202020204" pitchFamily="34" charset="0"/>
              </a:rPr>
              <a:t>How many cakes were sold on Monday? </a:t>
            </a: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What is the most cakes sold in one day? </a:t>
            </a:r>
            <a:endParaRPr 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On which day were the least amount of cakes sold?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US" sz="2200" b="1" dirty="0"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23F741-F006-4049-8239-C16114214FA0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943B53A-9FAE-459D-BE42-81B95AEA0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56B3F091-B065-47F1-AD3C-51F7C74FF19B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22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bar chart to answer the questions.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6BBFEE-FC49-4CF8-8979-9089A43FE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57282"/>
              </p:ext>
            </p:extLst>
          </p:nvPr>
        </p:nvGraphicFramePr>
        <p:xfrm>
          <a:off x="1106341" y="1970741"/>
          <a:ext cx="5037195" cy="3919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439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8541608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2718532374"/>
                    </a:ext>
                  </a:extLst>
                </a:gridCol>
                <a:gridCol w="1007439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7176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7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47105"/>
                  </a:ext>
                </a:extLst>
              </a:tr>
              <a:tr h="6076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Mon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Tues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Wed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Thurs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Fri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11444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62964B-8A56-4CFC-B1F9-982DE1AD8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90836"/>
              </p:ext>
            </p:extLst>
          </p:nvPr>
        </p:nvGraphicFramePr>
        <p:xfrm>
          <a:off x="453800" y="994935"/>
          <a:ext cx="540000" cy="49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98385835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84514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17015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927093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99822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51119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421319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01287E2-277F-460A-9C09-C43F7797FE19}"/>
              </a:ext>
            </a:extLst>
          </p:cNvPr>
          <p:cNvSpPr txBox="1"/>
          <p:nvPr/>
        </p:nvSpPr>
        <p:spPr>
          <a:xfrm>
            <a:off x="2240703" y="1355270"/>
            <a:ext cx="244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entury Gothic" panose="020B0502020202020204" pitchFamily="34" charset="0"/>
              </a:rPr>
              <a:t>Cake Sales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F2FC81-3262-40B4-94CB-77DE1732E240}"/>
              </a:ext>
            </a:extLst>
          </p:cNvPr>
          <p:cNvSpPr txBox="1"/>
          <p:nvPr/>
        </p:nvSpPr>
        <p:spPr>
          <a:xfrm>
            <a:off x="6256076" y="1431246"/>
            <a:ext cx="26303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entury Gothic" panose="020B0502020202020204" pitchFamily="34" charset="0"/>
              </a:rPr>
              <a:t>How many cakes were sold on Monday?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  <a:endParaRPr lang="en-US" sz="2200" b="1" dirty="0">
              <a:latin typeface="Century Gothic" panose="020B0502020202020204" pitchFamily="34" charset="0"/>
            </a:endParaRP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What is the most cakes sold in one day? 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60 on Wednesday</a:t>
            </a:r>
            <a:endParaRPr lang="en-US" sz="2200" b="1" dirty="0">
              <a:latin typeface="Century Gothic" panose="020B0502020202020204" pitchFamily="34" charset="0"/>
            </a:endParaRP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latin typeface="Century Gothic" panose="020B0502020202020204" pitchFamily="34" charset="0"/>
              </a:rPr>
              <a:t>On which day were the least amount of cakes sold?</a:t>
            </a:r>
            <a:r>
              <a:rPr 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Tuesday and Thursday</a:t>
            </a:r>
            <a:endParaRPr lang="en-US" sz="2200" b="1" dirty="0"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18BDB8-E2E3-490F-B32C-89B5F913AAA6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85D7948-9D16-4C67-A43C-238D3E5A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887517DC-2F08-4680-B2EF-6235B4CD47E5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87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F18B5-7ED8-41C3-A925-20CBA3C1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school kitchen are collecting ideas for recipes by asking the children their favourite food.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 and why?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69068-348A-468F-9501-C865C24C034A}"/>
              </a:ext>
            </a:extLst>
          </p:cNvPr>
          <p:cNvGrpSpPr/>
          <p:nvPr/>
        </p:nvGrpSpPr>
        <p:grpSpPr>
          <a:xfrm>
            <a:off x="925847" y="1889207"/>
            <a:ext cx="7323815" cy="3025801"/>
            <a:chOff x="774273" y="1889207"/>
            <a:chExt cx="7323815" cy="3025801"/>
          </a:xfrm>
        </p:grpSpPr>
        <p:sp>
          <p:nvSpPr>
            <p:cNvPr id="7" name="Rounded Rectangular Callout 43">
              <a:extLst>
                <a:ext uri="{FF2B5EF4-FFF2-40B4-BE49-F238E27FC236}">
                  <a16:creationId xmlns:a16="http://schemas.microsoft.com/office/drawing/2014/main" id="{B9D7458A-E87D-40ED-95F1-A828FE2CC898}"/>
                </a:ext>
              </a:extLst>
            </p:cNvPr>
            <p:cNvSpPr/>
            <p:nvPr/>
          </p:nvSpPr>
          <p:spPr>
            <a:xfrm>
              <a:off x="2417697" y="1889207"/>
              <a:ext cx="4968000" cy="936000"/>
            </a:xfrm>
            <a:prstGeom prst="wedgeRoundRectCallout">
              <a:avLst>
                <a:gd name="adj1" fmla="val -57506"/>
                <a:gd name="adj2" fmla="val 2504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 want to use a pictogram to draw each meal.</a:t>
              </a:r>
            </a:p>
          </p:txBody>
        </p:sp>
        <p:sp>
          <p:nvSpPr>
            <p:cNvPr id="9" name="Rounded Rectangular Callout 60">
              <a:extLst>
                <a:ext uri="{FF2B5EF4-FFF2-40B4-BE49-F238E27FC236}">
                  <a16:creationId xmlns:a16="http://schemas.microsoft.com/office/drawing/2014/main" id="{1787AB9D-83FA-4566-8583-7FABEB789E6B}"/>
                </a:ext>
              </a:extLst>
            </p:cNvPr>
            <p:cNvSpPr/>
            <p:nvPr/>
          </p:nvSpPr>
          <p:spPr>
            <a:xfrm>
              <a:off x="1368737" y="3451263"/>
              <a:ext cx="4968000" cy="936000"/>
            </a:xfrm>
            <a:prstGeom prst="wedgeRoundRectCallout">
              <a:avLst>
                <a:gd name="adj1" fmla="val 57468"/>
                <a:gd name="adj2" fmla="val 29659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 think a choice of 4 meals and a bar chart would work best.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83CD3D-FC95-4455-BFC4-3AF3A2E49AA4}"/>
                </a:ext>
              </a:extLst>
            </p:cNvPr>
            <p:cNvSpPr txBox="1"/>
            <p:nvPr/>
          </p:nvSpPr>
          <p:spPr>
            <a:xfrm>
              <a:off x="774273" y="3042493"/>
              <a:ext cx="984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Jayden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EA24FF-B207-4EA8-BCA2-A465B2E5ED36}"/>
                </a:ext>
              </a:extLst>
            </p:cNvPr>
            <p:cNvSpPr txBox="1"/>
            <p:nvPr/>
          </p:nvSpPr>
          <p:spPr>
            <a:xfrm>
              <a:off x="6998352" y="4576454"/>
              <a:ext cx="1099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Hakeem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5F5DFA-EACE-4E9C-97A5-DDD8B0B6B5E8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7B5DB09-6428-4309-8D41-8B4AB7249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EA798E44-071B-4876-A201-45955EDB32A1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4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F18B5-7ED8-41C3-A925-20CBA3C1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school kitchen are collecting ideas for recipes by asking the children their favourite food.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 and why?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Hakeem has the best idea because… </a:t>
            </a: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69068-348A-468F-9501-C865C24C034A}"/>
              </a:ext>
            </a:extLst>
          </p:cNvPr>
          <p:cNvGrpSpPr/>
          <p:nvPr/>
        </p:nvGrpSpPr>
        <p:grpSpPr>
          <a:xfrm>
            <a:off x="925847" y="1889207"/>
            <a:ext cx="7323815" cy="3025801"/>
            <a:chOff x="774273" y="1889207"/>
            <a:chExt cx="7323815" cy="3025801"/>
          </a:xfrm>
        </p:grpSpPr>
        <p:sp>
          <p:nvSpPr>
            <p:cNvPr id="7" name="Rounded Rectangular Callout 43">
              <a:extLst>
                <a:ext uri="{FF2B5EF4-FFF2-40B4-BE49-F238E27FC236}">
                  <a16:creationId xmlns:a16="http://schemas.microsoft.com/office/drawing/2014/main" id="{B9D7458A-E87D-40ED-95F1-A828FE2CC898}"/>
                </a:ext>
              </a:extLst>
            </p:cNvPr>
            <p:cNvSpPr/>
            <p:nvPr/>
          </p:nvSpPr>
          <p:spPr>
            <a:xfrm>
              <a:off x="2417697" y="1889207"/>
              <a:ext cx="4968000" cy="936000"/>
            </a:xfrm>
            <a:prstGeom prst="wedgeRoundRectCallout">
              <a:avLst>
                <a:gd name="adj1" fmla="val -57506"/>
                <a:gd name="adj2" fmla="val 2504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 want to use a pictogram to draw each meal.</a:t>
              </a:r>
            </a:p>
          </p:txBody>
        </p:sp>
        <p:sp>
          <p:nvSpPr>
            <p:cNvPr id="9" name="Rounded Rectangular Callout 60">
              <a:extLst>
                <a:ext uri="{FF2B5EF4-FFF2-40B4-BE49-F238E27FC236}">
                  <a16:creationId xmlns:a16="http://schemas.microsoft.com/office/drawing/2014/main" id="{1787AB9D-83FA-4566-8583-7FABEB789E6B}"/>
                </a:ext>
              </a:extLst>
            </p:cNvPr>
            <p:cNvSpPr/>
            <p:nvPr/>
          </p:nvSpPr>
          <p:spPr>
            <a:xfrm>
              <a:off x="1368737" y="3451263"/>
              <a:ext cx="4968000" cy="936000"/>
            </a:xfrm>
            <a:prstGeom prst="wedgeRoundRectCallout">
              <a:avLst>
                <a:gd name="adj1" fmla="val 57468"/>
                <a:gd name="adj2" fmla="val 29659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 think a choice of 4 meals and a bar chart would work best.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83CD3D-FC95-4455-BFC4-3AF3A2E49AA4}"/>
                </a:ext>
              </a:extLst>
            </p:cNvPr>
            <p:cNvSpPr txBox="1"/>
            <p:nvPr/>
          </p:nvSpPr>
          <p:spPr>
            <a:xfrm>
              <a:off x="774273" y="3042493"/>
              <a:ext cx="984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Jayden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EA24FF-B207-4EA8-BCA2-A465B2E5ED36}"/>
                </a:ext>
              </a:extLst>
            </p:cNvPr>
            <p:cNvSpPr txBox="1"/>
            <p:nvPr/>
          </p:nvSpPr>
          <p:spPr>
            <a:xfrm>
              <a:off x="6998352" y="4576454"/>
              <a:ext cx="1099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Hakeem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7B0413-001E-4A09-BE29-6FBAF0E83E3C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8E580E7-0E5E-43B9-9E3E-5FC2D6F18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4E0C2E91-4B67-4619-92F3-0E355DBC1510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47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F18B5-7ED8-41C3-A925-20CBA3C1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school kitchen are collecting ideas for recipes by asking the children their favourite food.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 and why?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Hakeem has the best idea; it will be quick and simple to collect the data and make people’s decision making much easier.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69068-348A-468F-9501-C865C24C034A}"/>
              </a:ext>
            </a:extLst>
          </p:cNvPr>
          <p:cNvGrpSpPr/>
          <p:nvPr/>
        </p:nvGrpSpPr>
        <p:grpSpPr>
          <a:xfrm>
            <a:off x="925847" y="1889207"/>
            <a:ext cx="7323815" cy="3025801"/>
            <a:chOff x="774273" y="1889207"/>
            <a:chExt cx="7323815" cy="3025801"/>
          </a:xfrm>
        </p:grpSpPr>
        <p:sp>
          <p:nvSpPr>
            <p:cNvPr id="7" name="Rounded Rectangular Callout 43">
              <a:extLst>
                <a:ext uri="{FF2B5EF4-FFF2-40B4-BE49-F238E27FC236}">
                  <a16:creationId xmlns:a16="http://schemas.microsoft.com/office/drawing/2014/main" id="{B9D7458A-E87D-40ED-95F1-A828FE2CC898}"/>
                </a:ext>
              </a:extLst>
            </p:cNvPr>
            <p:cNvSpPr/>
            <p:nvPr/>
          </p:nvSpPr>
          <p:spPr>
            <a:xfrm>
              <a:off x="2417697" y="1889207"/>
              <a:ext cx="4968000" cy="936000"/>
            </a:xfrm>
            <a:prstGeom prst="wedgeRoundRectCallout">
              <a:avLst>
                <a:gd name="adj1" fmla="val -57506"/>
                <a:gd name="adj2" fmla="val 2504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 want to use a pictogram to draw each meal.</a:t>
              </a:r>
            </a:p>
          </p:txBody>
        </p:sp>
        <p:sp>
          <p:nvSpPr>
            <p:cNvPr id="9" name="Rounded Rectangular Callout 60">
              <a:extLst>
                <a:ext uri="{FF2B5EF4-FFF2-40B4-BE49-F238E27FC236}">
                  <a16:creationId xmlns:a16="http://schemas.microsoft.com/office/drawing/2014/main" id="{1787AB9D-83FA-4566-8583-7FABEB789E6B}"/>
                </a:ext>
              </a:extLst>
            </p:cNvPr>
            <p:cNvSpPr/>
            <p:nvPr/>
          </p:nvSpPr>
          <p:spPr>
            <a:xfrm>
              <a:off x="1368737" y="3451263"/>
              <a:ext cx="4968000" cy="936000"/>
            </a:xfrm>
            <a:prstGeom prst="wedgeRoundRectCallout">
              <a:avLst>
                <a:gd name="adj1" fmla="val 57468"/>
                <a:gd name="adj2" fmla="val 29659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 think a choice of 4 meals and a bar chart would work best.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83CD3D-FC95-4455-BFC4-3AF3A2E49AA4}"/>
                </a:ext>
              </a:extLst>
            </p:cNvPr>
            <p:cNvSpPr txBox="1"/>
            <p:nvPr/>
          </p:nvSpPr>
          <p:spPr>
            <a:xfrm>
              <a:off x="774273" y="3042493"/>
              <a:ext cx="984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Jayden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EA24FF-B207-4EA8-BCA2-A465B2E5ED36}"/>
                </a:ext>
              </a:extLst>
            </p:cNvPr>
            <p:cNvSpPr txBox="1"/>
            <p:nvPr/>
          </p:nvSpPr>
          <p:spPr>
            <a:xfrm>
              <a:off x="6998352" y="4576454"/>
              <a:ext cx="1099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Hakeem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FD628D-1742-447D-BE31-9A85D7E5422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1EF908E-E884-4594-8B2C-95AEBB7B5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0915765-2289-40FC-9B31-EAE694AFDA78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22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44FBB4C1-B65F-43FB-AB3F-8017DA7C1478}"/>
              </a:ext>
            </a:extLst>
          </p:cNvPr>
          <p:cNvSpPr/>
          <p:nvPr/>
        </p:nvSpPr>
        <p:spPr>
          <a:xfrm>
            <a:off x="2893737" y="1865066"/>
            <a:ext cx="3356525" cy="22440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lines on a chart are called axels.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D82B88-9AC4-428C-A234-D6488BBE4433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A0A183-B50B-43CC-9EDF-4DFCE9D0C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C89631FA-C60E-43B6-952A-74A44A579D63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the lines are called the y-axis and the x-axis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(or axes).</a:t>
            </a: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44FBB4C1-B65F-43FB-AB3F-8017DA7C1478}"/>
              </a:ext>
            </a:extLst>
          </p:cNvPr>
          <p:cNvSpPr/>
          <p:nvPr/>
        </p:nvSpPr>
        <p:spPr>
          <a:xfrm>
            <a:off x="2815079" y="1304628"/>
            <a:ext cx="3684044" cy="14582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lines on a chart are called axels.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46BCDE-3ED3-4EF2-ADCC-0EE16E39BAB6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4EB9B31-0279-4BB9-8DF0-935A65B89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498244A2-7188-40F9-8386-7DBDAD09A2B4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2FE03D-931C-496B-A988-BC4DCBD500E5}"/>
              </a:ext>
            </a:extLst>
          </p:cNvPr>
          <p:cNvCxnSpPr/>
          <p:nvPr/>
        </p:nvCxnSpPr>
        <p:spPr>
          <a:xfrm>
            <a:off x="580103" y="2576052"/>
            <a:ext cx="0" cy="15731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01F581-F473-41AF-89E1-C921209A18E1}"/>
              </a:ext>
            </a:extLst>
          </p:cNvPr>
          <p:cNvCxnSpPr/>
          <p:nvPr/>
        </p:nvCxnSpPr>
        <p:spPr>
          <a:xfrm>
            <a:off x="570271" y="4139381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538B8F-883B-4419-851A-75B2BE670DBB}"/>
              </a:ext>
            </a:extLst>
          </p:cNvPr>
          <p:cNvSpPr txBox="1"/>
          <p:nvPr/>
        </p:nvSpPr>
        <p:spPr>
          <a:xfrm>
            <a:off x="2815079" y="3942735"/>
            <a:ext cx="103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x-axis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1C3DF-6939-43EA-A6B6-92F577C2BC14}"/>
              </a:ext>
            </a:extLst>
          </p:cNvPr>
          <p:cNvSpPr txBox="1"/>
          <p:nvPr/>
        </p:nvSpPr>
        <p:spPr>
          <a:xfrm>
            <a:off x="352099" y="2106615"/>
            <a:ext cx="103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y-axis</a:t>
            </a:r>
          </a:p>
        </p:txBody>
      </p:sp>
    </p:spTree>
    <p:extLst>
      <p:ext uri="{BB962C8B-B14F-4D97-AF65-F5344CB8AC3E}">
        <p14:creationId xmlns:p14="http://schemas.microsoft.com/office/powerpoint/2010/main" val="329799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Mr Thompson says this tally chart is not easy to interpret.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2 ways in which you could make the chart easier to interpret.</a:t>
            </a:r>
          </a:p>
          <a:p>
            <a:endParaRPr lang="en-GB" sz="2800" dirty="0">
              <a:latin typeface="SassoonCRInfantMedium" panose="020006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DE444-5A30-4F40-83B3-21AA9440CE60}"/>
              </a:ext>
            </a:extLst>
          </p:cNvPr>
          <p:cNvSpPr/>
          <p:nvPr/>
        </p:nvSpPr>
        <p:spPr>
          <a:xfrm>
            <a:off x="2919144" y="1627284"/>
            <a:ext cx="33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i="1" dirty="0">
                <a:latin typeface="Century Gothic" panose="020B0502020202020204" pitchFamily="34" charset="0"/>
              </a:rPr>
              <a:t>Height of Pupils in Oak Class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196CDD-5975-47F3-AF6D-DA1D8B5D3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25012"/>
              </p:ext>
            </p:extLst>
          </p:nvPr>
        </p:nvGraphicFramePr>
        <p:xfrm>
          <a:off x="2548841" y="2096733"/>
          <a:ext cx="4046318" cy="1142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159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2023159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</a:tblGrid>
              <a:tr h="5281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 1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metre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010" marR="190010" marT="95005" marB="95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SassoonCRInfantMedium" panose="02000603020000020003" pitchFamily="2" charset="77"/>
                      </a:endParaRPr>
                    </a:p>
                  </a:txBody>
                  <a:tcPr marL="190010" marR="190010" marT="95005" marB="95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5281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 1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metre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010" marR="190010" marT="95005" marB="95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SassoonCRInfantMedium" panose="02000603020000020003" pitchFamily="2" charset="77"/>
                      </a:endParaRPr>
                    </a:p>
                  </a:txBody>
                  <a:tcPr marL="190010" marR="190010" marT="95005" marB="95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CBD80BD-6756-48FE-83FB-F0C9F721E052}"/>
              </a:ext>
            </a:extLst>
          </p:cNvPr>
          <p:cNvGrpSpPr/>
          <p:nvPr/>
        </p:nvGrpSpPr>
        <p:grpSpPr>
          <a:xfrm>
            <a:off x="4656848" y="2193337"/>
            <a:ext cx="176650" cy="360000"/>
            <a:chOff x="608053" y="5202628"/>
            <a:chExt cx="160589" cy="1677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A5D3103-564A-4131-9705-73F4D5F8435C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AFB187-7326-4E61-A970-0B6DE3858AFE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946607-A8EA-4DEA-BEAF-1D8A6E4DA138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B6C972-D92B-4111-8200-0E55C49A37FA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BE777B-9A2F-48CB-B9EB-B35D34BEE4BD}"/>
              </a:ext>
            </a:extLst>
          </p:cNvPr>
          <p:cNvGrpSpPr/>
          <p:nvPr/>
        </p:nvGrpSpPr>
        <p:grpSpPr>
          <a:xfrm>
            <a:off x="5041733" y="2193337"/>
            <a:ext cx="176650" cy="360000"/>
            <a:chOff x="608053" y="5202628"/>
            <a:chExt cx="160589" cy="16773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1B0D1D-6D0D-4272-9EA0-8580E5794D7C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1ED0B2-DD86-46E8-B9FF-7A312BF2394D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5CAEE80-9321-4575-9633-0FA7396F063C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66584A-0780-4548-AA75-3D056B726EF0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4A6E49-6F4D-4982-8543-4ACF59E116BF}"/>
              </a:ext>
            </a:extLst>
          </p:cNvPr>
          <p:cNvGrpSpPr/>
          <p:nvPr/>
        </p:nvGrpSpPr>
        <p:grpSpPr>
          <a:xfrm>
            <a:off x="5426618" y="2193337"/>
            <a:ext cx="176650" cy="360000"/>
            <a:chOff x="608053" y="5202628"/>
            <a:chExt cx="160589" cy="16773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63BD0D2-F6BF-44F1-B517-118B76C8EB0F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CA8922-E56F-4E7D-870E-99E7FDF420CC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88854CF-CC5C-4B7D-AC9A-F5E406CB6D5D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4487E59-EFD5-4B94-901A-72AB98085772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56EA22-7965-4D98-B93B-6CCDD3022682}"/>
              </a:ext>
            </a:extLst>
          </p:cNvPr>
          <p:cNvGrpSpPr/>
          <p:nvPr/>
        </p:nvGrpSpPr>
        <p:grpSpPr>
          <a:xfrm>
            <a:off x="5811502" y="2193337"/>
            <a:ext cx="58882" cy="360000"/>
            <a:chOff x="608053" y="5202628"/>
            <a:chExt cx="53529" cy="167731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6BABCA-A2F8-46E1-BDD7-F204B6CFF0EE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2FB1451-ADF9-4F45-97D4-41C5E26B181E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CD5A55A-0066-46AC-BCE7-90786BB0B0F3}"/>
              </a:ext>
            </a:extLst>
          </p:cNvPr>
          <p:cNvCxnSpPr/>
          <p:nvPr/>
        </p:nvCxnSpPr>
        <p:spPr>
          <a:xfrm>
            <a:off x="542661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BE85DAC-CE3E-4735-A846-FC63742EFFE3}"/>
              </a:ext>
            </a:extLst>
          </p:cNvPr>
          <p:cNvCxnSpPr/>
          <p:nvPr/>
        </p:nvCxnSpPr>
        <p:spPr>
          <a:xfrm>
            <a:off x="48906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80F6ED1-5EBD-4948-8DE8-4180891EEEBB}"/>
              </a:ext>
            </a:extLst>
          </p:cNvPr>
          <p:cNvCxnSpPr/>
          <p:nvPr/>
        </p:nvCxnSpPr>
        <p:spPr>
          <a:xfrm>
            <a:off x="52843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20567CB-0773-4C86-AFC6-AB1D54CEB911}"/>
              </a:ext>
            </a:extLst>
          </p:cNvPr>
          <p:cNvCxnSpPr/>
          <p:nvPr/>
        </p:nvCxnSpPr>
        <p:spPr>
          <a:xfrm>
            <a:off x="56653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E04EEE-E12A-40C9-B753-2B7488F3707F}"/>
              </a:ext>
            </a:extLst>
          </p:cNvPr>
          <p:cNvGrpSpPr/>
          <p:nvPr/>
        </p:nvGrpSpPr>
        <p:grpSpPr>
          <a:xfrm>
            <a:off x="4656848" y="2761096"/>
            <a:ext cx="176650" cy="360000"/>
            <a:chOff x="608053" y="5202628"/>
            <a:chExt cx="160589" cy="16773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9F0C7B-EA0E-4F54-B6BD-FDFDEFB91D71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DACDB26-470A-43FD-BFEB-32C4EDE4EAE3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23EF348-A87D-4EBA-A264-94F7A1011188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BFA588C-28FF-4A79-A180-EC4833C6126C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AB9E0F2-FE54-4436-A891-FF6FFC297177}"/>
              </a:ext>
            </a:extLst>
          </p:cNvPr>
          <p:cNvGrpSpPr/>
          <p:nvPr/>
        </p:nvGrpSpPr>
        <p:grpSpPr>
          <a:xfrm>
            <a:off x="5041733" y="2761096"/>
            <a:ext cx="176650" cy="360000"/>
            <a:chOff x="608053" y="5202628"/>
            <a:chExt cx="160589" cy="167731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FB3FE6F-8E8E-4E74-BEA2-85BDDC4FA205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66D3987-9AFE-4A3E-B68D-013A61502C01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A0E60FC-A930-4B94-892D-CA74E7142937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D572EFE-D0F1-4440-8EE4-85757FB122D0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A0C908-166F-4143-8DE1-2625962927F3}"/>
              </a:ext>
            </a:extLst>
          </p:cNvPr>
          <p:cNvCxnSpPr/>
          <p:nvPr/>
        </p:nvCxnSpPr>
        <p:spPr>
          <a:xfrm>
            <a:off x="489064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56B430F-52B5-42FF-8A5C-BD36A50D8615}"/>
              </a:ext>
            </a:extLst>
          </p:cNvPr>
          <p:cNvCxnSpPr/>
          <p:nvPr/>
        </p:nvCxnSpPr>
        <p:spPr>
          <a:xfrm>
            <a:off x="528434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86ED92-9A7A-49F1-8FCD-6B85DC30FC1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57" name="Picture 5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D13D393-3CDE-4852-94EF-4458DB2E8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58" name="TextBox 8">
              <a:extLst>
                <a:ext uri="{FF2B5EF4-FFF2-40B4-BE49-F238E27FC236}">
                  <a16:creationId xmlns:a16="http://schemas.microsoft.com/office/drawing/2014/main" id="{B4E858E8-2D06-4990-9314-175074B37895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7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Mr Thompson says this tally chart is not easy to interpret.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2 ways in which you could make the chart easier to 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interpret.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tally should be 5 strokes so counting is easier.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options could be broken into smaller steps e.g. 90cm to 1m, 1m to 1.5m, 1.5 to 2m as the data is not very useful with such a large range.</a:t>
            </a:r>
          </a:p>
          <a:p>
            <a:endParaRPr lang="en-GB" sz="2800" dirty="0">
              <a:latin typeface="SassoonCRInfantMedium" panose="020006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2DE444-5A30-4F40-83B3-21AA9440CE60}"/>
              </a:ext>
            </a:extLst>
          </p:cNvPr>
          <p:cNvSpPr/>
          <p:nvPr/>
        </p:nvSpPr>
        <p:spPr>
          <a:xfrm>
            <a:off x="2919144" y="1627284"/>
            <a:ext cx="33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i="1" dirty="0">
                <a:latin typeface="Century Gothic" panose="020B0502020202020204" pitchFamily="34" charset="0"/>
              </a:rPr>
              <a:t>Height of Pupils in Oak Class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196CDD-5975-47F3-AF6D-DA1D8B5D3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98299"/>
              </p:ext>
            </p:extLst>
          </p:nvPr>
        </p:nvGraphicFramePr>
        <p:xfrm>
          <a:off x="2548841" y="2096733"/>
          <a:ext cx="4046318" cy="1142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159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2023159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</a:tblGrid>
              <a:tr h="5281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 1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metre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010" marR="190010" marT="95005" marB="95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SassoonCRInfantMedium" panose="02000603020000020003" pitchFamily="2" charset="77"/>
                      </a:endParaRPr>
                    </a:p>
                  </a:txBody>
                  <a:tcPr marL="190010" marR="190010" marT="95005" marB="95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5281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 1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metre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010" marR="190010" marT="95005" marB="9500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SassoonCRInfantMedium" panose="02000603020000020003" pitchFamily="2" charset="77"/>
                      </a:endParaRPr>
                    </a:p>
                  </a:txBody>
                  <a:tcPr marL="190010" marR="190010" marT="95005" marB="95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CBD80BD-6756-48FE-83FB-F0C9F721E052}"/>
              </a:ext>
            </a:extLst>
          </p:cNvPr>
          <p:cNvGrpSpPr/>
          <p:nvPr/>
        </p:nvGrpSpPr>
        <p:grpSpPr>
          <a:xfrm>
            <a:off x="4656848" y="2193337"/>
            <a:ext cx="176650" cy="360000"/>
            <a:chOff x="608053" y="5202628"/>
            <a:chExt cx="160589" cy="1677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A5D3103-564A-4131-9705-73F4D5F8435C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AFB187-7326-4E61-A970-0B6DE3858AFE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946607-A8EA-4DEA-BEAF-1D8A6E4DA138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B6C972-D92B-4111-8200-0E55C49A37FA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BE777B-9A2F-48CB-B9EB-B35D34BEE4BD}"/>
              </a:ext>
            </a:extLst>
          </p:cNvPr>
          <p:cNvGrpSpPr/>
          <p:nvPr/>
        </p:nvGrpSpPr>
        <p:grpSpPr>
          <a:xfrm>
            <a:off x="5041733" y="2193337"/>
            <a:ext cx="176650" cy="360000"/>
            <a:chOff x="608053" y="5202628"/>
            <a:chExt cx="160589" cy="16773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1B0D1D-6D0D-4272-9EA0-8580E5794D7C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1ED0B2-DD86-46E8-B9FF-7A312BF2394D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5CAEE80-9321-4575-9633-0FA7396F063C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66584A-0780-4548-AA75-3D056B726EF0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4A6E49-6F4D-4982-8543-4ACF59E116BF}"/>
              </a:ext>
            </a:extLst>
          </p:cNvPr>
          <p:cNvGrpSpPr/>
          <p:nvPr/>
        </p:nvGrpSpPr>
        <p:grpSpPr>
          <a:xfrm>
            <a:off x="5426618" y="2193337"/>
            <a:ext cx="176650" cy="360000"/>
            <a:chOff x="608053" y="5202628"/>
            <a:chExt cx="160589" cy="16773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63BD0D2-F6BF-44F1-B517-118B76C8EB0F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CA8922-E56F-4E7D-870E-99E7FDF420CC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88854CF-CC5C-4B7D-AC9A-F5E406CB6D5D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4487E59-EFD5-4B94-901A-72AB98085772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56EA22-7965-4D98-B93B-6CCDD3022682}"/>
              </a:ext>
            </a:extLst>
          </p:cNvPr>
          <p:cNvGrpSpPr/>
          <p:nvPr/>
        </p:nvGrpSpPr>
        <p:grpSpPr>
          <a:xfrm>
            <a:off x="5811502" y="2193337"/>
            <a:ext cx="58882" cy="360000"/>
            <a:chOff x="608053" y="5202628"/>
            <a:chExt cx="53529" cy="167731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6BABCA-A2F8-46E1-BDD7-F204B6CFF0EE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2FB1451-ADF9-4F45-97D4-41C5E26B181E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CD5A55A-0066-46AC-BCE7-90786BB0B0F3}"/>
              </a:ext>
            </a:extLst>
          </p:cNvPr>
          <p:cNvCxnSpPr/>
          <p:nvPr/>
        </p:nvCxnSpPr>
        <p:spPr>
          <a:xfrm>
            <a:off x="542661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BE85DAC-CE3E-4735-A846-FC63742EFFE3}"/>
              </a:ext>
            </a:extLst>
          </p:cNvPr>
          <p:cNvCxnSpPr/>
          <p:nvPr/>
        </p:nvCxnSpPr>
        <p:spPr>
          <a:xfrm>
            <a:off x="48906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80F6ED1-5EBD-4948-8DE8-4180891EEEBB}"/>
              </a:ext>
            </a:extLst>
          </p:cNvPr>
          <p:cNvCxnSpPr/>
          <p:nvPr/>
        </p:nvCxnSpPr>
        <p:spPr>
          <a:xfrm>
            <a:off x="52843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20567CB-0773-4C86-AFC6-AB1D54CEB911}"/>
              </a:ext>
            </a:extLst>
          </p:cNvPr>
          <p:cNvCxnSpPr/>
          <p:nvPr/>
        </p:nvCxnSpPr>
        <p:spPr>
          <a:xfrm>
            <a:off x="5665348" y="2193337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E04EEE-E12A-40C9-B753-2B7488F3707F}"/>
              </a:ext>
            </a:extLst>
          </p:cNvPr>
          <p:cNvGrpSpPr/>
          <p:nvPr/>
        </p:nvGrpSpPr>
        <p:grpSpPr>
          <a:xfrm>
            <a:off x="4656848" y="2761096"/>
            <a:ext cx="176650" cy="360000"/>
            <a:chOff x="608053" y="5202628"/>
            <a:chExt cx="160589" cy="16773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9F0C7B-EA0E-4F54-B6BD-FDFDEFB91D71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DACDB26-470A-43FD-BFEB-32C4EDE4EAE3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23EF348-A87D-4EBA-A264-94F7A1011188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BFA588C-28FF-4A79-A180-EC4833C6126C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AB9E0F2-FE54-4436-A891-FF6FFC297177}"/>
              </a:ext>
            </a:extLst>
          </p:cNvPr>
          <p:cNvGrpSpPr/>
          <p:nvPr/>
        </p:nvGrpSpPr>
        <p:grpSpPr>
          <a:xfrm>
            <a:off x="5041733" y="2761096"/>
            <a:ext cx="176650" cy="360000"/>
            <a:chOff x="608053" y="5202628"/>
            <a:chExt cx="160589" cy="167731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FB3FE6F-8E8E-4E74-BEA2-85BDDC4FA205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66D3987-9AFE-4A3E-B68D-013A61502C01}"/>
                </a:ext>
              </a:extLst>
            </p:cNvPr>
            <p:cNvCxnSpPr/>
            <p:nvPr/>
          </p:nvCxnSpPr>
          <p:spPr>
            <a:xfrm>
              <a:off x="66158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A0E60FC-A930-4B94-892D-CA74E7142937}"/>
                </a:ext>
              </a:extLst>
            </p:cNvPr>
            <p:cNvCxnSpPr/>
            <p:nvPr/>
          </p:nvCxnSpPr>
          <p:spPr>
            <a:xfrm>
              <a:off x="71511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D572EFE-D0F1-4440-8EE4-85757FB122D0}"/>
                </a:ext>
              </a:extLst>
            </p:cNvPr>
            <p:cNvCxnSpPr/>
            <p:nvPr/>
          </p:nvCxnSpPr>
          <p:spPr>
            <a:xfrm>
              <a:off x="768642" y="5202628"/>
              <a:ext cx="0" cy="167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A0C908-166F-4143-8DE1-2625962927F3}"/>
              </a:ext>
            </a:extLst>
          </p:cNvPr>
          <p:cNvCxnSpPr/>
          <p:nvPr/>
        </p:nvCxnSpPr>
        <p:spPr>
          <a:xfrm>
            <a:off x="489064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56B430F-52B5-42FF-8A5C-BD36A50D8615}"/>
              </a:ext>
            </a:extLst>
          </p:cNvPr>
          <p:cNvCxnSpPr/>
          <p:nvPr/>
        </p:nvCxnSpPr>
        <p:spPr>
          <a:xfrm>
            <a:off x="5284348" y="2761096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C7C51CD-E211-42FE-ADCA-98DA0D1DA6E5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57" name="Picture 5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417AB52-D2D1-46AA-9F81-3E3C24E9B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58" name="TextBox 8">
              <a:extLst>
                <a:ext uri="{FF2B5EF4-FFF2-40B4-BE49-F238E27FC236}">
                  <a16:creationId xmlns:a16="http://schemas.microsoft.com/office/drawing/2014/main" id="{2EBF8935-05F3-477A-AAD4-B8F66A53660E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87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steps do you need to count in on these scales?</a:t>
            </a: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We call these increments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6766BB-78F1-4086-85C7-93F07A7394B9}"/>
              </a:ext>
            </a:extLst>
          </p:cNvPr>
          <p:cNvGraphicFramePr>
            <a:graphicFrameLocks noGrp="1"/>
          </p:cNvGraphicFramePr>
          <p:nvPr/>
        </p:nvGraphicFramePr>
        <p:xfrm>
          <a:off x="674140" y="1551930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A96468F-6048-4142-B253-FFA492ABF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72165"/>
              </p:ext>
            </p:extLst>
          </p:nvPr>
        </p:nvGraphicFramePr>
        <p:xfrm>
          <a:off x="302599" y="182152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60AA0D1-0563-4AF9-9CEC-EDED9D4A3D8E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2743854"/>
          <a:ext cx="7801120" cy="227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2753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3144954-E570-46FE-B07D-4BCEABC95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97428"/>
              </p:ext>
            </p:extLst>
          </p:nvPr>
        </p:nvGraphicFramePr>
        <p:xfrm>
          <a:off x="299899" y="2972505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36086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8A2802E-3EC8-430D-BF43-4658C91756A0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3940902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602767C-BD8F-4752-95C6-C0D5609FF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92461"/>
              </p:ext>
            </p:extLst>
          </p:nvPr>
        </p:nvGraphicFramePr>
        <p:xfrm>
          <a:off x="299899" y="4210497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8AD9AF5-E8A0-4621-8A94-F2F609ACA181}"/>
              </a:ext>
            </a:extLst>
          </p:cNvPr>
          <p:cNvGraphicFramePr>
            <a:graphicFrameLocks noGrp="1"/>
          </p:cNvGraphicFramePr>
          <p:nvPr/>
        </p:nvGraphicFramePr>
        <p:xfrm>
          <a:off x="671440" y="5135267"/>
          <a:ext cx="780112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112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80112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SassoonCRInfantMedium" panose="02000603020000020003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70EEBB4-E5A8-473C-B815-5E5475772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298619"/>
              </p:ext>
            </p:extLst>
          </p:nvPr>
        </p:nvGraphicFramePr>
        <p:xfrm>
          <a:off x="299899" y="5404862"/>
          <a:ext cx="854964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359611086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2441409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5653493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51145757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61692077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0719745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8204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44229991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11140939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589746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9976152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51406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0CB351DC-F280-408B-8C16-F22605E686C2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30" name="Picture 2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C071C3D-D068-4E8F-87A1-86A960CF3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DD01DCAD-5307-4A2C-BC66-B25F96869B7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16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Look at this pictogram.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blanks in the table.</a:t>
            </a: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B351DC-F280-408B-8C16-F22605E686C2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30" name="Picture 2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C071C3D-D068-4E8F-87A1-86A960CF3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DD01DCAD-5307-4A2C-BC66-B25F96869B7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8BFCD6-3C6C-4F04-9506-EE74885FF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90316"/>
              </p:ext>
            </p:extLst>
          </p:nvPr>
        </p:nvGraphicFramePr>
        <p:xfrm>
          <a:off x="1518124" y="4787398"/>
          <a:ext cx="6107752" cy="1244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938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522705189"/>
                    </a:ext>
                  </a:extLst>
                </a:gridCol>
              </a:tblGrid>
              <a:tr h="554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&lt; £5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£6 – £10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£11 – £15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£16 – £20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6897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ADAD21D-F76F-4BD2-B584-CF359A98BE06}"/>
              </a:ext>
            </a:extLst>
          </p:cNvPr>
          <p:cNvSpPr/>
          <p:nvPr/>
        </p:nvSpPr>
        <p:spPr>
          <a:xfrm>
            <a:off x="4084694" y="1292707"/>
            <a:ext cx="2231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Pocket Money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9AF3C8-FABA-4132-908F-DEF319C5E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97629"/>
              </p:ext>
            </p:extLst>
          </p:nvPr>
        </p:nvGraphicFramePr>
        <p:xfrm>
          <a:off x="2133600" y="1692817"/>
          <a:ext cx="6096000" cy="2493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7295162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12087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182758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8941432"/>
                    </a:ext>
                  </a:extLst>
                </a:gridCol>
              </a:tblGrid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87538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110655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58503"/>
                  </a:ext>
                </a:extLst>
              </a:tr>
              <a:tr h="49383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&lt; £5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£6 - £10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£11 - £15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£16 - £20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7854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C432E2-921C-483E-A2B5-C2F07A4AEF05}"/>
              </a:ext>
            </a:extLst>
          </p:cNvPr>
          <p:cNvSpPr/>
          <p:nvPr/>
        </p:nvSpPr>
        <p:spPr>
          <a:xfrm>
            <a:off x="676275" y="1962150"/>
            <a:ext cx="1182022" cy="1600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each image = 5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C53CA-B237-467B-AA83-B3FF8B59ED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2829411"/>
            <a:ext cx="1033014" cy="10193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0D102A-90C0-495C-9F66-611BE84514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46901">
            <a:off x="643482" y="1774486"/>
            <a:ext cx="1249947" cy="12334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FAE369-B4F7-41A3-A93A-45D0F69962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2183117"/>
            <a:ext cx="1033014" cy="10193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3B3C0F-748B-4BDD-AE75-C2CE952D68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1515682"/>
            <a:ext cx="1033014" cy="10193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061D30-5A0B-41A2-8C25-DC8F5574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2829411"/>
            <a:ext cx="1033014" cy="10193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58ECDC5-4AD3-4E5B-B6AB-6172FF8FB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2183117"/>
            <a:ext cx="1033014" cy="10193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669A62-A623-46F9-9FF5-2D87E1EEC1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1515682"/>
            <a:ext cx="1033014" cy="10193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1AD594-DC41-4F8F-8D49-14E34052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5421635" y="2829411"/>
            <a:ext cx="1033014" cy="10193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35757D-D8FB-4AEB-A54F-96686B39F4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5412110" y="2183117"/>
            <a:ext cx="1033014" cy="10193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1B48AB-0A51-418F-8DB3-13332180AC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6926585" y="2829411"/>
            <a:ext cx="1033014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Look at this pictogram.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blanks in the table.</a:t>
            </a: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B351DC-F280-408B-8C16-F22605E686C2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30" name="Picture 2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C071C3D-D068-4E8F-87A1-86A960CF3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DD01DCAD-5307-4A2C-BC66-B25F96869B7D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8BFCD6-3C6C-4F04-9506-EE74885FF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76038"/>
              </p:ext>
            </p:extLst>
          </p:nvPr>
        </p:nvGraphicFramePr>
        <p:xfrm>
          <a:off x="1518124" y="4787398"/>
          <a:ext cx="6107752" cy="1244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938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3120682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  <a:gridCol w="1526938">
                  <a:extLst>
                    <a:ext uri="{9D8B030D-6E8A-4147-A177-3AD203B41FA5}">
                      <a16:colId xmlns:a16="http://schemas.microsoft.com/office/drawing/2014/main" val="2522705189"/>
                    </a:ext>
                  </a:extLst>
                </a:gridCol>
              </a:tblGrid>
              <a:tr h="554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&lt; £5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£6 – £10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£11 – £15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£16 – £20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689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ADAD21D-F76F-4BD2-B584-CF359A98BE06}"/>
              </a:ext>
            </a:extLst>
          </p:cNvPr>
          <p:cNvSpPr/>
          <p:nvPr/>
        </p:nvSpPr>
        <p:spPr>
          <a:xfrm>
            <a:off x="4084694" y="1292707"/>
            <a:ext cx="2231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Pocket Money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9AF3C8-FABA-4132-908F-DEF319C5EC52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692817"/>
          <a:ext cx="6096000" cy="2493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7295162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12087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182758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68941432"/>
                    </a:ext>
                  </a:extLst>
                </a:gridCol>
              </a:tblGrid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87538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110655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853" marB="608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58503"/>
                  </a:ext>
                </a:extLst>
              </a:tr>
              <a:tr h="49383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&lt; £5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£6 - £10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£11 - £15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£16 - £20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7854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C432E2-921C-483E-A2B5-C2F07A4AEF05}"/>
              </a:ext>
            </a:extLst>
          </p:cNvPr>
          <p:cNvSpPr/>
          <p:nvPr/>
        </p:nvSpPr>
        <p:spPr>
          <a:xfrm>
            <a:off x="676275" y="1962150"/>
            <a:ext cx="1182022" cy="1600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each image = 5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C53CA-B237-467B-AA83-B3FF8B59ED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2829411"/>
            <a:ext cx="1033014" cy="10193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0D102A-90C0-495C-9F66-611BE84514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46901">
            <a:off x="643482" y="1774486"/>
            <a:ext cx="1249947" cy="12334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FAE369-B4F7-41A3-A93A-45D0F69962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2183117"/>
            <a:ext cx="1033014" cy="10193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3B3C0F-748B-4BDD-AE75-C2CE952D68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2411735" y="1515682"/>
            <a:ext cx="1033014" cy="10193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061D30-5A0B-41A2-8C25-DC8F5574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2829411"/>
            <a:ext cx="1033014" cy="10193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58ECDC5-4AD3-4E5B-B6AB-6172FF8FB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2183117"/>
            <a:ext cx="1033014" cy="10193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669A62-A623-46F9-9FF5-2D87E1EEC1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3916685" y="1515682"/>
            <a:ext cx="1033014" cy="10193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1AD594-DC41-4F8F-8D49-14E34052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5421635" y="2829411"/>
            <a:ext cx="1033014" cy="10193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35757D-D8FB-4AEB-A54F-96686B39F4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5412110" y="2183117"/>
            <a:ext cx="1033014" cy="10193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1B48AB-0A51-418F-8DB3-13332180AC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87246">
            <a:off x="6926585" y="2829411"/>
            <a:ext cx="1033014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Think of one question to ask about the information in this tally chart: </a:t>
            </a: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4A414-E5C4-4AB2-82D3-3F5FD06AADF3}"/>
              </a:ext>
            </a:extLst>
          </p:cNvPr>
          <p:cNvSpPr/>
          <p:nvPr/>
        </p:nvSpPr>
        <p:spPr>
          <a:xfrm>
            <a:off x="3484202" y="1686467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GB" b="1" i="1" dirty="0">
                <a:latin typeface="Century Gothic" panose="020B0502020202020204" pitchFamily="34" charset="0"/>
              </a:rPr>
              <a:t>Holiday Destinations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E2B5B5D-7AB6-4EBF-98C9-B09ED78E9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280093"/>
              </p:ext>
            </p:extLst>
          </p:nvPr>
        </p:nvGraphicFramePr>
        <p:xfrm>
          <a:off x="2011168" y="2147749"/>
          <a:ext cx="5121664" cy="170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3664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UK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Europe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Rest of the World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F0A4FAB-CC52-40BD-9D75-6F6C2CC9F407}"/>
              </a:ext>
            </a:extLst>
          </p:cNvPr>
          <p:cNvGrpSpPr/>
          <p:nvPr/>
        </p:nvGrpSpPr>
        <p:grpSpPr>
          <a:xfrm>
            <a:off x="4426871" y="2261009"/>
            <a:ext cx="473092" cy="306377"/>
            <a:chOff x="608053" y="5202628"/>
            <a:chExt cx="259006" cy="1677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BB55C2-56A4-4346-B4C7-407446963CB5}"/>
                </a:ext>
              </a:extLst>
            </p:cNvPr>
            <p:cNvGrpSpPr/>
            <p:nvPr/>
          </p:nvGrpSpPr>
          <p:grpSpPr>
            <a:xfrm>
              <a:off x="608053" y="5202628"/>
              <a:ext cx="156467" cy="167731"/>
              <a:chOff x="608053" y="5202628"/>
              <a:chExt cx="156467" cy="16773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BFDF75-EC76-4873-A3EB-E482567E00DE}"/>
                  </a:ext>
                </a:extLst>
              </p:cNvPr>
              <p:cNvCxnSpPr/>
              <p:nvPr/>
            </p:nvCxnSpPr>
            <p:spPr>
              <a:xfrm>
                <a:off x="608053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95DD942-484E-4085-8E53-A70FC6462DBE}"/>
                  </a:ext>
                </a:extLst>
              </p:cNvPr>
              <p:cNvCxnSpPr/>
              <p:nvPr/>
            </p:nvCxnSpPr>
            <p:spPr>
              <a:xfrm>
                <a:off x="660209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F1CD53-763F-4084-BCB8-363B0B8BC59A}"/>
                  </a:ext>
                </a:extLst>
              </p:cNvPr>
              <p:cNvCxnSpPr/>
              <p:nvPr/>
            </p:nvCxnSpPr>
            <p:spPr>
              <a:xfrm>
                <a:off x="712364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1880C8B-4914-4A4A-9E4D-F31A1A7D4018}"/>
                  </a:ext>
                </a:extLst>
              </p:cNvPr>
              <p:cNvCxnSpPr/>
              <p:nvPr/>
            </p:nvCxnSpPr>
            <p:spPr>
              <a:xfrm>
                <a:off x="764520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6636B6-55BF-4A0D-BC6D-4BE66CA63FEB}"/>
                </a:ext>
              </a:extLst>
            </p:cNvPr>
            <p:cNvCxnSpPr/>
            <p:nvPr/>
          </p:nvCxnSpPr>
          <p:spPr>
            <a:xfrm>
              <a:off x="86705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1D93A6-2A4B-4602-9E6D-ED45D21D8AE4}"/>
              </a:ext>
            </a:extLst>
          </p:cNvPr>
          <p:cNvCxnSpPr>
            <a:cxnSpLocks/>
          </p:cNvCxnSpPr>
          <p:nvPr/>
        </p:nvCxnSpPr>
        <p:spPr>
          <a:xfrm>
            <a:off x="4398164" y="2292419"/>
            <a:ext cx="355600" cy="244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6528EC-A5C7-4AD2-8B44-9213B7EDECF3}"/>
              </a:ext>
            </a:extLst>
          </p:cNvPr>
          <p:cNvGrpSpPr/>
          <p:nvPr/>
        </p:nvGrpSpPr>
        <p:grpSpPr>
          <a:xfrm>
            <a:off x="4426871" y="2712056"/>
            <a:ext cx="285798" cy="306377"/>
            <a:chOff x="608053" y="5202628"/>
            <a:chExt cx="156467" cy="16773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32267E3-536E-4051-8D39-1A1EA8A66735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72FC9D-0CDC-4EBD-AFB6-FDA72F902809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A52910-DA34-475D-9D34-A62A5A838AFA}"/>
                </a:ext>
              </a:extLst>
            </p:cNvPr>
            <p:cNvCxnSpPr/>
            <p:nvPr/>
          </p:nvCxnSpPr>
          <p:spPr>
            <a:xfrm>
              <a:off x="712364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CAA153-9225-483D-A1F8-9891503CB6B1}"/>
                </a:ext>
              </a:extLst>
            </p:cNvPr>
            <p:cNvCxnSpPr/>
            <p:nvPr/>
          </p:nvCxnSpPr>
          <p:spPr>
            <a:xfrm>
              <a:off x="764520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E87192-664E-4C22-AE84-4B167B149495}"/>
              </a:ext>
            </a:extLst>
          </p:cNvPr>
          <p:cNvGrpSpPr/>
          <p:nvPr/>
        </p:nvGrpSpPr>
        <p:grpSpPr>
          <a:xfrm>
            <a:off x="4426871" y="3206867"/>
            <a:ext cx="95267" cy="306377"/>
            <a:chOff x="608053" y="5202628"/>
            <a:chExt cx="52156" cy="16773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7B69E2-5AF5-48AE-B0CC-9624A669897F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B6D0F5-F68A-45EA-9310-0D1BC86BE897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67C1E6-2F75-433F-8CEB-EAA83FEDE93A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6" name="Picture 2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867C2C8-7A95-40CC-8E9D-4D9AC869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B6178746-5CE7-4B2F-8724-A78881777DA5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03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Think of one question to ask about the information in this tally chart: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many people stayed in the UK for their holiday? 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Which is the least popular destination?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many people were asked in total?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many more people stayed in the UK than travelled to Europe?</a:t>
            </a:r>
          </a:p>
          <a:p>
            <a:pPr lvl="0" defTabSz="685800">
              <a:defRPr/>
            </a:pPr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4A414-E5C4-4AB2-82D3-3F5FD06AADF3}"/>
              </a:ext>
            </a:extLst>
          </p:cNvPr>
          <p:cNvSpPr/>
          <p:nvPr/>
        </p:nvSpPr>
        <p:spPr>
          <a:xfrm>
            <a:off x="3484202" y="1686467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GB" b="1" i="1" dirty="0">
                <a:latin typeface="Century Gothic" panose="020B0502020202020204" pitchFamily="34" charset="0"/>
              </a:rPr>
              <a:t>Holiday Destinations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E2B5B5D-7AB6-4EBF-98C9-B09ED78E9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2894"/>
              </p:ext>
            </p:extLst>
          </p:nvPr>
        </p:nvGraphicFramePr>
        <p:xfrm>
          <a:off x="2011168" y="2147749"/>
          <a:ext cx="5121664" cy="170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3664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UK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Europe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Rest of the World</a:t>
                      </a: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40995" marR="140995" marT="64089" marB="6408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F0A4FAB-CC52-40BD-9D75-6F6C2CC9F407}"/>
              </a:ext>
            </a:extLst>
          </p:cNvPr>
          <p:cNvGrpSpPr/>
          <p:nvPr/>
        </p:nvGrpSpPr>
        <p:grpSpPr>
          <a:xfrm>
            <a:off x="4426871" y="2261009"/>
            <a:ext cx="473092" cy="306377"/>
            <a:chOff x="608053" y="5202628"/>
            <a:chExt cx="259006" cy="1677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BB55C2-56A4-4346-B4C7-407446963CB5}"/>
                </a:ext>
              </a:extLst>
            </p:cNvPr>
            <p:cNvGrpSpPr/>
            <p:nvPr/>
          </p:nvGrpSpPr>
          <p:grpSpPr>
            <a:xfrm>
              <a:off x="608053" y="5202628"/>
              <a:ext cx="156467" cy="167731"/>
              <a:chOff x="608053" y="5202628"/>
              <a:chExt cx="156467" cy="16773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BFDF75-EC76-4873-A3EB-E482567E00DE}"/>
                  </a:ext>
                </a:extLst>
              </p:cNvPr>
              <p:cNvCxnSpPr/>
              <p:nvPr/>
            </p:nvCxnSpPr>
            <p:spPr>
              <a:xfrm>
                <a:off x="608053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95DD942-484E-4085-8E53-A70FC6462DBE}"/>
                  </a:ext>
                </a:extLst>
              </p:cNvPr>
              <p:cNvCxnSpPr/>
              <p:nvPr/>
            </p:nvCxnSpPr>
            <p:spPr>
              <a:xfrm>
                <a:off x="660209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F1CD53-763F-4084-BCB8-363B0B8BC59A}"/>
                  </a:ext>
                </a:extLst>
              </p:cNvPr>
              <p:cNvCxnSpPr/>
              <p:nvPr/>
            </p:nvCxnSpPr>
            <p:spPr>
              <a:xfrm>
                <a:off x="712364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1880C8B-4914-4A4A-9E4D-F31A1A7D4018}"/>
                  </a:ext>
                </a:extLst>
              </p:cNvPr>
              <p:cNvCxnSpPr/>
              <p:nvPr/>
            </p:nvCxnSpPr>
            <p:spPr>
              <a:xfrm>
                <a:off x="764520" y="5202628"/>
                <a:ext cx="0" cy="167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6636B6-55BF-4A0D-BC6D-4BE66CA63FEB}"/>
                </a:ext>
              </a:extLst>
            </p:cNvPr>
            <p:cNvCxnSpPr/>
            <p:nvPr/>
          </p:nvCxnSpPr>
          <p:spPr>
            <a:xfrm>
              <a:off x="86705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1D93A6-2A4B-4602-9E6D-ED45D21D8AE4}"/>
              </a:ext>
            </a:extLst>
          </p:cNvPr>
          <p:cNvCxnSpPr>
            <a:cxnSpLocks/>
          </p:cNvCxnSpPr>
          <p:nvPr/>
        </p:nvCxnSpPr>
        <p:spPr>
          <a:xfrm>
            <a:off x="4398164" y="2292419"/>
            <a:ext cx="355600" cy="244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6528EC-A5C7-4AD2-8B44-9213B7EDECF3}"/>
              </a:ext>
            </a:extLst>
          </p:cNvPr>
          <p:cNvGrpSpPr/>
          <p:nvPr/>
        </p:nvGrpSpPr>
        <p:grpSpPr>
          <a:xfrm>
            <a:off x="4426871" y="2712056"/>
            <a:ext cx="285798" cy="306377"/>
            <a:chOff x="608053" y="5202628"/>
            <a:chExt cx="156467" cy="16773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32267E3-536E-4051-8D39-1A1EA8A66735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72FC9D-0CDC-4EBD-AFB6-FDA72F902809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A52910-DA34-475D-9D34-A62A5A838AFA}"/>
                </a:ext>
              </a:extLst>
            </p:cNvPr>
            <p:cNvCxnSpPr/>
            <p:nvPr/>
          </p:nvCxnSpPr>
          <p:spPr>
            <a:xfrm>
              <a:off x="712364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CAA153-9225-483D-A1F8-9891503CB6B1}"/>
                </a:ext>
              </a:extLst>
            </p:cNvPr>
            <p:cNvCxnSpPr/>
            <p:nvPr/>
          </p:nvCxnSpPr>
          <p:spPr>
            <a:xfrm>
              <a:off x="764520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E87192-664E-4C22-AE84-4B167B149495}"/>
              </a:ext>
            </a:extLst>
          </p:cNvPr>
          <p:cNvGrpSpPr/>
          <p:nvPr/>
        </p:nvGrpSpPr>
        <p:grpSpPr>
          <a:xfrm>
            <a:off x="4426871" y="3206867"/>
            <a:ext cx="95267" cy="306377"/>
            <a:chOff x="608053" y="5202628"/>
            <a:chExt cx="52156" cy="16773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7B69E2-5AF5-48AE-B0CC-9624A669897F}"/>
                </a:ext>
              </a:extLst>
            </p:cNvPr>
            <p:cNvCxnSpPr/>
            <p:nvPr/>
          </p:nvCxnSpPr>
          <p:spPr>
            <a:xfrm>
              <a:off x="608053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B6D0F5-F68A-45EA-9310-0D1BC86BE897}"/>
                </a:ext>
              </a:extLst>
            </p:cNvPr>
            <p:cNvCxnSpPr/>
            <p:nvPr/>
          </p:nvCxnSpPr>
          <p:spPr>
            <a:xfrm>
              <a:off x="660209" y="5202628"/>
              <a:ext cx="0" cy="16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6A0CA-00BA-47A5-B43B-E3DD54D6D233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26" name="Picture 2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10AFF01-090E-45DE-9FEC-1BA762414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BBD823E6-4D59-41B8-BA9D-B6FBF75315C4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17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in the table to create a bar chart.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81281E-AD6A-4933-BABF-10116A83E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16389"/>
              </p:ext>
            </p:extLst>
          </p:nvPr>
        </p:nvGraphicFramePr>
        <p:xfrm>
          <a:off x="3101304" y="2193889"/>
          <a:ext cx="5329412" cy="37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12">
                  <a:extLst>
                    <a:ext uri="{9D8B030D-6E8A-4147-A177-3AD203B41FA5}">
                      <a16:colId xmlns:a16="http://schemas.microsoft.com/office/drawing/2014/main" val="330869589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4229179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364925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5400423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9923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325711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1219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7684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43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526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2DBCE6-1B83-4CCF-BAF2-6631653A3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48127"/>
              </p:ext>
            </p:extLst>
          </p:nvPr>
        </p:nvGraphicFramePr>
        <p:xfrm>
          <a:off x="520066" y="2203515"/>
          <a:ext cx="2344434" cy="1513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707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573727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5248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8855380-2AE4-4B65-A77E-072D499C1BF1}"/>
              </a:ext>
            </a:extLst>
          </p:cNvPr>
          <p:cNvSpPr/>
          <p:nvPr/>
        </p:nvSpPr>
        <p:spPr>
          <a:xfrm>
            <a:off x="3447526" y="1361470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latin typeface="Century Gothic" panose="020B0502020202020204" pitchFamily="34" charset="0"/>
              </a:rPr>
              <a:t>Colour of Cars Passing the School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80D078-B013-4F2A-92C4-12D1476D20EF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010066C-2666-49C7-8E56-F17A12C62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92801AD3-4D1E-42B4-A8EE-1BBEACCBFAE9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25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in the table to create a bar chart.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2DBCE6-1B83-4CCF-BAF2-6631653A3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10254"/>
              </p:ext>
            </p:extLst>
          </p:nvPr>
        </p:nvGraphicFramePr>
        <p:xfrm>
          <a:off x="520066" y="2203515"/>
          <a:ext cx="2344434" cy="1513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707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573727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45248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53036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CE0095E-AD62-4E05-9185-D877DCB2C892}"/>
              </a:ext>
            </a:extLst>
          </p:cNvPr>
          <p:cNvSpPr/>
          <p:nvPr/>
        </p:nvSpPr>
        <p:spPr>
          <a:xfrm>
            <a:off x="3447526" y="1361470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latin typeface="Century Gothic" panose="020B0502020202020204" pitchFamily="34" charset="0"/>
              </a:rPr>
              <a:t>Colour of Cars Passing the School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E3B7DE-89F2-47C9-852D-052E14F245C5}"/>
              </a:ext>
            </a:extLst>
          </p:cNvPr>
          <p:cNvSpPr/>
          <p:nvPr/>
        </p:nvSpPr>
        <p:spPr>
          <a:xfrm>
            <a:off x="665151" y="3989116"/>
            <a:ext cx="1914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Discuss which scale to use: 1s, 2s, 5s, 10s, 20s</a:t>
            </a:r>
          </a:p>
          <a:p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will you </a:t>
            </a:r>
          </a:p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show 35? 55?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53745A-4EEC-47F5-AFEB-5A437BA9C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82410"/>
              </p:ext>
            </p:extLst>
          </p:nvPr>
        </p:nvGraphicFramePr>
        <p:xfrm>
          <a:off x="3101304" y="2193889"/>
          <a:ext cx="5329412" cy="37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12">
                  <a:extLst>
                    <a:ext uri="{9D8B030D-6E8A-4147-A177-3AD203B41FA5}">
                      <a16:colId xmlns:a16="http://schemas.microsoft.com/office/drawing/2014/main" val="330869589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4229179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364925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5400423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9923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325711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1219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7684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43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5266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7AC57A7-FC0D-438E-98E1-F5549E38E492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A50E34A-ED65-4F2B-A9A9-BA68D0DD1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C51BC785-C9F8-45A0-BB97-FC4E12984ECB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563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information in the table to create a bar chart.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2DBCE6-1B83-4CCF-BAF2-6631653A3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15717"/>
              </p:ext>
            </p:extLst>
          </p:nvPr>
        </p:nvGraphicFramePr>
        <p:xfrm>
          <a:off x="569726" y="1451104"/>
          <a:ext cx="1741869" cy="112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5601">
                  <a:extLst>
                    <a:ext uri="{9D8B030D-6E8A-4147-A177-3AD203B41FA5}">
                      <a16:colId xmlns:a16="http://schemas.microsoft.com/office/drawing/2014/main" val="2323881741"/>
                    </a:ext>
                  </a:extLst>
                </a:gridCol>
                <a:gridCol w="426268">
                  <a:extLst>
                    <a:ext uri="{9D8B030D-6E8A-4147-A177-3AD203B41FA5}">
                      <a16:colId xmlns:a16="http://schemas.microsoft.com/office/drawing/2014/main" val="47332691"/>
                    </a:ext>
                  </a:extLst>
                </a:gridCol>
              </a:tblGrid>
              <a:tr h="336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55319"/>
                  </a:ext>
                </a:extLst>
              </a:tr>
              <a:tr h="394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0745"/>
                  </a:ext>
                </a:extLst>
              </a:tr>
              <a:tr h="3940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514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CE0095E-AD62-4E05-9185-D877DCB2C892}"/>
              </a:ext>
            </a:extLst>
          </p:cNvPr>
          <p:cNvSpPr/>
          <p:nvPr/>
        </p:nvSpPr>
        <p:spPr>
          <a:xfrm>
            <a:off x="3447526" y="1361470"/>
            <a:ext cx="524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latin typeface="Century Gothic" panose="020B0502020202020204" pitchFamily="34" charset="0"/>
              </a:rPr>
              <a:t>Colour of Cars Passing the School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45A7B0-524B-4E86-88A8-366956771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42013"/>
              </p:ext>
            </p:extLst>
          </p:nvPr>
        </p:nvGraphicFramePr>
        <p:xfrm>
          <a:off x="2478206" y="1997130"/>
          <a:ext cx="623098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098">
                  <a:extLst>
                    <a:ext uri="{9D8B030D-6E8A-4147-A177-3AD203B41FA5}">
                      <a16:colId xmlns:a16="http://schemas.microsoft.com/office/drawing/2014/main" val="332422141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733857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493862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713975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059815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DA8DF80-6526-4748-92E2-A677DB72AB29}"/>
              </a:ext>
            </a:extLst>
          </p:cNvPr>
          <p:cNvSpPr/>
          <p:nvPr/>
        </p:nvSpPr>
        <p:spPr>
          <a:xfrm rot="16200000">
            <a:off x="1219689" y="3794926"/>
            <a:ext cx="251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Number of Cars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00ECFD-9795-45DA-AAD6-74DAC6C1E6A3}"/>
              </a:ext>
            </a:extLst>
          </p:cNvPr>
          <p:cNvSpPr/>
          <p:nvPr/>
        </p:nvSpPr>
        <p:spPr>
          <a:xfrm>
            <a:off x="5479974" y="5882662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Colour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69C8BD3-9D62-4B52-8642-4EA4B0B8B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22321"/>
              </p:ext>
            </p:extLst>
          </p:nvPr>
        </p:nvGraphicFramePr>
        <p:xfrm>
          <a:off x="3101304" y="2193889"/>
          <a:ext cx="5329412" cy="37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12">
                  <a:extLst>
                    <a:ext uri="{9D8B030D-6E8A-4147-A177-3AD203B41FA5}">
                      <a16:colId xmlns:a16="http://schemas.microsoft.com/office/drawing/2014/main" val="330869589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4229179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2364925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95400423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9923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3257112"/>
                    </a:ext>
                  </a:extLst>
                </a:gridCol>
              </a:tblGrid>
              <a:tr h="270000">
                <a:tc rowSpan="4"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12191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218336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14813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72058"/>
                  </a:ext>
                </a:extLst>
              </a:tr>
              <a:tr h="270000">
                <a:tc rowSpan="4"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76847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47115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79445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55910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ssoonCRInfantMedium" panose="02000603020000020003" pitchFamily="2" charset="77"/>
                      </a:endParaRPr>
                    </a:p>
                  </a:txBody>
                  <a:tcPr marL="153369" marR="153369" marT="76685" marB="7668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43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5266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B3CCD3E9-6A19-47D6-9E26-1E3D442A5D25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9C8448E-31BB-4FE5-926E-8117FBCA9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71BCA43C-DF29-49EA-89B0-0019126A7794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890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5c7a0828-c5e4-45f8-a074-18a8fdc88e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EC13C4-0B80-490E-BFE6-9FFE53550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3220</TotalTime>
  <Words>1008</Words>
  <Application>Microsoft Office PowerPoint</Application>
  <PresentationFormat>On-screen Show (4:3)</PresentationFormat>
  <Paragraphs>458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Mr and Mrs S</cp:lastModifiedBy>
  <cp:revision>207</cp:revision>
  <dcterms:created xsi:type="dcterms:W3CDTF">2018-03-17T10:08:43Z</dcterms:created>
  <dcterms:modified xsi:type="dcterms:W3CDTF">2020-05-29T08:43:22Z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024">
    <vt:lpwstr>184</vt:lpwstr>
  </property>
</Properties>
</file>