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36" r:id="rId2"/>
    <p:sldId id="937" r:id="rId3"/>
    <p:sldId id="943" r:id="rId4"/>
    <p:sldId id="944" r:id="rId5"/>
    <p:sldId id="926" r:id="rId6"/>
    <p:sldId id="946" r:id="rId7"/>
    <p:sldId id="918" r:id="rId8"/>
    <p:sldId id="947" r:id="rId9"/>
    <p:sldId id="920" r:id="rId10"/>
    <p:sldId id="950" r:id="rId11"/>
    <p:sldId id="925" r:id="rId12"/>
    <p:sldId id="94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26" autoAdjust="0"/>
    <p:restoredTop sz="83196" autoAdjust="0"/>
  </p:normalViewPr>
  <p:slideViewPr>
    <p:cSldViewPr snapToGrid="0">
      <p:cViewPr varScale="1">
        <p:scale>
          <a:sx n="68" d="100"/>
          <a:sy n="68" d="100"/>
        </p:scale>
        <p:origin x="15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Children can use toy money as a means of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EE0C4-5D00-42C4-BE61-F78AE99EEBB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2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Money Lesson 4     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     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518916"/>
            <a:ext cx="8936578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be able to solve simple problems, involving all four operations, </a:t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with money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06/05/2020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Money Lesson 4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06/05/2020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Jenna has £44.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spends one third of her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she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How can we use the bar model to help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864490" y="1211997"/>
            <a:ext cx="394284" cy="576766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70831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600600" y="3396547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44060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F297F2-D081-41BA-895A-9969AAD03DCE}"/>
              </a:ext>
            </a:extLst>
          </p:cNvPr>
          <p:cNvSpPr/>
          <p:nvPr/>
        </p:nvSpPr>
        <p:spPr>
          <a:xfrm>
            <a:off x="17780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111BEEC3-6EA8-410B-95F0-6E11F298DB8E}"/>
              </a:ext>
            </a:extLst>
          </p:cNvPr>
          <p:cNvSpPr/>
          <p:nvPr/>
        </p:nvSpPr>
        <p:spPr>
          <a:xfrm rot="5400000">
            <a:off x="214831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BFFA14F-2BB3-45F0-8F1E-8EA20A48773D}"/>
              </a:ext>
            </a:extLst>
          </p:cNvPr>
          <p:cNvSpPr/>
          <p:nvPr/>
        </p:nvSpPr>
        <p:spPr>
          <a:xfrm>
            <a:off x="188060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2788D8-9EF6-40FB-B9C0-48A239ADFB27}"/>
              </a:ext>
            </a:extLst>
          </p:cNvPr>
          <p:cNvSpPr/>
          <p:nvPr/>
        </p:nvSpPr>
        <p:spPr>
          <a:xfrm>
            <a:off x="161780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AF78656F-2881-458E-90F6-7F0E73FAD3F0}"/>
              </a:ext>
            </a:extLst>
          </p:cNvPr>
          <p:cNvSpPr/>
          <p:nvPr/>
        </p:nvSpPr>
        <p:spPr>
          <a:xfrm rot="5400000">
            <a:off x="359597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5613311-8427-48D6-AE60-DB597AE25D0A}"/>
              </a:ext>
            </a:extLst>
          </p:cNvPr>
          <p:cNvSpPr/>
          <p:nvPr/>
        </p:nvSpPr>
        <p:spPr>
          <a:xfrm>
            <a:off x="332826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E0C20A-15C9-43BA-AB4A-E627B74CB62D}"/>
              </a:ext>
            </a:extLst>
          </p:cNvPr>
          <p:cNvSpPr/>
          <p:nvPr/>
        </p:nvSpPr>
        <p:spPr>
          <a:xfrm>
            <a:off x="306546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5D2F0CE8-5989-4157-8A71-BC0459D3D6E7}"/>
              </a:ext>
            </a:extLst>
          </p:cNvPr>
          <p:cNvSpPr/>
          <p:nvPr/>
        </p:nvSpPr>
        <p:spPr>
          <a:xfrm rot="5400000">
            <a:off x="503597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A0909D7-A4E1-4F3D-98B4-FA1FD36A483D}"/>
              </a:ext>
            </a:extLst>
          </p:cNvPr>
          <p:cNvSpPr/>
          <p:nvPr/>
        </p:nvSpPr>
        <p:spPr>
          <a:xfrm>
            <a:off x="476826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7A3BD6-AF8D-4FF4-ABB3-06FAAB3E69C2}"/>
              </a:ext>
            </a:extLst>
          </p:cNvPr>
          <p:cNvSpPr/>
          <p:nvPr/>
        </p:nvSpPr>
        <p:spPr>
          <a:xfrm>
            <a:off x="450546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401FB40-427C-45D6-8229-A88BAF4E3AC4}"/>
              </a:ext>
            </a:extLst>
          </p:cNvPr>
          <p:cNvSpPr/>
          <p:nvPr/>
        </p:nvSpPr>
        <p:spPr>
          <a:xfrm>
            <a:off x="1264136" y="5859993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your own bar model problem. 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5: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9535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Sharon bought a big bag of crisps and a lollipop.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cost of each is somewhere in the table below.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clues to figure out how much each item cost.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need 3 or more coins to make each amount.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Sharon paid using a £2 coin, she’d get change.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lollipop cost less than £1.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would need copper coins to pay for both items individually.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crisps cost twice as much as the lollipop.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1ED90F-45BD-470E-BE1D-1C170EC948A6}"/>
              </a:ext>
            </a:extLst>
          </p:cNvPr>
          <p:cNvGraphicFramePr>
            <a:graphicFrameLocks noGrp="1"/>
          </p:cNvGraphicFramePr>
          <p:nvPr/>
        </p:nvGraphicFramePr>
        <p:xfrm>
          <a:off x="781459" y="2823771"/>
          <a:ext cx="4876800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6854426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98949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9674664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392166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1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00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DA2E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10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DA2E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176557"/>
                  </a:ext>
                </a:extLst>
              </a:tr>
            </a:tbl>
          </a:graphicData>
        </a:graphic>
      </p:graphicFrame>
      <p:sp>
        <p:nvSpPr>
          <p:cNvPr id="3" name="Arrow: Right 2">
            <a:extLst>
              <a:ext uri="{FF2B5EF4-FFF2-40B4-BE49-F238E27FC236}">
                <a16:creationId xmlns:a16="http://schemas.microsoft.com/office/drawing/2014/main" id="{3D8E77C1-8507-468A-8BBA-A8B4F6E98F99}"/>
              </a:ext>
            </a:extLst>
          </p:cNvPr>
          <p:cNvSpPr/>
          <p:nvPr/>
        </p:nvSpPr>
        <p:spPr>
          <a:xfrm rot="9416232">
            <a:off x="2911622" y="3033875"/>
            <a:ext cx="2788158" cy="243471"/>
          </a:xfrm>
          <a:prstGeom prst="rightArrow">
            <a:avLst/>
          </a:prstGeom>
          <a:solidFill>
            <a:srgbClr val="DA2E4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23AD5-E71E-4BB1-8435-D35A64EE1C7A}"/>
              </a:ext>
            </a:extLst>
          </p:cNvPr>
          <p:cNvSpPr/>
          <p:nvPr/>
        </p:nvSpPr>
        <p:spPr>
          <a:xfrm>
            <a:off x="5610619" y="2335453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crisps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FFF594F-B46D-46B6-98ED-A0C554F24E3B}"/>
              </a:ext>
            </a:extLst>
          </p:cNvPr>
          <p:cNvSpPr/>
          <p:nvPr/>
        </p:nvSpPr>
        <p:spPr>
          <a:xfrm rot="13176925">
            <a:off x="5123315" y="4543026"/>
            <a:ext cx="1748530" cy="243471"/>
          </a:xfrm>
          <a:prstGeom prst="rightArrow">
            <a:avLst/>
          </a:prstGeom>
          <a:solidFill>
            <a:srgbClr val="DA2E4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9CBCDF-9A2C-43FC-94BB-664B7E550A42}"/>
              </a:ext>
            </a:extLst>
          </p:cNvPr>
          <p:cNvSpPr/>
          <p:nvPr/>
        </p:nvSpPr>
        <p:spPr>
          <a:xfrm>
            <a:off x="6740632" y="5131333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lollipop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4967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447800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8" y="1755577"/>
            <a:ext cx="65545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 goes to the shops. She buys a doll for £7.00, a puzzle for £3.50, a computer game for £6.50 and a bag of sweets for £3.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has two vouchers. </a:t>
            </a:r>
            <a:b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gets her £10 off her bill; the other is a half off voucher. 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voucher offers the best savings?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answer. 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		 </a:t>
            </a:r>
          </a:p>
        </p:txBody>
      </p:sp>
    </p:spTree>
    <p:extLst>
      <p:ext uri="{BB962C8B-B14F-4D97-AF65-F5344CB8AC3E}">
        <p14:creationId xmlns:p14="http://schemas.microsoft.com/office/powerpoint/2010/main" val="1526911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447800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8" y="1755577"/>
            <a:ext cx="662493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Ellie goes to the shops. She buys a doll for £7.00, a puzzle for £3.50, a computer game for £6.50 and a bag of sweets for £3.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has two vouchers. </a:t>
            </a:r>
            <a:b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gets her £10 off her bill; the other is a half off voucher. 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voucher offers the best savings?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 your answer. </a:t>
            </a: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£7 + £3.50 + £6.50 + £3 means her total spend would be £20</a:t>
            </a:r>
          </a:p>
          <a:p>
            <a:pPr lvl="0"/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she uses the half off voucher or the £10 off voucher, </a:t>
            </a:r>
            <a:b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will save the same amount of money. </a:t>
            </a:r>
          </a:p>
          <a:p>
            <a:pPr lvl="0"/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Therefore, it doesn’t matter which voucher she uses! 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		 </a:t>
            </a:r>
          </a:p>
        </p:txBody>
      </p:sp>
    </p:spTree>
    <p:extLst>
      <p:ext uri="{BB962C8B-B14F-4D97-AF65-F5344CB8AC3E}">
        <p14:creationId xmlns:p14="http://schemas.microsoft.com/office/powerpoint/2010/main" val="88890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Jenna has £44.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She spends one third of her money.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she have left?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£44 ÷ 4 = £11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 x 3 = £33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F6A0B21E-6E70-4AA0-9FE8-819BA8A54F11}"/>
              </a:ext>
            </a:extLst>
          </p:cNvPr>
          <p:cNvSpPr/>
          <p:nvPr/>
        </p:nvSpPr>
        <p:spPr>
          <a:xfrm rot="16200000">
            <a:off x="2864490" y="1211997"/>
            <a:ext cx="394284" cy="576766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2C51D3D-ACFD-45F4-BAC8-87319118A582}"/>
              </a:ext>
            </a:extLst>
          </p:cNvPr>
          <p:cNvSpPr/>
          <p:nvPr/>
        </p:nvSpPr>
        <p:spPr>
          <a:xfrm rot="5400000">
            <a:off x="70831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39FE21A-AA71-4F1C-A078-AE183C674912}"/>
              </a:ext>
            </a:extLst>
          </p:cNvPr>
          <p:cNvSpPr/>
          <p:nvPr/>
        </p:nvSpPr>
        <p:spPr>
          <a:xfrm>
            <a:off x="2600600" y="3396547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£44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F7409B7-2149-4DF4-8E2B-AB0BD833185F}"/>
              </a:ext>
            </a:extLst>
          </p:cNvPr>
          <p:cNvSpPr/>
          <p:nvPr/>
        </p:nvSpPr>
        <p:spPr>
          <a:xfrm>
            <a:off x="44060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F297F2-D081-41BA-895A-9969AAD03DCE}"/>
              </a:ext>
            </a:extLst>
          </p:cNvPr>
          <p:cNvSpPr/>
          <p:nvPr/>
        </p:nvSpPr>
        <p:spPr>
          <a:xfrm>
            <a:off x="17780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111BEEC3-6EA8-410B-95F0-6E11F298DB8E}"/>
              </a:ext>
            </a:extLst>
          </p:cNvPr>
          <p:cNvSpPr/>
          <p:nvPr/>
        </p:nvSpPr>
        <p:spPr>
          <a:xfrm rot="5400000">
            <a:off x="214831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BFFA14F-2BB3-45F0-8F1E-8EA20A48773D}"/>
              </a:ext>
            </a:extLst>
          </p:cNvPr>
          <p:cNvSpPr/>
          <p:nvPr/>
        </p:nvSpPr>
        <p:spPr>
          <a:xfrm>
            <a:off x="188060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2788D8-9EF6-40FB-B9C0-48A239ADFB27}"/>
              </a:ext>
            </a:extLst>
          </p:cNvPr>
          <p:cNvSpPr/>
          <p:nvPr/>
        </p:nvSpPr>
        <p:spPr>
          <a:xfrm>
            <a:off x="161780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AF78656F-2881-458E-90F6-7F0E73FAD3F0}"/>
              </a:ext>
            </a:extLst>
          </p:cNvPr>
          <p:cNvSpPr/>
          <p:nvPr/>
        </p:nvSpPr>
        <p:spPr>
          <a:xfrm rot="5400000">
            <a:off x="359597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5613311-8427-48D6-AE60-DB597AE25D0A}"/>
              </a:ext>
            </a:extLst>
          </p:cNvPr>
          <p:cNvSpPr/>
          <p:nvPr/>
        </p:nvSpPr>
        <p:spPr>
          <a:xfrm>
            <a:off x="332826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8E0C20A-15C9-43BA-AB4A-E627B74CB62D}"/>
              </a:ext>
            </a:extLst>
          </p:cNvPr>
          <p:cNvSpPr/>
          <p:nvPr/>
        </p:nvSpPr>
        <p:spPr>
          <a:xfrm>
            <a:off x="306546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5D2F0CE8-5989-4157-8A71-BC0459D3D6E7}"/>
              </a:ext>
            </a:extLst>
          </p:cNvPr>
          <p:cNvSpPr/>
          <p:nvPr/>
        </p:nvSpPr>
        <p:spPr>
          <a:xfrm rot="5400000">
            <a:off x="5035979" y="4164395"/>
            <a:ext cx="394284" cy="1440000"/>
          </a:xfrm>
          <a:prstGeom prst="rightBrace">
            <a:avLst>
              <a:gd name="adj1" fmla="val 72162"/>
              <a:gd name="adj2" fmla="val 50000"/>
            </a:avLst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A0909D7-A4E1-4F3D-98B4-FA1FD36A483D}"/>
              </a:ext>
            </a:extLst>
          </p:cNvPr>
          <p:cNvSpPr/>
          <p:nvPr/>
        </p:nvSpPr>
        <p:spPr>
          <a:xfrm>
            <a:off x="4768260" y="5178869"/>
            <a:ext cx="914400" cy="39428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37A3BD6-AF8D-4FF4-ABB3-06FAAB3E69C2}"/>
              </a:ext>
            </a:extLst>
          </p:cNvPr>
          <p:cNvSpPr/>
          <p:nvPr/>
        </p:nvSpPr>
        <p:spPr>
          <a:xfrm>
            <a:off x="4505460" y="4292970"/>
            <a:ext cx="1440000" cy="3942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0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5616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Wednesdays,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Prizzi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Ristorante offers its menu at half price.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Lasagna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£5.50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Pizza £6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Lobster £16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Tiramisu £3.50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 the menu items cost full price?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for all four items full price?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on a Wednesday?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money is saved eating on a Wednesday?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02E9F1-F935-4C46-8125-A90BDAC59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88" y="2059913"/>
            <a:ext cx="2125225" cy="21252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9BA082-BC34-4248-8326-DE89DE8AF8DB}"/>
              </a:ext>
            </a:extLst>
          </p:cNvPr>
          <p:cNvSpPr/>
          <p:nvPr/>
        </p:nvSpPr>
        <p:spPr>
          <a:xfrm>
            <a:off x="1210236" y="5612686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own word problem. 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3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5616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Wednesdays,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Prizzi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Ristorante offers its menu at half price.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Lasagna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£5.50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Pizza £6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Lobster £16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Tiramisu £3.50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 the menu items cost full price?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for all four items full price?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would you pay on a Wednesday?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money is saved eating on a Wednesday?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£11, £12, £32 and £7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£11 + £12 + £32 + £7 = £62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£62 ÷ 2 = £31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£31 is saved by eating on a Wednesday!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02E9F1-F935-4C46-8125-A90BDAC59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88" y="2059913"/>
            <a:ext cx="2125225" cy="212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55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5616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Smith family are planning a train journey.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it cost for 1 adult and 1 child off peak?</a:t>
            </a:r>
          </a:p>
          <a:p>
            <a:pPr marL="342900" indent="-342900"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 How much does it cost for 2 adults and 1 child at peak time?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51FD86-7861-4573-9887-6BEEE1387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398735"/>
              </p:ext>
            </p:extLst>
          </p:nvPr>
        </p:nvGraphicFramePr>
        <p:xfrm>
          <a:off x="413637" y="2401962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871522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0808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1430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Off-peak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4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293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£3.60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762276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DB7D269-0DC6-44EA-8505-0D73C27A4E96}"/>
              </a:ext>
            </a:extLst>
          </p:cNvPr>
          <p:cNvSpPr/>
          <p:nvPr/>
        </p:nvSpPr>
        <p:spPr>
          <a:xfrm>
            <a:off x="1210236" y="5612686"/>
            <a:ext cx="5042647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own word problems based on the table above. 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3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56161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Smith family are planning a train journey.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much does it cost for 1 adult and 1 child off peak?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£6 + £2.40 = £8.40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b) How much does it cost for 2 adults and 1 child at peak time?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(£9 x 2) + £3.60 </a:t>
            </a:r>
            <a:b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£18 + £3.60 = £21.60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B51FD86-7861-4573-9887-6BEEE1387ED0}"/>
              </a:ext>
            </a:extLst>
          </p:cNvPr>
          <p:cNvGraphicFramePr>
            <a:graphicFrameLocks noGrp="1"/>
          </p:cNvGraphicFramePr>
          <p:nvPr/>
        </p:nvGraphicFramePr>
        <p:xfrm>
          <a:off x="413637" y="2401962"/>
          <a:ext cx="60960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871522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2508084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1430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Tickets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Off-peak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344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293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£3.60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7622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26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4912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sports club has £50 to spend on new kit.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Kit prices: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Shorts = £3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Shirts = £7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pieces of kit can they buy with £50? 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8C3041-6E5B-4C1E-93C2-3E845FB68A6E}"/>
              </a:ext>
            </a:extLst>
          </p:cNvPr>
          <p:cNvSpPr/>
          <p:nvPr/>
        </p:nvSpPr>
        <p:spPr>
          <a:xfrm>
            <a:off x="566307" y="5550303"/>
            <a:ext cx="5720320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find more than one way for the club to spend their kit money?</a:t>
            </a:r>
          </a:p>
        </p:txBody>
      </p:sp>
    </p:spTree>
    <p:extLst>
      <p:ext uri="{BB962C8B-B14F-4D97-AF65-F5344CB8AC3E}">
        <p14:creationId xmlns:p14="http://schemas.microsoft.com/office/powerpoint/2010/main" val="1773149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1" y="1808585"/>
            <a:ext cx="57175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sports club has £50 to spend on new kit.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Kit prices: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Shorts = £3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Shirts = £7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many pieces of kit can they buy with £50?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responses…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pieces of kit they could buy would be 16 pairs of shorts at £48.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least pieces of kit they could buy would by 7 shirts for £49.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could buy five sets of matching shirts and shorts.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3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5: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69535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Sharon bought a big bag of crisps and a lollipop.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cost of each is somewhere in the table below.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clues to figure out how much each item cost.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need 3 or more coins to make each amount.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Sharon paid using a £2 coin, she’d get change.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lollipop cost less than £1.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would need copper coins to pay for both items individually. 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crisps cost twice as much as the lollipop.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1ED90F-45BD-470E-BE1D-1C170EC94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59775"/>
              </p:ext>
            </p:extLst>
          </p:nvPr>
        </p:nvGraphicFramePr>
        <p:xfrm>
          <a:off x="781459" y="2823771"/>
          <a:ext cx="4876800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68544262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7398949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9674664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392166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211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006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£2.00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10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£1.36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17655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733A474-2276-4125-A137-0C3011A37547}"/>
              </a:ext>
            </a:extLst>
          </p:cNvPr>
          <p:cNvSpPr/>
          <p:nvPr/>
        </p:nvSpPr>
        <p:spPr>
          <a:xfrm>
            <a:off x="7013864" y="4950143"/>
            <a:ext cx="1523279" cy="457200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your own question!</a:t>
            </a:r>
          </a:p>
        </p:txBody>
      </p:sp>
    </p:spTree>
    <p:extLst>
      <p:ext uri="{BB962C8B-B14F-4D97-AF65-F5344CB8AC3E}">
        <p14:creationId xmlns:p14="http://schemas.microsoft.com/office/powerpoint/2010/main" val="3827640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27557</TotalTime>
  <Words>1049</Words>
  <Application>Microsoft Office PowerPoint</Application>
  <PresentationFormat>On-screen Show (4:3)</PresentationFormat>
  <Paragraphs>225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</cp:lastModifiedBy>
  <cp:revision>619</cp:revision>
  <dcterms:created xsi:type="dcterms:W3CDTF">2018-09-08T23:27:11Z</dcterms:created>
  <dcterms:modified xsi:type="dcterms:W3CDTF">2020-05-06T09:18:23Z</dcterms:modified>
</cp:coreProperties>
</file>