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301" r:id="rId5"/>
    <p:sldId id="256" r:id="rId6"/>
    <p:sldId id="302" r:id="rId7"/>
    <p:sldId id="341" r:id="rId8"/>
    <p:sldId id="304" r:id="rId9"/>
    <p:sldId id="343" r:id="rId10"/>
    <p:sldId id="306" r:id="rId11"/>
    <p:sldId id="344" r:id="rId12"/>
    <p:sldId id="308" r:id="rId13"/>
    <p:sldId id="345" r:id="rId14"/>
    <p:sldId id="310" r:id="rId15"/>
    <p:sldId id="346" r:id="rId16"/>
    <p:sldId id="314" r:id="rId17"/>
    <p:sldId id="347" r:id="rId18"/>
    <p:sldId id="323" r:id="rId19"/>
    <p:sldId id="348" r:id="rId20"/>
    <p:sldId id="412" r:id="rId21"/>
    <p:sldId id="413" r:id="rId22"/>
    <p:sldId id="414"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653"/>
    <a:srgbClr val="FF89C4"/>
    <a:srgbClr val="79FF79"/>
    <a:srgbClr val="DB85D1"/>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61" autoAdjust="0"/>
    <p:restoredTop sz="94660"/>
  </p:normalViewPr>
  <p:slideViewPr>
    <p:cSldViewPr snapToGrid="0">
      <p:cViewPr>
        <p:scale>
          <a:sx n="81" d="100"/>
          <a:sy n="81" d="100"/>
        </p:scale>
        <p:origin x="-1044"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ctoria Worthington" userId="3602fdab-493b-4fe0-87da-353562330a36" providerId="ADAL" clId="{7554A6E3-C0CA-4A96-8F16-A1314B013AC8}"/>
    <pc:docChg chg="modSld">
      <pc:chgData name="Victoria Worthington" userId="3602fdab-493b-4fe0-87da-353562330a36" providerId="ADAL" clId="{7554A6E3-C0CA-4A96-8F16-A1314B013AC8}" dt="2019-03-16T16:40:43.430" v="1" actId="20577"/>
      <pc:docMkLst>
        <pc:docMk/>
      </pc:docMkLst>
      <pc:sldChg chg="modSp">
        <pc:chgData name="Victoria Worthington" userId="3602fdab-493b-4fe0-87da-353562330a36" providerId="ADAL" clId="{7554A6E3-C0CA-4A96-8F16-A1314B013AC8}" dt="2019-03-16T16:40:43.430" v="1" actId="20577"/>
        <pc:sldMkLst>
          <pc:docMk/>
          <pc:sldMk cId="3386024972" sldId="344"/>
        </pc:sldMkLst>
        <pc:spChg chg="mod">
          <ac:chgData name="Victoria Worthington" userId="3602fdab-493b-4fe0-87da-353562330a36" providerId="ADAL" clId="{7554A6E3-C0CA-4A96-8F16-A1314B013AC8}" dt="2019-03-16T16:40:43.430" v="1" actId="20577"/>
          <ac:spMkLst>
            <pc:docMk/>
            <pc:sldMk cId="3386024972" sldId="344"/>
            <ac:spMk id="39" creationId="{20AA8602-1F0A-4732-B9F7-1D2FF8D8F01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43C518-2E58-4E98-8F61-29A47E1D445A}" type="datetimeFigureOut">
              <a:rPr lang="en-GB" smtClean="0"/>
              <a:t>23/04/2020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43C518-2E58-4E98-8F61-29A47E1D445A}" type="datetimeFigureOut">
              <a:rPr lang="en-GB" smtClean="0"/>
              <a:t>23/04/2020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43C518-2E58-4E98-8F61-29A47E1D445A}" type="datetimeFigureOut">
              <a:rPr lang="en-GB" smtClean="0"/>
              <a:t>23/04/2020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23/04/2020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23/04/2020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23/04/2020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23/04/2020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https://classroomsecrets.co.uk/content-domain-filter/?fwp_contentdomain=4f8" TargetMode="External"/><Relationship Id="rId7"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s://classroomsecrets.co.uk/compare-decimals-year-4-decimals-resource-pack" TargetMode="External"/><Relationship Id="rId5" Type="http://schemas.openxmlformats.org/officeDocument/2006/relationships/hyperlink" Target="https://classroomsecrets.co.uk/category/maths/year-4/summer-block-1-decimals/" TargetMode="External"/><Relationship Id="rId4" Type="http://schemas.openxmlformats.org/officeDocument/2006/relationships/hyperlink" Target="https://classroomsecrets.co.uk/content-domain-filter/?fwp_contentdomain=4f10b"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4 – Summer Block 1 – Decimals</a:t>
            </a:r>
            <a:endParaRPr lang="en-GB" sz="1600" b="1" u="sng" dirty="0">
              <a:solidFill>
                <a:schemeClr val="bg2">
                  <a:lumMod val="50000"/>
                </a:schemeClr>
              </a:solidFill>
              <a:latin typeface="Century Gothic" panose="020B0502020202020204" pitchFamily="34" charset="0"/>
            </a:endParaRPr>
          </a:p>
          <a:p>
            <a:pPr lvl="0" algn="ctr"/>
            <a:endParaRPr lang="en-GB" sz="1600" b="1" u="sng" dirty="0">
              <a:solidFill>
                <a:schemeClr val="bg2">
                  <a:lumMod val="50000"/>
                </a:schemeClr>
              </a:solidFill>
              <a:latin typeface="Century Gothic" panose="020B0502020202020204" pitchFamily="34" charset="0"/>
            </a:endParaRPr>
          </a:p>
          <a:p>
            <a:pPr lvl="0" algn="ctr"/>
            <a:endParaRPr lang="en-GB" sz="1600" b="1" u="sng" dirty="0">
              <a:solidFill>
                <a:schemeClr val="bg2">
                  <a:lumMod val="50000"/>
                </a:schemeClr>
              </a:solidFill>
              <a:latin typeface="Century Gothic" panose="020B0502020202020204" pitchFamily="34" charset="0"/>
            </a:endParaRPr>
          </a:p>
          <a:p>
            <a:pPr lvl="0" algn="ctr"/>
            <a:endParaRPr lang="en-GB" sz="1600" b="1" u="sng" dirty="0">
              <a:solidFill>
                <a:schemeClr val="bg2">
                  <a:lumMod val="50000"/>
                </a:schemeClr>
              </a:solidFill>
              <a:latin typeface="Century Gothic" panose="020B0502020202020204" pitchFamily="34" charset="0"/>
            </a:endParaRPr>
          </a:p>
          <a:p>
            <a:pPr lvl="0" algn="ctr"/>
            <a:endParaRPr lang="en-GB" sz="1600" b="1" u="sng" dirty="0">
              <a:solidFill>
                <a:schemeClr val="bg2">
                  <a:lumMod val="50000"/>
                </a:schemeClr>
              </a:solidFill>
              <a:latin typeface="Century Gothic" panose="020B0502020202020204" pitchFamily="34" charset="0"/>
            </a:endParaRPr>
          </a:p>
          <a:p>
            <a:pPr lvl="0" algn="ctr"/>
            <a:endParaRPr lang="en-GB" sz="1600" b="1" u="sng" dirty="0">
              <a:solidFill>
                <a:schemeClr val="bg2">
                  <a:lumMod val="50000"/>
                </a:schemeClr>
              </a:solidFill>
              <a:latin typeface="Century Gothic" panose="020B0502020202020204" pitchFamily="34" charset="0"/>
            </a:endParaRPr>
          </a:p>
          <a:p>
            <a:pPr lvl="0" algn="ctr"/>
            <a:endParaRPr lang="en-GB" sz="1600" b="1" u="sng" dirty="0">
              <a:solidFill>
                <a:schemeClr val="bg2">
                  <a:lumMod val="50000"/>
                </a:schemeClr>
              </a:solidFill>
              <a:latin typeface="Century Gothic" panose="020B0502020202020204" pitchFamily="34" charset="0"/>
            </a:endParaRPr>
          </a:p>
          <a:p>
            <a:pPr lvl="0" algn="ctr"/>
            <a:endParaRPr lang="en-GB" sz="1600" b="1" dirty="0">
              <a:solidFill>
                <a:schemeClr val="bg2">
                  <a:lumMod val="50000"/>
                </a:schemeClr>
              </a:solidFill>
              <a:latin typeface="Century Gothic" panose="020B0502020202020204" pitchFamily="34" charset="0"/>
            </a:endParaRPr>
          </a:p>
          <a:p>
            <a:pPr lvl="0" algn="ctr"/>
            <a:r>
              <a:rPr lang="en-GB" sz="4800" b="1" dirty="0">
                <a:solidFill>
                  <a:schemeClr val="bg2">
                    <a:lumMod val="25000"/>
                  </a:schemeClr>
                </a:solidFill>
                <a:latin typeface="Century Gothic" panose="020B0502020202020204" pitchFamily="34" charset="0"/>
              </a:rPr>
              <a:t>Step 3: Compare Decimals</a:t>
            </a:r>
            <a:endParaRPr lang="en-GB" sz="1200" b="1" dirty="0">
              <a:solidFill>
                <a:prstClr val="black"/>
              </a:solidFill>
              <a:latin typeface="Century Gothic" panose="020B0502020202020204" pitchFamily="34" charset="0"/>
            </a:endParaRPr>
          </a:p>
        </p:txBody>
      </p:sp>
      <p:pic>
        <p:nvPicPr>
          <p:cNvPr id="7" name="Picture 6" descr="A close up of a sign&#10;&#10;Description generated with high confidence">
            <a:extLst>
              <a:ext uri="{FF2B5EF4-FFF2-40B4-BE49-F238E27FC236}">
                <a16:creationId xmlns:a16="http://schemas.microsoft.com/office/drawing/2014/main" xmlns="" id="{6C7BCD07-3DBC-42F4-9A3D-0E913AD3A1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9" name="TextBox 8">
            <a:extLst>
              <a:ext uri="{FF2B5EF4-FFF2-40B4-BE49-F238E27FC236}">
                <a16:creationId xmlns:a16="http://schemas.microsoft.com/office/drawing/2014/main" xmlns="" id="{59F9FE75-D714-4BAD-AAC9-77CC3F07516F}"/>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3855900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16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Use &gt; or &lt; to compare these decimal numbers.</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lvl="0"/>
            <a:endParaRPr lang="en-GB" sz="2000" b="1" dirty="0">
              <a:solidFill>
                <a:srgbClr val="E7E6E6">
                  <a:lumMod val="25000"/>
                </a:srgbClr>
              </a:solidFill>
              <a:latin typeface="Century Gothic" panose="020B0502020202020204" pitchFamily="34" charset="0"/>
            </a:endParaRPr>
          </a:p>
        </p:txBody>
      </p:sp>
      <p:graphicFrame>
        <p:nvGraphicFramePr>
          <p:cNvPr id="2" name="Table 1">
            <a:extLst>
              <a:ext uri="{FF2B5EF4-FFF2-40B4-BE49-F238E27FC236}">
                <a16:creationId xmlns:a16="http://schemas.microsoft.com/office/drawing/2014/main" xmlns="" id="{81D3CECF-5122-4DC6-9B2E-D3A98015C88F}"/>
              </a:ext>
            </a:extLst>
          </p:cNvPr>
          <p:cNvGraphicFramePr>
            <a:graphicFrameLocks noGrp="1"/>
          </p:cNvGraphicFramePr>
          <p:nvPr>
            <p:extLst>
              <p:ext uri="{D42A27DB-BD31-4B8C-83A1-F6EECF244321}">
                <p14:modId xmlns:p14="http://schemas.microsoft.com/office/powerpoint/2010/main" val="3598734647"/>
              </p:ext>
            </p:extLst>
          </p:nvPr>
        </p:nvGraphicFramePr>
        <p:xfrm>
          <a:off x="1913283" y="1456635"/>
          <a:ext cx="5164956" cy="4398240"/>
        </p:xfrm>
        <a:graphic>
          <a:graphicData uri="http://schemas.openxmlformats.org/drawingml/2006/table">
            <a:tbl>
              <a:tblPr firstRow="1" bandRow="1">
                <a:tableStyleId>{5940675A-B579-460E-94D1-54222C63F5DA}</a:tableStyleId>
              </a:tblPr>
              <a:tblGrid>
                <a:gridCol w="1772478">
                  <a:extLst>
                    <a:ext uri="{9D8B030D-6E8A-4147-A177-3AD203B41FA5}">
                      <a16:colId xmlns:a16="http://schemas.microsoft.com/office/drawing/2014/main" xmlns="" val="1281774562"/>
                    </a:ext>
                  </a:extLst>
                </a:gridCol>
                <a:gridCol w="1620000">
                  <a:extLst>
                    <a:ext uri="{9D8B030D-6E8A-4147-A177-3AD203B41FA5}">
                      <a16:colId xmlns:a16="http://schemas.microsoft.com/office/drawing/2014/main" xmlns="" val="1216488124"/>
                    </a:ext>
                  </a:extLst>
                </a:gridCol>
                <a:gridCol w="1772478">
                  <a:extLst>
                    <a:ext uri="{9D8B030D-6E8A-4147-A177-3AD203B41FA5}">
                      <a16:colId xmlns:a16="http://schemas.microsoft.com/office/drawing/2014/main" xmlns="" val="2897201355"/>
                    </a:ext>
                  </a:extLst>
                </a:gridCol>
              </a:tblGrid>
              <a:tr h="1080000">
                <a:tc>
                  <a:txBody>
                    <a:bodyPr/>
                    <a:lstStyle/>
                    <a:p>
                      <a:pPr algn="ctr"/>
                      <a:r>
                        <a:rPr lang="en-GB" sz="3200" b="1" dirty="0">
                          <a:latin typeface="Century Gothic" panose="020B0502020202020204" pitchFamily="34" charset="0"/>
                        </a:rPr>
                        <a:t>5.63 </a:t>
                      </a:r>
                    </a:p>
                  </a:txBody>
                  <a:tcPr anchor="ctr">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tcPr>
                </a:tc>
                <a:tc>
                  <a:txBody>
                    <a:bodyPr/>
                    <a:lstStyle/>
                    <a:p>
                      <a:pPr algn="ctr"/>
                      <a:r>
                        <a:rPr lang="en-GB" sz="3200" b="1" dirty="0">
                          <a:solidFill>
                            <a:srgbClr val="FF0000"/>
                          </a:solidFill>
                          <a:latin typeface="Century Gothic" panose="020B0502020202020204" pitchFamily="34" charset="0"/>
                        </a:rPr>
                        <a:t>&gt;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3200" b="1" dirty="0">
                          <a:latin typeface="Century Gothic" panose="020B0502020202020204" pitchFamily="34" charset="0"/>
                        </a:rPr>
                        <a:t>5.36</a:t>
                      </a:r>
                    </a:p>
                  </a:txBody>
                  <a:tcPr anchor="ctr">
                    <a:lnL w="28575"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tcPr>
                </a:tc>
                <a:extLst>
                  <a:ext uri="{0D108BD9-81ED-4DB2-BD59-A6C34878D82A}">
                    <a16:rowId xmlns:a16="http://schemas.microsoft.com/office/drawing/2014/main" xmlns="" val="2734946074"/>
                  </a:ext>
                </a:extLst>
              </a:tr>
              <a:tr h="370840">
                <a:tc gridSpan="3">
                  <a:txBody>
                    <a:bodyPr/>
                    <a:lstStyle/>
                    <a:p>
                      <a:pPr algn="ctr"/>
                      <a:endParaRPr lang="en-GB" sz="3200" b="1" dirty="0">
                        <a:solidFill>
                          <a:srgbClr val="FF0000"/>
                        </a:solidFill>
                        <a:latin typeface="Century Gothic" panose="020B0502020202020204" pitchFamily="34"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tcPr>
                </a:tc>
                <a:tc hMerge="1">
                  <a:txBody>
                    <a:bodyPr/>
                    <a:lstStyle/>
                    <a:p>
                      <a:endParaRPr lang="en-GB" sz="3200" b="1">
                        <a:latin typeface="Century Gothic" panose="020B0502020202020204" pitchFamily="34" charset="0"/>
                      </a:endParaRPr>
                    </a:p>
                  </a:txBody>
                  <a:tcPr anchor="ctr"/>
                </a:tc>
                <a:tc hMerge="1">
                  <a:txBody>
                    <a:bodyPr/>
                    <a:lstStyle/>
                    <a:p>
                      <a:pPr algn="ctr"/>
                      <a:endParaRPr lang="en-GB" sz="3200" b="1" dirty="0">
                        <a:latin typeface="Century Gothic" panose="020B0502020202020204" pitchFamily="34" charset="0"/>
                      </a:endParaRPr>
                    </a:p>
                  </a:txBody>
                  <a:tcPr anchor="ctr"/>
                </a:tc>
                <a:extLst>
                  <a:ext uri="{0D108BD9-81ED-4DB2-BD59-A6C34878D82A}">
                    <a16:rowId xmlns:a16="http://schemas.microsoft.com/office/drawing/2014/main" xmlns="" val="1185903757"/>
                  </a:ext>
                </a:extLst>
              </a:tr>
              <a:tr h="1080000">
                <a:tc>
                  <a:txBody>
                    <a:bodyPr/>
                    <a:lstStyle/>
                    <a:p>
                      <a:pPr algn="ctr"/>
                      <a:r>
                        <a:rPr lang="en-GB" sz="3200" b="1" dirty="0">
                          <a:latin typeface="Century Gothic" panose="020B0502020202020204" pitchFamily="34" charset="0"/>
                        </a:rPr>
                        <a:t>1.04</a:t>
                      </a:r>
                    </a:p>
                  </a:txBody>
                  <a:tcPr anchor="ctr">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tcPr>
                </a:tc>
                <a:tc>
                  <a:txBody>
                    <a:bodyPr/>
                    <a:lstStyle/>
                    <a:p>
                      <a:pPr algn="ctr"/>
                      <a:r>
                        <a:rPr lang="en-GB" sz="3200" b="1" dirty="0">
                          <a:solidFill>
                            <a:srgbClr val="FF0000"/>
                          </a:solidFill>
                          <a:latin typeface="Century Gothic" panose="020B0502020202020204" pitchFamily="34" charset="0"/>
                        </a:rPr>
                        <a:t>&lt;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3200" b="1" dirty="0">
                          <a:latin typeface="Century Gothic" panose="020B0502020202020204" pitchFamily="34" charset="0"/>
                        </a:rPr>
                        <a:t>1.4</a:t>
                      </a:r>
                    </a:p>
                  </a:txBody>
                  <a:tcPr anchor="ctr">
                    <a:lnL w="28575"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tcPr>
                </a:tc>
                <a:extLst>
                  <a:ext uri="{0D108BD9-81ED-4DB2-BD59-A6C34878D82A}">
                    <a16:rowId xmlns:a16="http://schemas.microsoft.com/office/drawing/2014/main" xmlns="" val="963573531"/>
                  </a:ext>
                </a:extLst>
              </a:tr>
              <a:tr h="370840">
                <a:tc gridSpan="3">
                  <a:txBody>
                    <a:bodyPr/>
                    <a:lstStyle/>
                    <a:p>
                      <a:pPr algn="ctr"/>
                      <a:endParaRPr lang="en-GB" sz="3200" b="1" dirty="0">
                        <a:solidFill>
                          <a:srgbClr val="FF0000"/>
                        </a:solidFill>
                        <a:latin typeface="Century Gothic" panose="020B0502020202020204" pitchFamily="34"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tcPr>
                </a:tc>
                <a:tc hMerge="1">
                  <a:txBody>
                    <a:bodyPr/>
                    <a:lstStyle/>
                    <a:p>
                      <a:endParaRPr lang="en-GB" sz="3200" b="1" dirty="0">
                        <a:latin typeface="Century Gothic" panose="020B0502020202020204" pitchFamily="34" charset="0"/>
                      </a:endParaRPr>
                    </a:p>
                  </a:txBody>
                  <a:tcPr anchor="ctr"/>
                </a:tc>
                <a:tc hMerge="1">
                  <a:txBody>
                    <a:bodyPr/>
                    <a:lstStyle/>
                    <a:p>
                      <a:pPr algn="ctr"/>
                      <a:endParaRPr lang="en-GB" sz="3200" b="1" dirty="0">
                        <a:latin typeface="Century Gothic" panose="020B0502020202020204" pitchFamily="34" charset="0"/>
                      </a:endParaRPr>
                    </a:p>
                  </a:txBody>
                  <a:tcPr anchor="ctr"/>
                </a:tc>
                <a:extLst>
                  <a:ext uri="{0D108BD9-81ED-4DB2-BD59-A6C34878D82A}">
                    <a16:rowId xmlns:a16="http://schemas.microsoft.com/office/drawing/2014/main" xmlns="" val="568394906"/>
                  </a:ext>
                </a:extLst>
              </a:tr>
              <a:tr h="1080000">
                <a:tc>
                  <a:txBody>
                    <a:bodyPr/>
                    <a:lstStyle/>
                    <a:p>
                      <a:pPr algn="ctr"/>
                      <a:r>
                        <a:rPr lang="en-GB" sz="3200" b="1" dirty="0">
                          <a:latin typeface="Century Gothic" panose="020B0502020202020204" pitchFamily="34" charset="0"/>
                        </a:rPr>
                        <a:t>7.8</a:t>
                      </a:r>
                    </a:p>
                  </a:txBody>
                  <a:tcPr anchor="ctr">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tcPr>
                </a:tc>
                <a:tc>
                  <a:txBody>
                    <a:bodyPr/>
                    <a:lstStyle/>
                    <a:p>
                      <a:pPr algn="ctr"/>
                      <a:r>
                        <a:rPr lang="en-GB" sz="3200" b="1" dirty="0">
                          <a:solidFill>
                            <a:srgbClr val="FF0000"/>
                          </a:solidFill>
                          <a:latin typeface="Century Gothic" panose="020B0502020202020204" pitchFamily="34" charset="0"/>
                        </a:rPr>
                        <a:t>&gt;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3200" b="1" dirty="0">
                          <a:latin typeface="Century Gothic" panose="020B0502020202020204" pitchFamily="34" charset="0"/>
                        </a:rPr>
                        <a:t>7.79</a:t>
                      </a:r>
                    </a:p>
                  </a:txBody>
                  <a:tcPr anchor="ctr">
                    <a:lnL w="28575"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tcPr>
                </a:tc>
                <a:extLst>
                  <a:ext uri="{0D108BD9-81ED-4DB2-BD59-A6C34878D82A}">
                    <a16:rowId xmlns:a16="http://schemas.microsoft.com/office/drawing/2014/main" xmlns="" val="3077763462"/>
                  </a:ext>
                </a:extLst>
              </a:tr>
            </a:tbl>
          </a:graphicData>
        </a:graphic>
      </p:graphicFrame>
      <p:pic>
        <p:nvPicPr>
          <p:cNvPr id="9" name="Picture 8" descr="A close up of a sign&#10;&#10;Description generated with high confidence">
            <a:extLst>
              <a:ext uri="{FF2B5EF4-FFF2-40B4-BE49-F238E27FC236}">
                <a16:creationId xmlns:a16="http://schemas.microsoft.com/office/drawing/2014/main" xmlns="" id="{79D61A64-3196-413D-8F1C-3737F666264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0" name="TextBox 8">
            <a:extLst>
              <a:ext uri="{FF2B5EF4-FFF2-40B4-BE49-F238E27FC236}">
                <a16:creationId xmlns:a16="http://schemas.microsoft.com/office/drawing/2014/main" xmlns="" id="{F5B688E2-A85D-4E9C-A41F-D87304EAF34B}"/>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1453012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16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Using digits from 1 to 9, make these statements correct.</a:t>
            </a: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endParaRPr lang="en-GB" sz="1600" b="1" u="sng" dirty="0">
              <a:solidFill>
                <a:schemeClr val="bg2">
                  <a:lumMod val="50000"/>
                </a:schemeClr>
              </a:solidFill>
              <a:latin typeface="Century Gothic" panose="020B0502020202020204" pitchFamily="34" charset="0"/>
            </a:endParaRPr>
          </a:p>
          <a:p>
            <a:pPr marL="1209675"/>
            <a:endParaRPr lang="en-GB" sz="2000" b="1" dirty="0">
              <a:solidFill>
                <a:schemeClr val="bg2">
                  <a:lumMod val="25000"/>
                </a:schemeClr>
              </a:solidFill>
              <a:latin typeface="Century Gothic" panose="020B0502020202020204" pitchFamily="34" charset="0"/>
            </a:endParaRPr>
          </a:p>
          <a:p>
            <a:pPr marL="1209675"/>
            <a:endParaRPr lang="en-GB" sz="2000" b="1" dirty="0">
              <a:solidFill>
                <a:schemeClr val="bg2">
                  <a:lumMod val="25000"/>
                </a:schemeClr>
              </a:solidFill>
              <a:latin typeface="Century Gothic" panose="020B0502020202020204" pitchFamily="34" charset="0"/>
            </a:endParaRPr>
          </a:p>
          <a:p>
            <a:pPr marL="452438"/>
            <a:endParaRPr lang="en-GB" sz="2000" b="1" dirty="0">
              <a:solidFill>
                <a:schemeClr val="bg2">
                  <a:lumMod val="25000"/>
                </a:schemeClr>
              </a:solidFill>
              <a:latin typeface="Century Gothic" panose="020B0502020202020204" pitchFamily="34" charset="0"/>
            </a:endParaRPr>
          </a:p>
          <a:p>
            <a:pPr lvl="0"/>
            <a:endParaRPr lang="en-GB" sz="2000" b="1" dirty="0">
              <a:solidFill>
                <a:srgbClr val="E7E6E6">
                  <a:lumMod val="25000"/>
                </a:srgbClr>
              </a:solidFill>
              <a:latin typeface="Century Gothic" panose="020B0502020202020204" pitchFamily="34" charset="0"/>
            </a:endParaRPr>
          </a:p>
        </p:txBody>
      </p:sp>
      <p:sp>
        <p:nvSpPr>
          <p:cNvPr id="2" name="Rectangle 1">
            <a:extLst>
              <a:ext uri="{FF2B5EF4-FFF2-40B4-BE49-F238E27FC236}">
                <a16:creationId xmlns:a16="http://schemas.microsoft.com/office/drawing/2014/main" xmlns="" id="{EB13F0D9-1EBB-493B-83F7-FD3D61A40670}"/>
              </a:ext>
            </a:extLst>
          </p:cNvPr>
          <p:cNvSpPr/>
          <p:nvPr/>
        </p:nvSpPr>
        <p:spPr>
          <a:xfrm>
            <a:off x="2874065" y="1986039"/>
            <a:ext cx="3395869" cy="3170099"/>
          </a:xfrm>
          <a:prstGeom prst="rect">
            <a:avLst/>
          </a:prstGeom>
        </p:spPr>
        <p:txBody>
          <a:bodyPr wrap="square">
            <a:spAutoFit/>
          </a:bodyPr>
          <a:lstStyle/>
          <a:p>
            <a:r>
              <a:rPr lang="en-GB" sz="4000" b="1" dirty="0">
                <a:latin typeface="Century Gothic" panose="020B0502020202020204" pitchFamily="34" charset="0"/>
              </a:rPr>
              <a:t>0.54 </a:t>
            </a:r>
            <a:r>
              <a:rPr lang="en-GB" sz="4000" b="1" dirty="0">
                <a:latin typeface="Century Gothic" panose="020B0502020202020204" pitchFamily="34" charset="0"/>
                <a:sym typeface="Wingdings" panose="05000000000000000000" pitchFamily="2" charset="2"/>
              </a:rPr>
              <a:t>&gt; 0.5 </a:t>
            </a:r>
            <a:endParaRPr lang="en-GB" sz="4000" b="1" dirty="0">
              <a:latin typeface="Century Gothic" panose="020B0502020202020204" pitchFamily="34" charset="0"/>
            </a:endParaRPr>
          </a:p>
          <a:p>
            <a:endParaRPr lang="en-GB" sz="4000" b="1" dirty="0">
              <a:latin typeface="Century Gothic" panose="020B0502020202020204" pitchFamily="34" charset="0"/>
            </a:endParaRPr>
          </a:p>
          <a:p>
            <a:r>
              <a:rPr lang="en-GB" sz="4000" b="1" dirty="0">
                <a:latin typeface="Century Gothic" panose="020B0502020202020204" pitchFamily="34" charset="0"/>
              </a:rPr>
              <a:t>0.1</a:t>
            </a:r>
            <a:r>
              <a:rPr lang="en-GB" sz="4000" b="1" dirty="0">
                <a:latin typeface="Century Gothic" panose="020B0502020202020204" pitchFamily="34" charset="0"/>
                <a:sym typeface="Wingdings" panose="05000000000000000000" pitchFamily="2" charset="2"/>
              </a:rPr>
              <a:t>   </a:t>
            </a:r>
            <a:r>
              <a:rPr lang="en-GB" sz="4000" b="1" dirty="0">
                <a:latin typeface="Century Gothic" panose="020B0502020202020204" pitchFamily="34" charset="0"/>
              </a:rPr>
              <a:t>   </a:t>
            </a:r>
            <a:r>
              <a:rPr lang="en-GB" sz="4000" b="1" dirty="0">
                <a:latin typeface="Century Gothic" panose="020B0502020202020204" pitchFamily="34" charset="0"/>
                <a:sym typeface="Wingdings" panose="05000000000000000000" pitchFamily="2" charset="2"/>
              </a:rPr>
              <a:t>&lt; 0.18</a:t>
            </a:r>
            <a:endParaRPr lang="en-GB" sz="4000" b="1" dirty="0">
              <a:latin typeface="Century Gothic" panose="020B0502020202020204" pitchFamily="34" charset="0"/>
            </a:endParaRPr>
          </a:p>
          <a:p>
            <a:pPr algn="ctr"/>
            <a:endParaRPr lang="en-GB" sz="4000" b="1" dirty="0">
              <a:latin typeface="Century Gothic" panose="020B0502020202020204" pitchFamily="34" charset="0"/>
            </a:endParaRPr>
          </a:p>
          <a:p>
            <a:r>
              <a:rPr lang="en-GB" sz="4000" b="1" dirty="0">
                <a:latin typeface="Century Gothic" panose="020B0502020202020204" pitchFamily="34" charset="0"/>
              </a:rPr>
              <a:t>0.72 </a:t>
            </a:r>
            <a:r>
              <a:rPr lang="en-GB" sz="4000" b="1" dirty="0">
                <a:latin typeface="Century Gothic" panose="020B0502020202020204" pitchFamily="34" charset="0"/>
                <a:sym typeface="Wingdings" panose="05000000000000000000" pitchFamily="2" charset="2"/>
              </a:rPr>
              <a:t>= 0.      2</a:t>
            </a:r>
            <a:endParaRPr lang="en-GB" sz="4000" b="1" dirty="0">
              <a:latin typeface="Century Gothic" panose="020B0502020202020204" pitchFamily="34" charset="0"/>
            </a:endParaRPr>
          </a:p>
        </p:txBody>
      </p:sp>
      <p:graphicFrame>
        <p:nvGraphicFramePr>
          <p:cNvPr id="9" name="Table 8">
            <a:extLst>
              <a:ext uri="{FF2B5EF4-FFF2-40B4-BE49-F238E27FC236}">
                <a16:creationId xmlns:a16="http://schemas.microsoft.com/office/drawing/2014/main" xmlns="" id="{59958369-9443-4A2C-BA6A-45F99C5FBA66}"/>
              </a:ext>
            </a:extLst>
          </p:cNvPr>
          <p:cNvGraphicFramePr>
            <a:graphicFrameLocks noGrp="1"/>
          </p:cNvGraphicFramePr>
          <p:nvPr>
            <p:extLst>
              <p:ext uri="{D42A27DB-BD31-4B8C-83A1-F6EECF244321}">
                <p14:modId xmlns:p14="http://schemas.microsoft.com/office/powerpoint/2010/main" val="1806565089"/>
              </p:ext>
            </p:extLst>
          </p:nvPr>
        </p:nvGraphicFramePr>
        <p:xfrm>
          <a:off x="5346914" y="1979413"/>
          <a:ext cx="722577" cy="701040"/>
        </p:xfrm>
        <a:graphic>
          <a:graphicData uri="http://schemas.openxmlformats.org/drawingml/2006/table">
            <a:tbl>
              <a:tblPr firstRow="1" bandRow="1">
                <a:tableStyleId>{5940675A-B579-460E-94D1-54222C63F5DA}</a:tableStyleId>
              </a:tblPr>
              <a:tblGrid>
                <a:gridCol w="722577">
                  <a:extLst>
                    <a:ext uri="{9D8B030D-6E8A-4147-A177-3AD203B41FA5}">
                      <a16:colId xmlns:a16="http://schemas.microsoft.com/office/drawing/2014/main" xmlns="" val="1435530758"/>
                    </a:ext>
                  </a:extLst>
                </a:gridCol>
              </a:tblGrid>
              <a:tr h="621201">
                <a:tc>
                  <a:txBody>
                    <a:bodyPr/>
                    <a:lstStyle/>
                    <a:p>
                      <a:pPr algn="ctr"/>
                      <a:endParaRPr lang="en-US" sz="4000" dirty="0">
                        <a:solidFill>
                          <a:srgbClr val="FF0000"/>
                        </a:solidFill>
                        <a:latin typeface="SassoonCRInfantMedium" panose="02000603020000020003" pitchFamily="2"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391454258"/>
                  </a:ext>
                </a:extLst>
              </a:tr>
            </a:tbl>
          </a:graphicData>
        </a:graphic>
      </p:graphicFrame>
      <p:graphicFrame>
        <p:nvGraphicFramePr>
          <p:cNvPr id="10" name="Table 9">
            <a:extLst>
              <a:ext uri="{FF2B5EF4-FFF2-40B4-BE49-F238E27FC236}">
                <a16:creationId xmlns:a16="http://schemas.microsoft.com/office/drawing/2014/main" xmlns="" id="{AE7E0BE3-371F-4C13-838F-01FC90485FF8}"/>
              </a:ext>
            </a:extLst>
          </p:cNvPr>
          <p:cNvGraphicFramePr>
            <a:graphicFrameLocks noGrp="1"/>
          </p:cNvGraphicFramePr>
          <p:nvPr>
            <p:extLst>
              <p:ext uri="{D42A27DB-BD31-4B8C-83A1-F6EECF244321}">
                <p14:modId xmlns:p14="http://schemas.microsoft.com/office/powerpoint/2010/main" val="3777780007"/>
              </p:ext>
            </p:extLst>
          </p:nvPr>
        </p:nvGraphicFramePr>
        <p:xfrm>
          <a:off x="3723528" y="3190751"/>
          <a:ext cx="722577" cy="701040"/>
        </p:xfrm>
        <a:graphic>
          <a:graphicData uri="http://schemas.openxmlformats.org/drawingml/2006/table">
            <a:tbl>
              <a:tblPr firstRow="1" bandRow="1">
                <a:tableStyleId>{5940675A-B579-460E-94D1-54222C63F5DA}</a:tableStyleId>
              </a:tblPr>
              <a:tblGrid>
                <a:gridCol w="722577">
                  <a:extLst>
                    <a:ext uri="{9D8B030D-6E8A-4147-A177-3AD203B41FA5}">
                      <a16:colId xmlns:a16="http://schemas.microsoft.com/office/drawing/2014/main" xmlns="" val="1435530758"/>
                    </a:ext>
                  </a:extLst>
                </a:gridCol>
              </a:tblGrid>
              <a:tr h="621201">
                <a:tc>
                  <a:txBody>
                    <a:bodyPr/>
                    <a:lstStyle/>
                    <a:p>
                      <a:pPr algn="ctr"/>
                      <a:endParaRPr lang="en-US" sz="4000" dirty="0">
                        <a:solidFill>
                          <a:srgbClr val="FF0000"/>
                        </a:solidFill>
                        <a:latin typeface="SassoonCRInfantMedium" panose="02000603020000020003" pitchFamily="2"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391454258"/>
                  </a:ext>
                </a:extLst>
              </a:tr>
            </a:tbl>
          </a:graphicData>
        </a:graphic>
      </p:graphicFrame>
      <p:graphicFrame>
        <p:nvGraphicFramePr>
          <p:cNvPr id="11" name="Table 10">
            <a:extLst>
              <a:ext uri="{FF2B5EF4-FFF2-40B4-BE49-F238E27FC236}">
                <a16:creationId xmlns:a16="http://schemas.microsoft.com/office/drawing/2014/main" xmlns="" id="{C13C5128-A1DF-41D8-B192-5C6EBF4B0319}"/>
              </a:ext>
            </a:extLst>
          </p:cNvPr>
          <p:cNvGraphicFramePr>
            <a:graphicFrameLocks noGrp="1"/>
          </p:cNvGraphicFramePr>
          <p:nvPr>
            <p:extLst>
              <p:ext uri="{D42A27DB-BD31-4B8C-83A1-F6EECF244321}">
                <p14:modId xmlns:p14="http://schemas.microsoft.com/office/powerpoint/2010/main" val="3165084380"/>
              </p:ext>
            </p:extLst>
          </p:nvPr>
        </p:nvGraphicFramePr>
        <p:xfrm>
          <a:off x="5042121" y="4425281"/>
          <a:ext cx="722577" cy="701040"/>
        </p:xfrm>
        <a:graphic>
          <a:graphicData uri="http://schemas.openxmlformats.org/drawingml/2006/table">
            <a:tbl>
              <a:tblPr firstRow="1" bandRow="1">
                <a:tableStyleId>{5940675A-B579-460E-94D1-54222C63F5DA}</a:tableStyleId>
              </a:tblPr>
              <a:tblGrid>
                <a:gridCol w="722577">
                  <a:extLst>
                    <a:ext uri="{9D8B030D-6E8A-4147-A177-3AD203B41FA5}">
                      <a16:colId xmlns:a16="http://schemas.microsoft.com/office/drawing/2014/main" xmlns="" val="1435530758"/>
                    </a:ext>
                  </a:extLst>
                </a:gridCol>
              </a:tblGrid>
              <a:tr h="621201">
                <a:tc>
                  <a:txBody>
                    <a:bodyPr/>
                    <a:lstStyle/>
                    <a:p>
                      <a:pPr algn="ctr"/>
                      <a:endParaRPr lang="en-US" sz="4000" dirty="0">
                        <a:solidFill>
                          <a:srgbClr val="FF0000"/>
                        </a:solidFill>
                        <a:latin typeface="SassoonCRInfantMedium" panose="02000603020000020003" pitchFamily="2"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391454258"/>
                  </a:ext>
                </a:extLst>
              </a:tr>
            </a:tbl>
          </a:graphicData>
        </a:graphic>
      </p:graphicFrame>
      <p:pic>
        <p:nvPicPr>
          <p:cNvPr id="12" name="Picture 11" descr="A close up of a sign&#10;&#10;Description generated with high confidence">
            <a:extLst>
              <a:ext uri="{FF2B5EF4-FFF2-40B4-BE49-F238E27FC236}">
                <a16:creationId xmlns:a16="http://schemas.microsoft.com/office/drawing/2014/main" xmlns="" id="{0E560CA9-5A6A-45DD-BA29-0938FBB634A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3" name="TextBox 8">
            <a:extLst>
              <a:ext uri="{FF2B5EF4-FFF2-40B4-BE49-F238E27FC236}">
                <a16:creationId xmlns:a16="http://schemas.microsoft.com/office/drawing/2014/main" xmlns="" id="{7346BD2F-E4C7-426C-9F35-7F0E55A04E37}"/>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713271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16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Using digits from 1 to 9, make these statements correct.</a:t>
            </a:r>
          </a:p>
          <a:p>
            <a:pPr algn="ctr"/>
            <a:endParaRPr lang="en-GB" sz="2000" b="1" dirty="0">
              <a:solidFill>
                <a:schemeClr val="bg2">
                  <a:lumMod val="25000"/>
                </a:schemeClr>
              </a:solidFill>
              <a:latin typeface="Century Gothic" panose="020B0502020202020204" pitchFamily="34" charset="0"/>
            </a:endParaRPr>
          </a:p>
          <a:p>
            <a:pPr algn="ctr"/>
            <a:r>
              <a:rPr lang="en-GB" sz="2000" b="1" dirty="0">
                <a:solidFill>
                  <a:srgbClr val="FF0000"/>
                </a:solidFill>
                <a:latin typeface="Century Gothic" panose="020B0502020202020204" pitchFamily="34" charset="0"/>
              </a:rPr>
              <a:t>Various possible answers, for example:</a:t>
            </a: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endParaRPr lang="en-GB" sz="1600" b="1" u="sng" dirty="0">
              <a:solidFill>
                <a:schemeClr val="bg2">
                  <a:lumMod val="50000"/>
                </a:schemeClr>
              </a:solidFill>
              <a:latin typeface="Century Gothic" panose="020B0502020202020204" pitchFamily="34" charset="0"/>
            </a:endParaRPr>
          </a:p>
          <a:p>
            <a:pPr marL="1209675"/>
            <a:endParaRPr lang="en-GB" sz="2000" b="1" dirty="0">
              <a:solidFill>
                <a:schemeClr val="bg2">
                  <a:lumMod val="25000"/>
                </a:schemeClr>
              </a:solidFill>
              <a:latin typeface="Century Gothic" panose="020B0502020202020204" pitchFamily="34" charset="0"/>
            </a:endParaRPr>
          </a:p>
          <a:p>
            <a:pPr marL="1209675"/>
            <a:endParaRPr lang="en-GB" sz="2000" b="1" dirty="0">
              <a:solidFill>
                <a:schemeClr val="bg2">
                  <a:lumMod val="25000"/>
                </a:schemeClr>
              </a:solidFill>
              <a:latin typeface="Century Gothic" panose="020B0502020202020204" pitchFamily="34" charset="0"/>
            </a:endParaRPr>
          </a:p>
          <a:p>
            <a:pPr marL="452438"/>
            <a:endParaRPr lang="en-GB" sz="2000" b="1" dirty="0">
              <a:solidFill>
                <a:schemeClr val="bg2">
                  <a:lumMod val="25000"/>
                </a:schemeClr>
              </a:solidFill>
              <a:latin typeface="Century Gothic" panose="020B0502020202020204" pitchFamily="34" charset="0"/>
            </a:endParaRPr>
          </a:p>
          <a:p>
            <a:pPr lvl="0"/>
            <a:endParaRPr lang="en-GB" sz="2000" b="1" dirty="0">
              <a:solidFill>
                <a:srgbClr val="E7E6E6">
                  <a:lumMod val="25000"/>
                </a:srgbClr>
              </a:solidFill>
              <a:latin typeface="Century Gothic" panose="020B0502020202020204" pitchFamily="34" charset="0"/>
            </a:endParaRPr>
          </a:p>
        </p:txBody>
      </p:sp>
      <p:sp>
        <p:nvSpPr>
          <p:cNvPr id="2" name="Rectangle 1">
            <a:extLst>
              <a:ext uri="{FF2B5EF4-FFF2-40B4-BE49-F238E27FC236}">
                <a16:creationId xmlns:a16="http://schemas.microsoft.com/office/drawing/2014/main" xmlns="" id="{EB13F0D9-1EBB-493B-83F7-FD3D61A40670}"/>
              </a:ext>
            </a:extLst>
          </p:cNvPr>
          <p:cNvSpPr/>
          <p:nvPr/>
        </p:nvSpPr>
        <p:spPr>
          <a:xfrm>
            <a:off x="2874065" y="1986039"/>
            <a:ext cx="3395869" cy="3170099"/>
          </a:xfrm>
          <a:prstGeom prst="rect">
            <a:avLst/>
          </a:prstGeom>
        </p:spPr>
        <p:txBody>
          <a:bodyPr wrap="square">
            <a:spAutoFit/>
          </a:bodyPr>
          <a:lstStyle/>
          <a:p>
            <a:r>
              <a:rPr lang="en-GB" sz="4000" b="1" dirty="0">
                <a:latin typeface="Century Gothic" panose="020B0502020202020204" pitchFamily="34" charset="0"/>
              </a:rPr>
              <a:t>0.54 </a:t>
            </a:r>
            <a:r>
              <a:rPr lang="en-GB" sz="4000" b="1" dirty="0">
                <a:latin typeface="Century Gothic" panose="020B0502020202020204" pitchFamily="34" charset="0"/>
                <a:sym typeface="Wingdings" panose="05000000000000000000" pitchFamily="2" charset="2"/>
              </a:rPr>
              <a:t>&gt; 0.5 </a:t>
            </a:r>
            <a:endParaRPr lang="en-GB" sz="4000" b="1" dirty="0">
              <a:latin typeface="Century Gothic" panose="020B0502020202020204" pitchFamily="34" charset="0"/>
            </a:endParaRPr>
          </a:p>
          <a:p>
            <a:endParaRPr lang="en-GB" sz="4000" b="1" dirty="0">
              <a:latin typeface="Century Gothic" panose="020B0502020202020204" pitchFamily="34" charset="0"/>
            </a:endParaRPr>
          </a:p>
          <a:p>
            <a:r>
              <a:rPr lang="en-GB" sz="4000" b="1" dirty="0">
                <a:latin typeface="Century Gothic" panose="020B0502020202020204" pitchFamily="34" charset="0"/>
              </a:rPr>
              <a:t>0.1</a:t>
            </a:r>
            <a:r>
              <a:rPr lang="en-GB" sz="4000" b="1" dirty="0">
                <a:latin typeface="Century Gothic" panose="020B0502020202020204" pitchFamily="34" charset="0"/>
                <a:sym typeface="Wingdings" panose="05000000000000000000" pitchFamily="2" charset="2"/>
              </a:rPr>
              <a:t>   </a:t>
            </a:r>
            <a:r>
              <a:rPr lang="en-GB" sz="4000" b="1" dirty="0">
                <a:latin typeface="Century Gothic" panose="020B0502020202020204" pitchFamily="34" charset="0"/>
              </a:rPr>
              <a:t>   </a:t>
            </a:r>
            <a:r>
              <a:rPr lang="en-GB" sz="4000" b="1" dirty="0">
                <a:latin typeface="Century Gothic" panose="020B0502020202020204" pitchFamily="34" charset="0"/>
                <a:sym typeface="Wingdings" panose="05000000000000000000" pitchFamily="2" charset="2"/>
              </a:rPr>
              <a:t>&lt; 0.18</a:t>
            </a:r>
            <a:endParaRPr lang="en-GB" sz="4000" b="1" dirty="0">
              <a:latin typeface="Century Gothic" panose="020B0502020202020204" pitchFamily="34" charset="0"/>
            </a:endParaRPr>
          </a:p>
          <a:p>
            <a:pPr algn="ctr"/>
            <a:endParaRPr lang="en-GB" sz="4000" b="1" dirty="0">
              <a:latin typeface="Century Gothic" panose="020B0502020202020204" pitchFamily="34" charset="0"/>
            </a:endParaRPr>
          </a:p>
          <a:p>
            <a:r>
              <a:rPr lang="en-GB" sz="4000" b="1" dirty="0">
                <a:latin typeface="Century Gothic" panose="020B0502020202020204" pitchFamily="34" charset="0"/>
              </a:rPr>
              <a:t>0.72 </a:t>
            </a:r>
            <a:r>
              <a:rPr lang="en-GB" sz="4000" b="1" dirty="0">
                <a:latin typeface="Century Gothic" panose="020B0502020202020204" pitchFamily="34" charset="0"/>
                <a:sym typeface="Wingdings" panose="05000000000000000000" pitchFamily="2" charset="2"/>
              </a:rPr>
              <a:t>= 0.      2</a:t>
            </a:r>
            <a:endParaRPr lang="en-GB" sz="4000" b="1" dirty="0">
              <a:latin typeface="Century Gothic" panose="020B0502020202020204" pitchFamily="34" charset="0"/>
            </a:endParaRPr>
          </a:p>
        </p:txBody>
      </p:sp>
      <p:graphicFrame>
        <p:nvGraphicFramePr>
          <p:cNvPr id="9" name="Table 8">
            <a:extLst>
              <a:ext uri="{FF2B5EF4-FFF2-40B4-BE49-F238E27FC236}">
                <a16:creationId xmlns:a16="http://schemas.microsoft.com/office/drawing/2014/main" xmlns="" id="{59958369-9443-4A2C-BA6A-45F99C5FBA66}"/>
              </a:ext>
            </a:extLst>
          </p:cNvPr>
          <p:cNvGraphicFramePr>
            <a:graphicFrameLocks noGrp="1"/>
          </p:cNvGraphicFramePr>
          <p:nvPr>
            <p:extLst>
              <p:ext uri="{D42A27DB-BD31-4B8C-83A1-F6EECF244321}">
                <p14:modId xmlns:p14="http://schemas.microsoft.com/office/powerpoint/2010/main" val="263348016"/>
              </p:ext>
            </p:extLst>
          </p:nvPr>
        </p:nvGraphicFramePr>
        <p:xfrm>
          <a:off x="5346914" y="1979413"/>
          <a:ext cx="722577" cy="701040"/>
        </p:xfrm>
        <a:graphic>
          <a:graphicData uri="http://schemas.openxmlformats.org/drawingml/2006/table">
            <a:tbl>
              <a:tblPr firstRow="1" bandRow="1">
                <a:tableStyleId>{5940675A-B579-460E-94D1-54222C63F5DA}</a:tableStyleId>
              </a:tblPr>
              <a:tblGrid>
                <a:gridCol w="722577">
                  <a:extLst>
                    <a:ext uri="{9D8B030D-6E8A-4147-A177-3AD203B41FA5}">
                      <a16:colId xmlns:a16="http://schemas.microsoft.com/office/drawing/2014/main" xmlns="" val="1435530758"/>
                    </a:ext>
                  </a:extLst>
                </a:gridCol>
              </a:tblGrid>
              <a:tr h="621201">
                <a:tc>
                  <a:txBody>
                    <a:bodyPr/>
                    <a:lstStyle/>
                    <a:p>
                      <a:pPr algn="ctr"/>
                      <a:r>
                        <a:rPr lang="en-US" sz="4000" b="1" dirty="0">
                          <a:solidFill>
                            <a:srgbClr val="FF0000"/>
                          </a:solidFill>
                          <a:latin typeface="Century Gothic" panose="020B0502020202020204" pitchFamily="34" charset="0"/>
                        </a:rPr>
                        <a:t>3</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391454258"/>
                  </a:ext>
                </a:extLst>
              </a:tr>
            </a:tbl>
          </a:graphicData>
        </a:graphic>
      </p:graphicFrame>
      <p:graphicFrame>
        <p:nvGraphicFramePr>
          <p:cNvPr id="10" name="Table 9">
            <a:extLst>
              <a:ext uri="{FF2B5EF4-FFF2-40B4-BE49-F238E27FC236}">
                <a16:creationId xmlns:a16="http://schemas.microsoft.com/office/drawing/2014/main" xmlns="" id="{AE7E0BE3-371F-4C13-838F-01FC90485FF8}"/>
              </a:ext>
            </a:extLst>
          </p:cNvPr>
          <p:cNvGraphicFramePr>
            <a:graphicFrameLocks noGrp="1"/>
          </p:cNvGraphicFramePr>
          <p:nvPr>
            <p:extLst>
              <p:ext uri="{D42A27DB-BD31-4B8C-83A1-F6EECF244321}">
                <p14:modId xmlns:p14="http://schemas.microsoft.com/office/powerpoint/2010/main" val="4036136174"/>
              </p:ext>
            </p:extLst>
          </p:nvPr>
        </p:nvGraphicFramePr>
        <p:xfrm>
          <a:off x="3723528" y="3190751"/>
          <a:ext cx="722577" cy="701040"/>
        </p:xfrm>
        <a:graphic>
          <a:graphicData uri="http://schemas.openxmlformats.org/drawingml/2006/table">
            <a:tbl>
              <a:tblPr firstRow="1" bandRow="1">
                <a:tableStyleId>{5940675A-B579-460E-94D1-54222C63F5DA}</a:tableStyleId>
              </a:tblPr>
              <a:tblGrid>
                <a:gridCol w="722577">
                  <a:extLst>
                    <a:ext uri="{9D8B030D-6E8A-4147-A177-3AD203B41FA5}">
                      <a16:colId xmlns:a16="http://schemas.microsoft.com/office/drawing/2014/main" xmlns="" val="1435530758"/>
                    </a:ext>
                  </a:extLst>
                </a:gridCol>
              </a:tblGrid>
              <a:tr h="621201">
                <a:tc>
                  <a:txBody>
                    <a:bodyPr/>
                    <a:lstStyle/>
                    <a:p>
                      <a:pPr algn="ctr"/>
                      <a:r>
                        <a:rPr lang="en-US" sz="4000" b="1" dirty="0">
                          <a:solidFill>
                            <a:srgbClr val="FF0000"/>
                          </a:solidFill>
                          <a:latin typeface="Century Gothic" panose="020B0502020202020204" pitchFamily="34" charset="0"/>
                        </a:rPr>
                        <a:t>7</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391454258"/>
                  </a:ext>
                </a:extLst>
              </a:tr>
            </a:tbl>
          </a:graphicData>
        </a:graphic>
      </p:graphicFrame>
      <p:graphicFrame>
        <p:nvGraphicFramePr>
          <p:cNvPr id="11" name="Table 10">
            <a:extLst>
              <a:ext uri="{FF2B5EF4-FFF2-40B4-BE49-F238E27FC236}">
                <a16:creationId xmlns:a16="http://schemas.microsoft.com/office/drawing/2014/main" xmlns="" id="{C13C5128-A1DF-41D8-B192-5C6EBF4B0319}"/>
              </a:ext>
            </a:extLst>
          </p:cNvPr>
          <p:cNvGraphicFramePr>
            <a:graphicFrameLocks noGrp="1"/>
          </p:cNvGraphicFramePr>
          <p:nvPr>
            <p:extLst>
              <p:ext uri="{D42A27DB-BD31-4B8C-83A1-F6EECF244321}">
                <p14:modId xmlns:p14="http://schemas.microsoft.com/office/powerpoint/2010/main" val="4085021540"/>
              </p:ext>
            </p:extLst>
          </p:nvPr>
        </p:nvGraphicFramePr>
        <p:xfrm>
          <a:off x="5042121" y="4425281"/>
          <a:ext cx="722577" cy="701040"/>
        </p:xfrm>
        <a:graphic>
          <a:graphicData uri="http://schemas.openxmlformats.org/drawingml/2006/table">
            <a:tbl>
              <a:tblPr firstRow="1" bandRow="1">
                <a:tableStyleId>{5940675A-B579-460E-94D1-54222C63F5DA}</a:tableStyleId>
              </a:tblPr>
              <a:tblGrid>
                <a:gridCol w="722577">
                  <a:extLst>
                    <a:ext uri="{9D8B030D-6E8A-4147-A177-3AD203B41FA5}">
                      <a16:colId xmlns:a16="http://schemas.microsoft.com/office/drawing/2014/main" xmlns="" val="1435530758"/>
                    </a:ext>
                  </a:extLst>
                </a:gridCol>
              </a:tblGrid>
              <a:tr h="621201">
                <a:tc>
                  <a:txBody>
                    <a:bodyPr/>
                    <a:lstStyle/>
                    <a:p>
                      <a:pPr algn="ctr"/>
                      <a:r>
                        <a:rPr lang="en-US" sz="4000" b="1" dirty="0">
                          <a:solidFill>
                            <a:srgbClr val="FF0000"/>
                          </a:solidFill>
                          <a:latin typeface="Century Gothic" panose="020B0502020202020204" pitchFamily="34" charset="0"/>
                        </a:rPr>
                        <a:t>7</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391454258"/>
                  </a:ext>
                </a:extLst>
              </a:tr>
            </a:tbl>
          </a:graphicData>
        </a:graphic>
      </p:graphicFrame>
      <p:pic>
        <p:nvPicPr>
          <p:cNvPr id="12" name="Picture 11" descr="A close up of a sign&#10;&#10;Description generated with high confidence">
            <a:extLst>
              <a:ext uri="{FF2B5EF4-FFF2-40B4-BE49-F238E27FC236}">
                <a16:creationId xmlns:a16="http://schemas.microsoft.com/office/drawing/2014/main" xmlns="" id="{A403EFF8-ADCA-4F2A-AFF7-46880D63C83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3" name="TextBox 8">
            <a:extLst>
              <a:ext uri="{FF2B5EF4-FFF2-40B4-BE49-F238E27FC236}">
                <a16:creationId xmlns:a16="http://schemas.microsoft.com/office/drawing/2014/main" xmlns="" id="{0C792F9F-1E92-4C99-ABB6-B21BF354F408}"/>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2172744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1</a:t>
            </a:r>
          </a:p>
          <a:p>
            <a:pPr algn="ctr"/>
            <a:endParaRPr lang="en-GB" sz="16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Travel vertically or horizontally through the maze </a:t>
            </a:r>
          </a:p>
          <a:p>
            <a:pPr algn="ctr"/>
            <a:r>
              <a:rPr lang="en-GB" sz="2000" b="1" dirty="0">
                <a:solidFill>
                  <a:schemeClr val="tx1"/>
                </a:solidFill>
                <a:latin typeface="Century Gothic" panose="020B0502020202020204" pitchFamily="34" charset="0"/>
              </a:rPr>
              <a:t>by moving from smaller to larger decimal numbers.</a:t>
            </a: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           </a:t>
            </a:r>
          </a:p>
          <a:p>
            <a:r>
              <a:rPr lang="en-GB" sz="2000" b="1" dirty="0">
                <a:solidFill>
                  <a:schemeClr val="tx1"/>
                </a:solidFill>
                <a:latin typeface="Century Gothic" panose="020B0502020202020204" pitchFamily="34" charset="0"/>
              </a:rPr>
              <a:t>          </a:t>
            </a: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r>
              <a:rPr lang="en-GB" sz="2000" b="1" dirty="0">
                <a:solidFill>
                  <a:schemeClr val="bg2">
                    <a:lumMod val="25000"/>
                  </a:schemeClr>
                </a:solidFill>
                <a:latin typeface="Century Gothic" panose="020B0502020202020204" pitchFamily="34" charset="0"/>
              </a:rPr>
              <a:t> </a:t>
            </a:r>
            <a:br>
              <a:rPr lang="en-GB" sz="2000" b="1" dirty="0">
                <a:solidFill>
                  <a:schemeClr val="bg2">
                    <a:lumMod val="25000"/>
                  </a:schemeClr>
                </a:solidFill>
                <a:latin typeface="Century Gothic" panose="020B0502020202020204" pitchFamily="34" charset="0"/>
              </a:rPr>
            </a:br>
            <a:r>
              <a:rPr lang="en-GB" sz="2000" b="1" dirty="0">
                <a:solidFill>
                  <a:schemeClr val="bg2">
                    <a:lumMod val="25000"/>
                  </a:schemeClr>
                </a:solidFill>
                <a:latin typeface="Century Gothic" panose="020B0502020202020204" pitchFamily="34" charset="0"/>
              </a:rPr>
              <a:t/>
            </a:r>
            <a:br>
              <a:rPr lang="en-GB" sz="2000" b="1" dirty="0">
                <a:solidFill>
                  <a:schemeClr val="bg2">
                    <a:lumMod val="25000"/>
                  </a:schemeClr>
                </a:solidFill>
                <a:latin typeface="Century Gothic" panose="020B0502020202020204" pitchFamily="34" charset="0"/>
              </a:rPr>
            </a:b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lvl="0"/>
            <a:endParaRPr lang="en-GB" sz="2000" b="1" dirty="0">
              <a:solidFill>
                <a:srgbClr val="E7E6E6">
                  <a:lumMod val="25000"/>
                </a:srgbClr>
              </a:solidFill>
              <a:latin typeface="Century Gothic" panose="020B0502020202020204" pitchFamily="34" charset="0"/>
            </a:endParaRPr>
          </a:p>
        </p:txBody>
      </p:sp>
      <p:graphicFrame>
        <p:nvGraphicFramePr>
          <p:cNvPr id="7" name="Table 6">
            <a:extLst>
              <a:ext uri="{FF2B5EF4-FFF2-40B4-BE49-F238E27FC236}">
                <a16:creationId xmlns:a16="http://schemas.microsoft.com/office/drawing/2014/main" xmlns="" id="{8ECB639E-4F40-47ED-9632-AF6405CB3B41}"/>
              </a:ext>
            </a:extLst>
          </p:cNvPr>
          <p:cNvGraphicFramePr>
            <a:graphicFrameLocks noGrp="1"/>
          </p:cNvGraphicFramePr>
          <p:nvPr>
            <p:extLst>
              <p:ext uri="{D42A27DB-BD31-4B8C-83A1-F6EECF244321}">
                <p14:modId xmlns:p14="http://schemas.microsoft.com/office/powerpoint/2010/main" val="319655776"/>
              </p:ext>
            </p:extLst>
          </p:nvPr>
        </p:nvGraphicFramePr>
        <p:xfrm>
          <a:off x="2446594" y="2443915"/>
          <a:ext cx="4250812" cy="2581636"/>
        </p:xfrm>
        <a:graphic>
          <a:graphicData uri="http://schemas.openxmlformats.org/drawingml/2006/table">
            <a:tbl>
              <a:tblPr firstRow="1" bandRow="1">
                <a:tableStyleId>{5940675A-B579-460E-94D1-54222C63F5DA}</a:tableStyleId>
              </a:tblPr>
              <a:tblGrid>
                <a:gridCol w="1062703">
                  <a:extLst>
                    <a:ext uri="{9D8B030D-6E8A-4147-A177-3AD203B41FA5}">
                      <a16:colId xmlns:a16="http://schemas.microsoft.com/office/drawing/2014/main" xmlns="" val="1086932443"/>
                    </a:ext>
                  </a:extLst>
                </a:gridCol>
                <a:gridCol w="1062703">
                  <a:extLst>
                    <a:ext uri="{9D8B030D-6E8A-4147-A177-3AD203B41FA5}">
                      <a16:colId xmlns:a16="http://schemas.microsoft.com/office/drawing/2014/main" xmlns="" val="3902339044"/>
                    </a:ext>
                  </a:extLst>
                </a:gridCol>
                <a:gridCol w="1062703">
                  <a:extLst>
                    <a:ext uri="{9D8B030D-6E8A-4147-A177-3AD203B41FA5}">
                      <a16:colId xmlns:a16="http://schemas.microsoft.com/office/drawing/2014/main" xmlns="" val="376113065"/>
                    </a:ext>
                  </a:extLst>
                </a:gridCol>
                <a:gridCol w="1062703">
                  <a:extLst>
                    <a:ext uri="{9D8B030D-6E8A-4147-A177-3AD203B41FA5}">
                      <a16:colId xmlns:a16="http://schemas.microsoft.com/office/drawing/2014/main" xmlns="" val="3042598395"/>
                    </a:ext>
                  </a:extLst>
                </a:gridCol>
              </a:tblGrid>
              <a:tr h="645409">
                <a:tc>
                  <a:txBody>
                    <a:bodyPr/>
                    <a:lstStyle/>
                    <a:p>
                      <a:pPr algn="ctr"/>
                      <a:r>
                        <a:rPr lang="en-GB" sz="2800" b="1" dirty="0">
                          <a:solidFill>
                            <a:schemeClr val="tx1"/>
                          </a:solidFill>
                          <a:latin typeface="Century Gothic" panose="020B0502020202020204" pitchFamily="34" charset="0"/>
                        </a:rPr>
                        <a:t>6.23</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6.45</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6.81</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6.41</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141766939"/>
                  </a:ext>
                </a:extLst>
              </a:tr>
              <a:tr h="645409">
                <a:tc>
                  <a:txBody>
                    <a:bodyPr/>
                    <a:lstStyle/>
                    <a:p>
                      <a:pPr algn="ctr"/>
                      <a:r>
                        <a:rPr lang="en-GB" sz="2800" b="1" dirty="0">
                          <a:solidFill>
                            <a:schemeClr val="tx1"/>
                          </a:solidFill>
                          <a:latin typeface="Century Gothic" panose="020B0502020202020204" pitchFamily="34" charset="0"/>
                        </a:rPr>
                        <a:t>6.19</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6.28</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6.93</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6.49</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919713976"/>
                  </a:ext>
                </a:extLst>
              </a:tr>
              <a:tr h="645409">
                <a:tc>
                  <a:txBody>
                    <a:bodyPr/>
                    <a:lstStyle/>
                    <a:p>
                      <a:pPr algn="ctr"/>
                      <a:r>
                        <a:rPr lang="en-GB" sz="2800" b="1" dirty="0">
                          <a:solidFill>
                            <a:schemeClr val="tx1"/>
                          </a:solidFill>
                          <a:latin typeface="Century Gothic" panose="020B0502020202020204" pitchFamily="34" charset="0"/>
                        </a:rPr>
                        <a:t>6.48</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6.59</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7.02</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7.56</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068915311"/>
                  </a:ext>
                </a:extLst>
              </a:tr>
              <a:tr h="645409">
                <a:tc>
                  <a:txBody>
                    <a:bodyPr/>
                    <a:lstStyle/>
                    <a:p>
                      <a:pPr algn="ctr"/>
                      <a:r>
                        <a:rPr lang="en-GB" sz="2800" b="1" dirty="0">
                          <a:solidFill>
                            <a:schemeClr val="tx1"/>
                          </a:solidFill>
                          <a:latin typeface="Century Gothic" panose="020B0502020202020204" pitchFamily="34" charset="0"/>
                        </a:rPr>
                        <a:t>7.86</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7.99</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6.61</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8.01</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40150398"/>
                  </a:ext>
                </a:extLst>
              </a:tr>
            </a:tbl>
          </a:graphicData>
        </a:graphic>
      </p:graphicFrame>
      <p:sp>
        <p:nvSpPr>
          <p:cNvPr id="9" name="TextBox 8">
            <a:extLst>
              <a:ext uri="{FF2B5EF4-FFF2-40B4-BE49-F238E27FC236}">
                <a16:creationId xmlns:a16="http://schemas.microsoft.com/office/drawing/2014/main" xmlns="" id="{E79A47A3-A655-4AF6-9E7C-0638642B2349}"/>
              </a:ext>
            </a:extLst>
          </p:cNvPr>
          <p:cNvSpPr txBox="1"/>
          <p:nvPr/>
        </p:nvSpPr>
        <p:spPr>
          <a:xfrm>
            <a:off x="2449868" y="1920695"/>
            <a:ext cx="1060164" cy="523220"/>
          </a:xfrm>
          <a:prstGeom prst="rect">
            <a:avLst/>
          </a:prstGeom>
          <a:noFill/>
        </p:spPr>
        <p:txBody>
          <a:bodyPr wrap="square" rtlCol="0">
            <a:spAutoFit/>
          </a:bodyPr>
          <a:lstStyle/>
          <a:p>
            <a:pPr algn="ctr"/>
            <a:r>
              <a:rPr lang="en-GB" sz="2800" b="1" dirty="0">
                <a:latin typeface="Century Gothic" panose="020B0502020202020204" pitchFamily="34" charset="0"/>
              </a:rPr>
              <a:t>Start</a:t>
            </a:r>
            <a:endParaRPr lang="en-US" sz="2800" b="1" dirty="0">
              <a:latin typeface="Century Gothic" panose="020B0502020202020204" pitchFamily="34" charset="0"/>
            </a:endParaRPr>
          </a:p>
        </p:txBody>
      </p:sp>
      <p:sp>
        <p:nvSpPr>
          <p:cNvPr id="10" name="TextBox 9">
            <a:extLst>
              <a:ext uri="{FF2B5EF4-FFF2-40B4-BE49-F238E27FC236}">
                <a16:creationId xmlns:a16="http://schemas.microsoft.com/office/drawing/2014/main" xmlns="" id="{7CD82220-FD15-4295-B5E0-AD09DCAE385F}"/>
              </a:ext>
            </a:extLst>
          </p:cNvPr>
          <p:cNvSpPr txBox="1"/>
          <p:nvPr/>
        </p:nvSpPr>
        <p:spPr>
          <a:xfrm>
            <a:off x="5554956" y="5049580"/>
            <a:ext cx="1216905" cy="523220"/>
          </a:xfrm>
          <a:prstGeom prst="rect">
            <a:avLst/>
          </a:prstGeom>
          <a:noFill/>
        </p:spPr>
        <p:txBody>
          <a:bodyPr wrap="square" rtlCol="0">
            <a:spAutoFit/>
          </a:bodyPr>
          <a:lstStyle/>
          <a:p>
            <a:pPr algn="ctr"/>
            <a:r>
              <a:rPr lang="en-GB" sz="2800" b="1" dirty="0">
                <a:latin typeface="Century Gothic" panose="020B0502020202020204" pitchFamily="34" charset="0"/>
              </a:rPr>
              <a:t>Finish</a:t>
            </a:r>
            <a:endParaRPr lang="en-US" sz="2800" b="1" dirty="0">
              <a:latin typeface="Century Gothic" panose="020B0502020202020204" pitchFamily="34" charset="0"/>
            </a:endParaRPr>
          </a:p>
        </p:txBody>
      </p:sp>
      <p:pic>
        <p:nvPicPr>
          <p:cNvPr id="11" name="Picture 10" descr="A close up of a sign&#10;&#10;Description generated with high confidence">
            <a:extLst>
              <a:ext uri="{FF2B5EF4-FFF2-40B4-BE49-F238E27FC236}">
                <a16:creationId xmlns:a16="http://schemas.microsoft.com/office/drawing/2014/main" xmlns="" id="{0A6AD3F4-2F17-49E3-9D6A-F06DF5F7470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2" name="TextBox 8">
            <a:extLst>
              <a:ext uri="{FF2B5EF4-FFF2-40B4-BE49-F238E27FC236}">
                <a16:creationId xmlns:a16="http://schemas.microsoft.com/office/drawing/2014/main" xmlns="" id="{88AC6C32-3001-4184-9925-69F347D4D996}"/>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636014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1</a:t>
            </a:r>
          </a:p>
          <a:p>
            <a:pPr algn="ctr"/>
            <a:endParaRPr lang="en-GB" sz="16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Travel vertically or horizontally through the maze </a:t>
            </a:r>
          </a:p>
          <a:p>
            <a:pPr algn="ctr"/>
            <a:r>
              <a:rPr lang="en-GB" sz="2000" b="1" dirty="0">
                <a:solidFill>
                  <a:schemeClr val="tx1"/>
                </a:solidFill>
                <a:latin typeface="Century Gothic" panose="020B0502020202020204" pitchFamily="34" charset="0"/>
              </a:rPr>
              <a:t>by moving from smaller to larger decimal numbers.</a:t>
            </a: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           </a:t>
            </a:r>
          </a:p>
          <a:p>
            <a:r>
              <a:rPr lang="en-GB" sz="2000" b="1" dirty="0">
                <a:solidFill>
                  <a:schemeClr val="tx1"/>
                </a:solidFill>
                <a:latin typeface="Century Gothic" panose="020B0502020202020204" pitchFamily="34" charset="0"/>
              </a:rPr>
              <a:t>          </a:t>
            </a: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r>
              <a:rPr lang="en-GB" sz="2000" b="1" dirty="0">
                <a:solidFill>
                  <a:schemeClr val="bg2">
                    <a:lumMod val="25000"/>
                  </a:schemeClr>
                </a:solidFill>
                <a:latin typeface="Century Gothic" panose="020B0502020202020204" pitchFamily="34" charset="0"/>
              </a:rPr>
              <a:t> </a:t>
            </a:r>
            <a:br>
              <a:rPr lang="en-GB" sz="2000" b="1" dirty="0">
                <a:solidFill>
                  <a:schemeClr val="bg2">
                    <a:lumMod val="25000"/>
                  </a:schemeClr>
                </a:solidFill>
                <a:latin typeface="Century Gothic" panose="020B0502020202020204" pitchFamily="34" charset="0"/>
              </a:rPr>
            </a:br>
            <a:r>
              <a:rPr lang="en-GB" sz="2000" b="1" dirty="0">
                <a:solidFill>
                  <a:schemeClr val="bg2">
                    <a:lumMod val="25000"/>
                  </a:schemeClr>
                </a:solidFill>
                <a:latin typeface="Century Gothic" panose="020B0502020202020204" pitchFamily="34" charset="0"/>
              </a:rPr>
              <a:t/>
            </a:r>
            <a:br>
              <a:rPr lang="en-GB" sz="2000" b="1" dirty="0">
                <a:solidFill>
                  <a:schemeClr val="bg2">
                    <a:lumMod val="25000"/>
                  </a:schemeClr>
                </a:solidFill>
                <a:latin typeface="Century Gothic" panose="020B0502020202020204" pitchFamily="34" charset="0"/>
              </a:rPr>
            </a:b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lvl="0"/>
            <a:endParaRPr lang="en-GB" sz="2000" b="1" dirty="0">
              <a:solidFill>
                <a:srgbClr val="E7E6E6">
                  <a:lumMod val="25000"/>
                </a:srgbClr>
              </a:solidFill>
              <a:latin typeface="Century Gothic" panose="020B0502020202020204" pitchFamily="34" charset="0"/>
            </a:endParaRPr>
          </a:p>
        </p:txBody>
      </p:sp>
      <p:graphicFrame>
        <p:nvGraphicFramePr>
          <p:cNvPr id="7" name="Table 6">
            <a:extLst>
              <a:ext uri="{FF2B5EF4-FFF2-40B4-BE49-F238E27FC236}">
                <a16:creationId xmlns:a16="http://schemas.microsoft.com/office/drawing/2014/main" xmlns="" id="{8ECB639E-4F40-47ED-9632-AF6405CB3B41}"/>
              </a:ext>
            </a:extLst>
          </p:cNvPr>
          <p:cNvGraphicFramePr>
            <a:graphicFrameLocks noGrp="1"/>
          </p:cNvGraphicFramePr>
          <p:nvPr>
            <p:extLst>
              <p:ext uri="{D42A27DB-BD31-4B8C-83A1-F6EECF244321}">
                <p14:modId xmlns:p14="http://schemas.microsoft.com/office/powerpoint/2010/main" val="2609663104"/>
              </p:ext>
            </p:extLst>
          </p:nvPr>
        </p:nvGraphicFramePr>
        <p:xfrm>
          <a:off x="2446594" y="2443915"/>
          <a:ext cx="4250812" cy="2581636"/>
        </p:xfrm>
        <a:graphic>
          <a:graphicData uri="http://schemas.openxmlformats.org/drawingml/2006/table">
            <a:tbl>
              <a:tblPr firstRow="1" bandRow="1">
                <a:tableStyleId>{5940675A-B579-460E-94D1-54222C63F5DA}</a:tableStyleId>
              </a:tblPr>
              <a:tblGrid>
                <a:gridCol w="1062703">
                  <a:extLst>
                    <a:ext uri="{9D8B030D-6E8A-4147-A177-3AD203B41FA5}">
                      <a16:colId xmlns:a16="http://schemas.microsoft.com/office/drawing/2014/main" xmlns="" val="1086932443"/>
                    </a:ext>
                  </a:extLst>
                </a:gridCol>
                <a:gridCol w="1062703">
                  <a:extLst>
                    <a:ext uri="{9D8B030D-6E8A-4147-A177-3AD203B41FA5}">
                      <a16:colId xmlns:a16="http://schemas.microsoft.com/office/drawing/2014/main" xmlns="" val="3902339044"/>
                    </a:ext>
                  </a:extLst>
                </a:gridCol>
                <a:gridCol w="1062703">
                  <a:extLst>
                    <a:ext uri="{9D8B030D-6E8A-4147-A177-3AD203B41FA5}">
                      <a16:colId xmlns:a16="http://schemas.microsoft.com/office/drawing/2014/main" xmlns="" val="376113065"/>
                    </a:ext>
                  </a:extLst>
                </a:gridCol>
                <a:gridCol w="1062703">
                  <a:extLst>
                    <a:ext uri="{9D8B030D-6E8A-4147-A177-3AD203B41FA5}">
                      <a16:colId xmlns:a16="http://schemas.microsoft.com/office/drawing/2014/main" xmlns="" val="3042598395"/>
                    </a:ext>
                  </a:extLst>
                </a:gridCol>
              </a:tblGrid>
              <a:tr h="645409">
                <a:tc>
                  <a:txBody>
                    <a:bodyPr/>
                    <a:lstStyle/>
                    <a:p>
                      <a:pPr algn="ctr"/>
                      <a:r>
                        <a:rPr lang="en-GB" sz="2800" b="1" dirty="0">
                          <a:solidFill>
                            <a:srgbClr val="FF0000"/>
                          </a:solidFill>
                          <a:latin typeface="Century Gothic" panose="020B0502020202020204" pitchFamily="34" charset="0"/>
                        </a:rPr>
                        <a:t>6.23</a:t>
                      </a:r>
                      <a:endParaRPr lang="en-US" sz="2800" b="1" dirty="0">
                        <a:solidFill>
                          <a:srgbClr val="FF0000"/>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rgbClr val="FF0000"/>
                          </a:solidFill>
                          <a:latin typeface="Century Gothic" panose="020B0502020202020204" pitchFamily="34" charset="0"/>
                        </a:rPr>
                        <a:t>6.45</a:t>
                      </a:r>
                      <a:endParaRPr lang="en-US" sz="2800" b="1" dirty="0">
                        <a:solidFill>
                          <a:srgbClr val="FF0000"/>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rgbClr val="FF0000"/>
                          </a:solidFill>
                          <a:latin typeface="Century Gothic" panose="020B0502020202020204" pitchFamily="34" charset="0"/>
                        </a:rPr>
                        <a:t>6.81</a:t>
                      </a:r>
                      <a:endParaRPr lang="en-US" sz="2800" b="1" dirty="0">
                        <a:solidFill>
                          <a:srgbClr val="FF0000"/>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6.41</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141766939"/>
                  </a:ext>
                </a:extLst>
              </a:tr>
              <a:tr h="645409">
                <a:tc>
                  <a:txBody>
                    <a:bodyPr/>
                    <a:lstStyle/>
                    <a:p>
                      <a:pPr algn="ctr"/>
                      <a:r>
                        <a:rPr lang="en-GB" sz="2800" b="1" dirty="0">
                          <a:solidFill>
                            <a:schemeClr val="tx1"/>
                          </a:solidFill>
                          <a:latin typeface="Century Gothic" panose="020B0502020202020204" pitchFamily="34" charset="0"/>
                        </a:rPr>
                        <a:t>6.19</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6.28</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rgbClr val="FF0000"/>
                          </a:solidFill>
                          <a:latin typeface="Century Gothic" panose="020B0502020202020204" pitchFamily="34" charset="0"/>
                        </a:rPr>
                        <a:t>6.93</a:t>
                      </a:r>
                      <a:endParaRPr lang="en-US" sz="2800" b="1" dirty="0">
                        <a:solidFill>
                          <a:srgbClr val="FF0000"/>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6.49</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919713976"/>
                  </a:ext>
                </a:extLst>
              </a:tr>
              <a:tr h="645409">
                <a:tc>
                  <a:txBody>
                    <a:bodyPr/>
                    <a:lstStyle/>
                    <a:p>
                      <a:pPr algn="ctr"/>
                      <a:r>
                        <a:rPr lang="en-GB" sz="2800" b="1" dirty="0">
                          <a:solidFill>
                            <a:schemeClr val="tx1"/>
                          </a:solidFill>
                          <a:latin typeface="Century Gothic" panose="020B0502020202020204" pitchFamily="34" charset="0"/>
                        </a:rPr>
                        <a:t>6.48</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6.59</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rgbClr val="FF0000"/>
                          </a:solidFill>
                          <a:latin typeface="Century Gothic" panose="020B0502020202020204" pitchFamily="34" charset="0"/>
                        </a:rPr>
                        <a:t>7.02</a:t>
                      </a:r>
                      <a:endParaRPr lang="en-US" sz="2800" b="1" dirty="0">
                        <a:solidFill>
                          <a:srgbClr val="FF0000"/>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rgbClr val="FF0000"/>
                          </a:solidFill>
                          <a:latin typeface="Century Gothic" panose="020B0502020202020204" pitchFamily="34" charset="0"/>
                        </a:rPr>
                        <a:t>7.56</a:t>
                      </a:r>
                      <a:endParaRPr lang="en-US" sz="2800" b="1" dirty="0">
                        <a:solidFill>
                          <a:srgbClr val="FF0000"/>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068915311"/>
                  </a:ext>
                </a:extLst>
              </a:tr>
              <a:tr h="645409">
                <a:tc>
                  <a:txBody>
                    <a:bodyPr/>
                    <a:lstStyle/>
                    <a:p>
                      <a:pPr algn="ctr"/>
                      <a:r>
                        <a:rPr lang="en-GB" sz="2800" b="1" dirty="0">
                          <a:solidFill>
                            <a:schemeClr val="tx1"/>
                          </a:solidFill>
                          <a:latin typeface="Century Gothic" panose="020B0502020202020204" pitchFamily="34" charset="0"/>
                        </a:rPr>
                        <a:t>7.86</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7.99</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6.61</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rgbClr val="FF0000"/>
                          </a:solidFill>
                          <a:latin typeface="Century Gothic" panose="020B0502020202020204" pitchFamily="34" charset="0"/>
                        </a:rPr>
                        <a:t>8.01</a:t>
                      </a:r>
                      <a:endParaRPr lang="en-US" sz="2800" b="1" dirty="0">
                        <a:solidFill>
                          <a:srgbClr val="FF0000"/>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40150398"/>
                  </a:ext>
                </a:extLst>
              </a:tr>
            </a:tbl>
          </a:graphicData>
        </a:graphic>
      </p:graphicFrame>
      <p:sp>
        <p:nvSpPr>
          <p:cNvPr id="9" name="TextBox 8">
            <a:extLst>
              <a:ext uri="{FF2B5EF4-FFF2-40B4-BE49-F238E27FC236}">
                <a16:creationId xmlns:a16="http://schemas.microsoft.com/office/drawing/2014/main" xmlns="" id="{E79A47A3-A655-4AF6-9E7C-0638642B2349}"/>
              </a:ext>
            </a:extLst>
          </p:cNvPr>
          <p:cNvSpPr txBox="1"/>
          <p:nvPr/>
        </p:nvSpPr>
        <p:spPr>
          <a:xfrm>
            <a:off x="2449868" y="1920695"/>
            <a:ext cx="1060164" cy="523220"/>
          </a:xfrm>
          <a:prstGeom prst="rect">
            <a:avLst/>
          </a:prstGeom>
          <a:noFill/>
        </p:spPr>
        <p:txBody>
          <a:bodyPr wrap="square" rtlCol="0">
            <a:spAutoFit/>
          </a:bodyPr>
          <a:lstStyle/>
          <a:p>
            <a:pPr algn="ctr"/>
            <a:r>
              <a:rPr lang="en-GB" sz="2800" b="1" dirty="0">
                <a:latin typeface="Century Gothic" panose="020B0502020202020204" pitchFamily="34" charset="0"/>
              </a:rPr>
              <a:t>Start</a:t>
            </a:r>
            <a:endParaRPr lang="en-US" sz="2800" b="1" dirty="0">
              <a:latin typeface="Century Gothic" panose="020B0502020202020204" pitchFamily="34" charset="0"/>
            </a:endParaRPr>
          </a:p>
        </p:txBody>
      </p:sp>
      <p:sp>
        <p:nvSpPr>
          <p:cNvPr id="10" name="TextBox 9">
            <a:extLst>
              <a:ext uri="{FF2B5EF4-FFF2-40B4-BE49-F238E27FC236}">
                <a16:creationId xmlns:a16="http://schemas.microsoft.com/office/drawing/2014/main" xmlns="" id="{7CD82220-FD15-4295-B5E0-AD09DCAE385F}"/>
              </a:ext>
            </a:extLst>
          </p:cNvPr>
          <p:cNvSpPr txBox="1"/>
          <p:nvPr/>
        </p:nvSpPr>
        <p:spPr>
          <a:xfrm>
            <a:off x="5554956" y="5049580"/>
            <a:ext cx="1216905" cy="523220"/>
          </a:xfrm>
          <a:prstGeom prst="rect">
            <a:avLst/>
          </a:prstGeom>
          <a:noFill/>
        </p:spPr>
        <p:txBody>
          <a:bodyPr wrap="square" rtlCol="0">
            <a:spAutoFit/>
          </a:bodyPr>
          <a:lstStyle/>
          <a:p>
            <a:pPr algn="ctr"/>
            <a:r>
              <a:rPr lang="en-GB" sz="2800" b="1" dirty="0">
                <a:latin typeface="Century Gothic" panose="020B0502020202020204" pitchFamily="34" charset="0"/>
              </a:rPr>
              <a:t>Finish</a:t>
            </a:r>
            <a:endParaRPr lang="en-US" sz="2800" b="1" dirty="0">
              <a:latin typeface="Century Gothic" panose="020B0502020202020204" pitchFamily="34" charset="0"/>
            </a:endParaRPr>
          </a:p>
        </p:txBody>
      </p:sp>
      <p:pic>
        <p:nvPicPr>
          <p:cNvPr id="11" name="Picture 10" descr="A close up of a sign&#10;&#10;Description generated with high confidence">
            <a:extLst>
              <a:ext uri="{FF2B5EF4-FFF2-40B4-BE49-F238E27FC236}">
                <a16:creationId xmlns:a16="http://schemas.microsoft.com/office/drawing/2014/main" xmlns="" id="{D7BE1E12-8FDD-40CA-87BC-CE76E1DDB3F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2" name="TextBox 8">
            <a:extLst>
              <a:ext uri="{FF2B5EF4-FFF2-40B4-BE49-F238E27FC236}">
                <a16:creationId xmlns:a16="http://schemas.microsoft.com/office/drawing/2014/main" xmlns="" id="{E6A97B3C-3047-4961-A8F2-18EC1569AA6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22393190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2</a:t>
            </a:r>
          </a:p>
          <a:p>
            <a:pPr algn="ctr"/>
            <a:endParaRPr lang="en-GB" sz="16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Use &gt;, &lt; and = to compare the partitioned decimal numbers.</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r>
              <a:rPr lang="en-GB" sz="3200" b="1" dirty="0">
                <a:solidFill>
                  <a:schemeClr val="tx1"/>
                </a:solidFill>
                <a:latin typeface="Century Gothic" panose="020B0502020202020204" pitchFamily="34" charset="0"/>
              </a:rPr>
              <a:t>0.6 + 0.02              </a:t>
            </a:r>
            <a:r>
              <a:rPr lang="en-GB" sz="3200" b="1" dirty="0">
                <a:solidFill>
                  <a:schemeClr val="tx1"/>
                </a:solidFill>
                <a:latin typeface="Century Gothic" panose="020B0502020202020204" pitchFamily="34" charset="0"/>
                <a:sym typeface="Wingdings" panose="05000000000000000000" pitchFamily="2" charset="2"/>
              </a:rPr>
              <a:t>0.3 + 0.3</a:t>
            </a:r>
          </a:p>
          <a:p>
            <a:pPr algn="ctr"/>
            <a:endParaRPr lang="en-GB" sz="3200" b="1" dirty="0">
              <a:solidFill>
                <a:schemeClr val="tx1"/>
              </a:solidFill>
              <a:latin typeface="Century Gothic" panose="020B0502020202020204" pitchFamily="34" charset="0"/>
              <a:sym typeface="Wingdings" panose="05000000000000000000" pitchFamily="2" charset="2"/>
            </a:endParaRPr>
          </a:p>
          <a:p>
            <a:pPr algn="ctr"/>
            <a:endParaRPr lang="en-GB" sz="3200" b="1" dirty="0">
              <a:solidFill>
                <a:schemeClr val="tx1"/>
              </a:solidFill>
              <a:latin typeface="Century Gothic" panose="020B0502020202020204" pitchFamily="34" charset="0"/>
              <a:sym typeface="Wingdings" panose="05000000000000000000" pitchFamily="2" charset="2"/>
            </a:endParaRPr>
          </a:p>
          <a:p>
            <a:pPr algn="ctr"/>
            <a:r>
              <a:rPr lang="en-GB" sz="3200" b="1" dirty="0">
                <a:solidFill>
                  <a:schemeClr val="tx1"/>
                </a:solidFill>
                <a:latin typeface="Century Gothic" panose="020B0502020202020204" pitchFamily="34" charset="0"/>
                <a:sym typeface="Wingdings" panose="05000000000000000000" pitchFamily="2" charset="2"/>
              </a:rPr>
              <a:t>  </a:t>
            </a:r>
          </a:p>
          <a:p>
            <a:pPr algn="ctr"/>
            <a:r>
              <a:rPr lang="en-GB" sz="3200" b="1" dirty="0">
                <a:solidFill>
                  <a:schemeClr val="tx1"/>
                </a:solidFill>
                <a:latin typeface="Century Gothic" panose="020B0502020202020204" pitchFamily="34" charset="0"/>
                <a:sym typeface="Wingdings" panose="05000000000000000000" pitchFamily="2" charset="2"/>
              </a:rPr>
              <a:t>0.04 + 0.05             0.4 + 0.05</a:t>
            </a:r>
          </a:p>
          <a:p>
            <a:pPr algn="ctr"/>
            <a:endParaRPr lang="en-GB" sz="2000" b="1" dirty="0">
              <a:solidFill>
                <a:schemeClr val="bg2">
                  <a:lumMod val="25000"/>
                </a:schemeClr>
              </a:solidFill>
              <a:latin typeface="Century Gothic" panose="020B0502020202020204" pitchFamily="34" charset="0"/>
              <a:cs typeface="Calibri" panose="020F0502020204030204" pitchFamily="34" charset="0"/>
            </a:endParaRPr>
          </a:p>
          <a:p>
            <a:pPr algn="ctr"/>
            <a:endParaRPr lang="en-GB" sz="2000" b="1" dirty="0">
              <a:solidFill>
                <a:schemeClr val="bg2">
                  <a:lumMod val="25000"/>
                </a:schemeClr>
              </a:solidFill>
              <a:latin typeface="Century Gothic" panose="020B0502020202020204" pitchFamily="34" charset="0"/>
              <a:cs typeface="Calibri" panose="020F050202020403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           </a:t>
            </a:r>
          </a:p>
          <a:p>
            <a:r>
              <a:rPr lang="en-GB" sz="2000" b="1" dirty="0">
                <a:solidFill>
                  <a:schemeClr val="tx1"/>
                </a:solidFill>
                <a:latin typeface="Century Gothic" panose="020B0502020202020204" pitchFamily="34" charset="0"/>
              </a:rPr>
              <a:t>          </a:t>
            </a: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r>
              <a:rPr lang="en-GB" sz="2000" b="1" dirty="0">
                <a:solidFill>
                  <a:schemeClr val="bg2">
                    <a:lumMod val="25000"/>
                  </a:schemeClr>
                </a:solidFill>
                <a:latin typeface="Century Gothic" panose="020B0502020202020204" pitchFamily="34" charset="0"/>
              </a:rPr>
              <a:t> </a:t>
            </a:r>
            <a:br>
              <a:rPr lang="en-GB" sz="2000" b="1" dirty="0">
                <a:solidFill>
                  <a:schemeClr val="bg2">
                    <a:lumMod val="25000"/>
                  </a:schemeClr>
                </a:solidFill>
                <a:latin typeface="Century Gothic" panose="020B0502020202020204" pitchFamily="34" charset="0"/>
              </a:rPr>
            </a:br>
            <a:r>
              <a:rPr lang="en-GB" sz="2000" b="1" dirty="0">
                <a:solidFill>
                  <a:schemeClr val="bg2">
                    <a:lumMod val="25000"/>
                  </a:schemeClr>
                </a:solidFill>
                <a:latin typeface="Century Gothic" panose="020B0502020202020204" pitchFamily="34" charset="0"/>
              </a:rPr>
              <a:t/>
            </a:r>
            <a:br>
              <a:rPr lang="en-GB" sz="2000" b="1" dirty="0">
                <a:solidFill>
                  <a:schemeClr val="bg2">
                    <a:lumMod val="25000"/>
                  </a:schemeClr>
                </a:solidFill>
                <a:latin typeface="Century Gothic" panose="020B0502020202020204" pitchFamily="34" charset="0"/>
              </a:rPr>
            </a:b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lvl="0"/>
            <a:endParaRPr lang="en-GB" sz="2000" b="1" dirty="0">
              <a:solidFill>
                <a:srgbClr val="E7E6E6">
                  <a:lumMod val="25000"/>
                </a:srgbClr>
              </a:solidFill>
              <a:latin typeface="Century Gothic" panose="020B0502020202020204" pitchFamily="34" charset="0"/>
            </a:endParaRPr>
          </a:p>
        </p:txBody>
      </p:sp>
      <p:graphicFrame>
        <p:nvGraphicFramePr>
          <p:cNvPr id="7" name="Table 6">
            <a:extLst>
              <a:ext uri="{FF2B5EF4-FFF2-40B4-BE49-F238E27FC236}">
                <a16:creationId xmlns:a16="http://schemas.microsoft.com/office/drawing/2014/main" xmlns="" id="{E885443B-B617-48E0-91BD-D484DD8B7FC4}"/>
              </a:ext>
            </a:extLst>
          </p:cNvPr>
          <p:cNvGraphicFramePr>
            <a:graphicFrameLocks noGrp="1"/>
          </p:cNvGraphicFramePr>
          <p:nvPr>
            <p:extLst>
              <p:ext uri="{D42A27DB-BD31-4B8C-83A1-F6EECF244321}">
                <p14:modId xmlns:p14="http://schemas.microsoft.com/office/powerpoint/2010/main" val="2335004808"/>
              </p:ext>
            </p:extLst>
          </p:nvPr>
        </p:nvGraphicFramePr>
        <p:xfrm>
          <a:off x="4094753" y="2277057"/>
          <a:ext cx="1153273" cy="621201"/>
        </p:xfrm>
        <a:graphic>
          <a:graphicData uri="http://schemas.openxmlformats.org/drawingml/2006/table">
            <a:tbl>
              <a:tblPr firstRow="1" bandRow="1">
                <a:tableStyleId>{5940675A-B579-460E-94D1-54222C63F5DA}</a:tableStyleId>
              </a:tblPr>
              <a:tblGrid>
                <a:gridCol w="1153273">
                  <a:extLst>
                    <a:ext uri="{9D8B030D-6E8A-4147-A177-3AD203B41FA5}">
                      <a16:colId xmlns:a16="http://schemas.microsoft.com/office/drawing/2014/main" xmlns="" val="1435530758"/>
                    </a:ext>
                  </a:extLst>
                </a:gridCol>
              </a:tblGrid>
              <a:tr h="621201">
                <a:tc>
                  <a:txBody>
                    <a:bodyPr/>
                    <a:lstStyle/>
                    <a:p>
                      <a:pPr algn="ctr"/>
                      <a:endParaRPr lang="en-US" sz="3200" dirty="0">
                        <a:solidFill>
                          <a:srgbClr val="FF0000"/>
                        </a:solidFill>
                        <a:latin typeface="SassoonCRInfantMedium" panose="02000603020000020003" pitchFamily="2"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391454258"/>
                  </a:ext>
                </a:extLst>
              </a:tr>
            </a:tbl>
          </a:graphicData>
        </a:graphic>
      </p:graphicFrame>
      <p:graphicFrame>
        <p:nvGraphicFramePr>
          <p:cNvPr id="9" name="Table 8">
            <a:extLst>
              <a:ext uri="{FF2B5EF4-FFF2-40B4-BE49-F238E27FC236}">
                <a16:creationId xmlns:a16="http://schemas.microsoft.com/office/drawing/2014/main" xmlns="" id="{475A6D60-5D06-4279-A415-7976840FEC6F}"/>
              </a:ext>
            </a:extLst>
          </p:cNvPr>
          <p:cNvGraphicFramePr>
            <a:graphicFrameLocks noGrp="1"/>
          </p:cNvGraphicFramePr>
          <p:nvPr>
            <p:extLst>
              <p:ext uri="{D42A27DB-BD31-4B8C-83A1-F6EECF244321}">
                <p14:modId xmlns:p14="http://schemas.microsoft.com/office/powerpoint/2010/main" val="2372063406"/>
              </p:ext>
            </p:extLst>
          </p:nvPr>
        </p:nvGraphicFramePr>
        <p:xfrm>
          <a:off x="4094753" y="4238036"/>
          <a:ext cx="1153273" cy="621201"/>
        </p:xfrm>
        <a:graphic>
          <a:graphicData uri="http://schemas.openxmlformats.org/drawingml/2006/table">
            <a:tbl>
              <a:tblPr firstRow="1" bandRow="1">
                <a:tableStyleId>{5940675A-B579-460E-94D1-54222C63F5DA}</a:tableStyleId>
              </a:tblPr>
              <a:tblGrid>
                <a:gridCol w="1153273">
                  <a:extLst>
                    <a:ext uri="{9D8B030D-6E8A-4147-A177-3AD203B41FA5}">
                      <a16:colId xmlns:a16="http://schemas.microsoft.com/office/drawing/2014/main" xmlns="" val="1435530758"/>
                    </a:ext>
                  </a:extLst>
                </a:gridCol>
              </a:tblGrid>
              <a:tr h="621201">
                <a:tc>
                  <a:txBody>
                    <a:bodyPr/>
                    <a:lstStyle/>
                    <a:p>
                      <a:pPr algn="ctr"/>
                      <a:r>
                        <a:rPr lang="en-US" sz="3200" dirty="0">
                          <a:solidFill>
                            <a:srgbClr val="FF0000"/>
                          </a:solidFill>
                          <a:latin typeface="SassoonCRInfantMedium" panose="02000603020000020003" pitchFamily="2" charset="0"/>
                        </a:rPr>
                        <a:t> </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391454258"/>
                  </a:ext>
                </a:extLst>
              </a:tr>
            </a:tbl>
          </a:graphicData>
        </a:graphic>
      </p:graphicFrame>
      <p:pic>
        <p:nvPicPr>
          <p:cNvPr id="10" name="Picture 9" descr="A close up of a sign&#10;&#10;Description generated with high confidence">
            <a:extLst>
              <a:ext uri="{FF2B5EF4-FFF2-40B4-BE49-F238E27FC236}">
                <a16:creationId xmlns:a16="http://schemas.microsoft.com/office/drawing/2014/main" xmlns="" id="{8B3F11B8-FC67-46C1-893D-BCE362308B3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1" name="TextBox 8">
            <a:extLst>
              <a:ext uri="{FF2B5EF4-FFF2-40B4-BE49-F238E27FC236}">
                <a16:creationId xmlns:a16="http://schemas.microsoft.com/office/drawing/2014/main" xmlns="" id="{D35E7774-2EDD-4F68-9932-F3CC6CE53E7E}"/>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3118400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2</a:t>
            </a:r>
          </a:p>
          <a:p>
            <a:pPr algn="ctr"/>
            <a:endParaRPr lang="en-GB" sz="16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Use &gt;, &lt; and = to compare the partitioned decimal numbers.</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r>
              <a:rPr lang="en-GB" sz="3200" b="1" dirty="0">
                <a:solidFill>
                  <a:schemeClr val="tx1"/>
                </a:solidFill>
                <a:latin typeface="Century Gothic" panose="020B0502020202020204" pitchFamily="34" charset="0"/>
              </a:rPr>
              <a:t>0.6 + 0.02              </a:t>
            </a:r>
            <a:r>
              <a:rPr lang="en-GB" sz="3200" b="1" dirty="0">
                <a:solidFill>
                  <a:schemeClr val="tx1"/>
                </a:solidFill>
                <a:latin typeface="Century Gothic" panose="020B0502020202020204" pitchFamily="34" charset="0"/>
                <a:sym typeface="Wingdings" panose="05000000000000000000" pitchFamily="2" charset="2"/>
              </a:rPr>
              <a:t>0.3 + 0.3</a:t>
            </a:r>
          </a:p>
          <a:p>
            <a:pPr algn="ctr"/>
            <a:endParaRPr lang="en-GB" sz="3200" b="1" dirty="0">
              <a:solidFill>
                <a:schemeClr val="tx1"/>
              </a:solidFill>
              <a:latin typeface="Century Gothic" panose="020B0502020202020204" pitchFamily="34" charset="0"/>
              <a:sym typeface="Wingdings" panose="05000000000000000000" pitchFamily="2" charset="2"/>
            </a:endParaRPr>
          </a:p>
          <a:p>
            <a:pPr algn="ctr"/>
            <a:endParaRPr lang="en-GB" sz="3200" b="1" dirty="0">
              <a:solidFill>
                <a:schemeClr val="tx1"/>
              </a:solidFill>
              <a:latin typeface="Century Gothic" panose="020B0502020202020204" pitchFamily="34" charset="0"/>
              <a:sym typeface="Wingdings" panose="05000000000000000000" pitchFamily="2" charset="2"/>
            </a:endParaRPr>
          </a:p>
          <a:p>
            <a:pPr algn="ctr"/>
            <a:r>
              <a:rPr lang="en-GB" sz="3200" b="1" dirty="0">
                <a:solidFill>
                  <a:schemeClr val="tx1"/>
                </a:solidFill>
                <a:latin typeface="Century Gothic" panose="020B0502020202020204" pitchFamily="34" charset="0"/>
                <a:sym typeface="Wingdings" panose="05000000000000000000" pitchFamily="2" charset="2"/>
              </a:rPr>
              <a:t>  </a:t>
            </a:r>
          </a:p>
          <a:p>
            <a:pPr algn="ctr"/>
            <a:r>
              <a:rPr lang="en-GB" sz="3200" b="1" dirty="0">
                <a:solidFill>
                  <a:schemeClr val="tx1"/>
                </a:solidFill>
                <a:latin typeface="Century Gothic" panose="020B0502020202020204" pitchFamily="34" charset="0"/>
                <a:sym typeface="Wingdings" panose="05000000000000000000" pitchFamily="2" charset="2"/>
              </a:rPr>
              <a:t>0.04 + 0.05             0.4 + 0.05</a:t>
            </a:r>
          </a:p>
          <a:p>
            <a:pPr algn="ctr"/>
            <a:endParaRPr lang="en-GB" sz="2000" b="1" dirty="0">
              <a:solidFill>
                <a:schemeClr val="bg2">
                  <a:lumMod val="25000"/>
                </a:schemeClr>
              </a:solidFill>
              <a:latin typeface="Century Gothic" panose="020B0502020202020204" pitchFamily="34" charset="0"/>
              <a:cs typeface="Calibri" panose="020F0502020204030204" pitchFamily="34" charset="0"/>
            </a:endParaRPr>
          </a:p>
          <a:p>
            <a:pPr algn="ctr"/>
            <a:endParaRPr lang="en-GB" sz="2000" b="1" dirty="0">
              <a:solidFill>
                <a:schemeClr val="bg2">
                  <a:lumMod val="25000"/>
                </a:schemeClr>
              </a:solidFill>
              <a:latin typeface="Century Gothic" panose="020B0502020202020204" pitchFamily="34" charset="0"/>
              <a:cs typeface="Calibri" panose="020F050202020403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           </a:t>
            </a:r>
          </a:p>
          <a:p>
            <a:r>
              <a:rPr lang="en-GB" sz="2000" b="1" dirty="0">
                <a:solidFill>
                  <a:schemeClr val="tx1"/>
                </a:solidFill>
                <a:latin typeface="Century Gothic" panose="020B0502020202020204" pitchFamily="34" charset="0"/>
              </a:rPr>
              <a:t>          </a:t>
            </a: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r>
              <a:rPr lang="en-GB" sz="2000" b="1" dirty="0">
                <a:solidFill>
                  <a:schemeClr val="bg2">
                    <a:lumMod val="25000"/>
                  </a:schemeClr>
                </a:solidFill>
                <a:latin typeface="Century Gothic" panose="020B0502020202020204" pitchFamily="34" charset="0"/>
              </a:rPr>
              <a:t> </a:t>
            </a:r>
            <a:br>
              <a:rPr lang="en-GB" sz="2000" b="1" dirty="0">
                <a:solidFill>
                  <a:schemeClr val="bg2">
                    <a:lumMod val="25000"/>
                  </a:schemeClr>
                </a:solidFill>
                <a:latin typeface="Century Gothic" panose="020B0502020202020204" pitchFamily="34" charset="0"/>
              </a:rPr>
            </a:br>
            <a:r>
              <a:rPr lang="en-GB" sz="2000" b="1" dirty="0">
                <a:solidFill>
                  <a:schemeClr val="bg2">
                    <a:lumMod val="25000"/>
                  </a:schemeClr>
                </a:solidFill>
                <a:latin typeface="Century Gothic" panose="020B0502020202020204" pitchFamily="34" charset="0"/>
              </a:rPr>
              <a:t/>
            </a:r>
            <a:br>
              <a:rPr lang="en-GB" sz="2000" b="1" dirty="0">
                <a:solidFill>
                  <a:schemeClr val="bg2">
                    <a:lumMod val="25000"/>
                  </a:schemeClr>
                </a:solidFill>
                <a:latin typeface="Century Gothic" panose="020B0502020202020204" pitchFamily="34" charset="0"/>
              </a:rPr>
            </a:b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lvl="0"/>
            <a:endParaRPr lang="en-GB" sz="2000" b="1" dirty="0">
              <a:solidFill>
                <a:srgbClr val="E7E6E6">
                  <a:lumMod val="25000"/>
                </a:srgbClr>
              </a:solidFill>
              <a:latin typeface="Century Gothic" panose="020B0502020202020204" pitchFamily="34" charset="0"/>
            </a:endParaRPr>
          </a:p>
        </p:txBody>
      </p:sp>
      <p:graphicFrame>
        <p:nvGraphicFramePr>
          <p:cNvPr id="7" name="Table 6">
            <a:extLst>
              <a:ext uri="{FF2B5EF4-FFF2-40B4-BE49-F238E27FC236}">
                <a16:creationId xmlns:a16="http://schemas.microsoft.com/office/drawing/2014/main" xmlns="" id="{E885443B-B617-48E0-91BD-D484DD8B7FC4}"/>
              </a:ext>
            </a:extLst>
          </p:cNvPr>
          <p:cNvGraphicFramePr>
            <a:graphicFrameLocks noGrp="1"/>
          </p:cNvGraphicFramePr>
          <p:nvPr>
            <p:extLst>
              <p:ext uri="{D42A27DB-BD31-4B8C-83A1-F6EECF244321}">
                <p14:modId xmlns:p14="http://schemas.microsoft.com/office/powerpoint/2010/main" val="2004602842"/>
              </p:ext>
            </p:extLst>
          </p:nvPr>
        </p:nvGraphicFramePr>
        <p:xfrm>
          <a:off x="4094753" y="2277057"/>
          <a:ext cx="1153273" cy="621201"/>
        </p:xfrm>
        <a:graphic>
          <a:graphicData uri="http://schemas.openxmlformats.org/drawingml/2006/table">
            <a:tbl>
              <a:tblPr firstRow="1" bandRow="1">
                <a:tableStyleId>{5940675A-B579-460E-94D1-54222C63F5DA}</a:tableStyleId>
              </a:tblPr>
              <a:tblGrid>
                <a:gridCol w="1153273">
                  <a:extLst>
                    <a:ext uri="{9D8B030D-6E8A-4147-A177-3AD203B41FA5}">
                      <a16:colId xmlns:a16="http://schemas.microsoft.com/office/drawing/2014/main" xmlns="" val="1435530758"/>
                    </a:ext>
                  </a:extLst>
                </a:gridCol>
              </a:tblGrid>
              <a:tr h="621201">
                <a:tc>
                  <a:txBody>
                    <a:bodyPr/>
                    <a:lstStyle/>
                    <a:p>
                      <a:pPr algn="ctr"/>
                      <a:r>
                        <a:rPr lang="en-US" sz="3200" b="1" dirty="0">
                          <a:solidFill>
                            <a:srgbClr val="FF0000"/>
                          </a:solidFill>
                          <a:latin typeface="Century Gothic" panose="020B0502020202020204" pitchFamily="34" charset="0"/>
                        </a:rPr>
                        <a:t>&gt;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391454258"/>
                  </a:ext>
                </a:extLst>
              </a:tr>
            </a:tbl>
          </a:graphicData>
        </a:graphic>
      </p:graphicFrame>
      <p:graphicFrame>
        <p:nvGraphicFramePr>
          <p:cNvPr id="9" name="Table 8">
            <a:extLst>
              <a:ext uri="{FF2B5EF4-FFF2-40B4-BE49-F238E27FC236}">
                <a16:creationId xmlns:a16="http://schemas.microsoft.com/office/drawing/2014/main" xmlns="" id="{475A6D60-5D06-4279-A415-7976840FEC6F}"/>
              </a:ext>
            </a:extLst>
          </p:cNvPr>
          <p:cNvGraphicFramePr>
            <a:graphicFrameLocks noGrp="1"/>
          </p:cNvGraphicFramePr>
          <p:nvPr>
            <p:extLst>
              <p:ext uri="{D42A27DB-BD31-4B8C-83A1-F6EECF244321}">
                <p14:modId xmlns:p14="http://schemas.microsoft.com/office/powerpoint/2010/main" val="1098373695"/>
              </p:ext>
            </p:extLst>
          </p:nvPr>
        </p:nvGraphicFramePr>
        <p:xfrm>
          <a:off x="4094753" y="4238036"/>
          <a:ext cx="1153273" cy="621201"/>
        </p:xfrm>
        <a:graphic>
          <a:graphicData uri="http://schemas.openxmlformats.org/drawingml/2006/table">
            <a:tbl>
              <a:tblPr firstRow="1" bandRow="1">
                <a:tableStyleId>{5940675A-B579-460E-94D1-54222C63F5DA}</a:tableStyleId>
              </a:tblPr>
              <a:tblGrid>
                <a:gridCol w="1153273">
                  <a:extLst>
                    <a:ext uri="{9D8B030D-6E8A-4147-A177-3AD203B41FA5}">
                      <a16:colId xmlns:a16="http://schemas.microsoft.com/office/drawing/2014/main" xmlns="" val="1435530758"/>
                    </a:ext>
                  </a:extLst>
                </a:gridCol>
              </a:tblGrid>
              <a:tr h="621201">
                <a:tc>
                  <a:txBody>
                    <a:bodyPr/>
                    <a:lstStyle/>
                    <a:p>
                      <a:pPr algn="ctr"/>
                      <a:r>
                        <a:rPr lang="en-US" sz="3200" dirty="0">
                          <a:solidFill>
                            <a:srgbClr val="FF0000"/>
                          </a:solidFill>
                          <a:latin typeface="SassoonCRInfantMedium" panose="02000603020000020003" pitchFamily="2" charset="0"/>
                        </a:rPr>
                        <a:t> </a:t>
                      </a:r>
                      <a:r>
                        <a:rPr lang="en-US" sz="3200" b="1" dirty="0">
                          <a:solidFill>
                            <a:srgbClr val="FF0000"/>
                          </a:solidFill>
                          <a:latin typeface="Century Gothic" panose="020B0502020202020204" pitchFamily="34" charset="0"/>
                        </a:rPr>
                        <a:t>&lt;</a:t>
                      </a:r>
                      <a:endParaRPr lang="en-US" sz="3200" dirty="0">
                        <a:solidFill>
                          <a:srgbClr val="FF0000"/>
                        </a:solidFill>
                        <a:latin typeface="SassoonCRInfantMedium" panose="02000603020000020003" pitchFamily="2"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391454258"/>
                  </a:ext>
                </a:extLst>
              </a:tr>
            </a:tbl>
          </a:graphicData>
        </a:graphic>
      </p:graphicFrame>
      <p:pic>
        <p:nvPicPr>
          <p:cNvPr id="10" name="Picture 9" descr="A close up of a sign&#10;&#10;Description generated with high confidence">
            <a:extLst>
              <a:ext uri="{FF2B5EF4-FFF2-40B4-BE49-F238E27FC236}">
                <a16:creationId xmlns:a16="http://schemas.microsoft.com/office/drawing/2014/main" xmlns="" id="{C44B71CB-6FF1-4EE0-947E-FCFD64489DC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1" name="TextBox 8">
            <a:extLst>
              <a:ext uri="{FF2B5EF4-FFF2-40B4-BE49-F238E27FC236}">
                <a16:creationId xmlns:a16="http://schemas.microsoft.com/office/drawing/2014/main" xmlns="" id="{A59A70DF-71FB-46C9-B885-6AF34C2AFD89}"/>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11360333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3" name="Picture 12" descr="A close up of a sign&#10;&#10;Description generated with high confidence">
            <a:extLst>
              <a:ext uri="{FF2B5EF4-FFF2-40B4-BE49-F238E27FC236}">
                <a16:creationId xmlns:a16="http://schemas.microsoft.com/office/drawing/2014/main" xmlns="" id="{7E79D219-B153-48B7-A9FF-0DCF8152293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4" name="TextBox 8">
            <a:extLst>
              <a:ext uri="{FF2B5EF4-FFF2-40B4-BE49-F238E27FC236}">
                <a16:creationId xmlns:a16="http://schemas.microsoft.com/office/drawing/2014/main" xmlns="" id="{B6791444-D7DE-4523-9CCC-45CF2E81331B}"/>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pic>
        <p:nvPicPr>
          <p:cNvPr id="17" name="Picture 16">
            <a:extLst>
              <a:ext uri="{FF2B5EF4-FFF2-40B4-BE49-F238E27FC236}">
                <a16:creationId xmlns:a16="http://schemas.microsoft.com/office/drawing/2014/main" xmlns="" id="{ACF2859E-BC4B-437D-BFDA-9ACBAF5FCC08}"/>
              </a:ext>
            </a:extLst>
          </p:cNvPr>
          <p:cNvPicPr>
            <a:picLocks noChangeAspect="1"/>
          </p:cNvPicPr>
          <p:nvPr/>
        </p:nvPicPr>
        <p:blipFill>
          <a:blip r:embed="rId4"/>
          <a:stretch>
            <a:fillRect/>
          </a:stretch>
        </p:blipFill>
        <p:spPr>
          <a:xfrm>
            <a:off x="115438" y="148682"/>
            <a:ext cx="8913124" cy="6322100"/>
          </a:xfrm>
          <a:prstGeom prst="rect">
            <a:avLst/>
          </a:prstGeom>
        </p:spPr>
      </p:pic>
      <p:sp>
        <p:nvSpPr>
          <p:cNvPr id="18" name="Rectangle 17">
            <a:extLst>
              <a:ext uri="{FF2B5EF4-FFF2-40B4-BE49-F238E27FC236}">
                <a16:creationId xmlns:a16="http://schemas.microsoft.com/office/drawing/2014/main" xmlns="" id="{6E8E450A-6691-4214-8C63-536A3BBCB0C9}"/>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1600" b="1" u="sng" dirty="0">
              <a:solidFill>
                <a:schemeClr val="bg2">
                  <a:lumMod val="50000"/>
                </a:schemeClr>
              </a:solidFill>
              <a:latin typeface="Century Gothic" panose="020B0502020202020204" pitchFamily="34" charset="0"/>
            </a:endParaRPr>
          </a:p>
          <a:p>
            <a:pPr defTabSz="514350">
              <a:defRPr/>
            </a:pPr>
            <a:r>
              <a:rPr lang="en-GB" sz="2000" b="1" dirty="0">
                <a:solidFill>
                  <a:schemeClr val="tx1"/>
                </a:solidFill>
                <a:latin typeface="Century Gothic" panose="020B0502020202020204" pitchFamily="34" charset="0"/>
              </a:rPr>
              <a:t>	Agatha says:</a:t>
            </a: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algn="r"/>
            <a:endParaRPr lang="en-GB" sz="2000" b="1" dirty="0">
              <a:solidFill>
                <a:schemeClr val="tx1"/>
              </a:solidFill>
              <a:latin typeface="Century Gothic" panose="020B0502020202020204" pitchFamily="34" charset="0"/>
            </a:endParaRPr>
          </a:p>
          <a:p>
            <a:pPr algn="r"/>
            <a:endParaRPr lang="en-GB" sz="2000" b="1" dirty="0">
              <a:solidFill>
                <a:schemeClr val="tx1"/>
              </a:solidFill>
              <a:latin typeface="Century Gothic" panose="020B0502020202020204" pitchFamily="34" charset="0"/>
            </a:endParaRPr>
          </a:p>
          <a:p>
            <a:pPr algn="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										Oscar says:</a:t>
            </a:r>
          </a:p>
          <a:p>
            <a:pPr algn="r"/>
            <a:endParaRPr lang="en-GB" sz="2000" b="1" dirty="0">
              <a:solidFill>
                <a:schemeClr val="tx1"/>
              </a:solidFill>
              <a:latin typeface="Century Gothic" panose="020B0502020202020204" pitchFamily="34" charset="0"/>
            </a:endParaRPr>
          </a:p>
          <a:p>
            <a:pPr algn="r"/>
            <a:endParaRPr lang="en-GB" sz="2000" b="1" dirty="0">
              <a:solidFill>
                <a:schemeClr val="tx1"/>
              </a:solidFill>
              <a:latin typeface="Century Gothic" panose="020B0502020202020204" pitchFamily="34" charset="0"/>
            </a:endParaRPr>
          </a:p>
          <a:p>
            <a:pPr algn="r"/>
            <a:endParaRPr lang="en-GB" sz="2000" b="1" dirty="0">
              <a:solidFill>
                <a:schemeClr val="tx1"/>
              </a:solidFill>
              <a:latin typeface="Century Gothic" panose="020B0502020202020204" pitchFamily="34" charset="0"/>
            </a:endParaRPr>
          </a:p>
          <a:p>
            <a:pPr algn="r"/>
            <a:endParaRPr lang="en-GB" sz="2000" b="1" dirty="0">
              <a:solidFill>
                <a:schemeClr val="tx1"/>
              </a:solidFill>
              <a:latin typeface="Century Gothic" panose="020B0502020202020204" pitchFamily="34" charset="0"/>
            </a:endParaRPr>
          </a:p>
          <a:p>
            <a:pPr algn="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Who is correct? Explain why.</a:t>
            </a:r>
          </a:p>
          <a:p>
            <a:pPr algn="ctr"/>
            <a:endParaRPr lang="en-GB" sz="2000" b="1" dirty="0">
              <a:solidFill>
                <a:schemeClr val="bg2">
                  <a:lumMod val="25000"/>
                </a:schemeClr>
              </a:solidFill>
              <a:latin typeface="Century Gothic" panose="020B0502020202020204" pitchFamily="34" charset="0"/>
              <a:cs typeface="Calibri" panose="020F0502020204030204" pitchFamily="34" charset="0"/>
            </a:endParaRPr>
          </a:p>
          <a:p>
            <a:pPr algn="ctr"/>
            <a:endParaRPr lang="en-GB" sz="2000" b="1" dirty="0">
              <a:solidFill>
                <a:schemeClr val="bg2">
                  <a:lumMod val="25000"/>
                </a:schemeClr>
              </a:solidFill>
              <a:latin typeface="Century Gothic" panose="020B0502020202020204" pitchFamily="34" charset="0"/>
              <a:cs typeface="Calibri" panose="020F050202020403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           </a:t>
            </a:r>
          </a:p>
          <a:p>
            <a:r>
              <a:rPr lang="en-GB" sz="2000" b="1" dirty="0">
                <a:solidFill>
                  <a:schemeClr val="tx1"/>
                </a:solidFill>
                <a:latin typeface="Century Gothic" panose="020B0502020202020204" pitchFamily="34" charset="0"/>
              </a:rPr>
              <a:t>          </a:t>
            </a: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r>
              <a:rPr lang="en-GB" sz="2000" b="1" dirty="0">
                <a:solidFill>
                  <a:schemeClr val="bg2">
                    <a:lumMod val="25000"/>
                  </a:schemeClr>
                </a:solidFill>
                <a:latin typeface="Century Gothic" panose="020B0502020202020204" pitchFamily="34" charset="0"/>
              </a:rPr>
              <a:t> </a:t>
            </a:r>
            <a:br>
              <a:rPr lang="en-GB" sz="2000" b="1" dirty="0">
                <a:solidFill>
                  <a:schemeClr val="bg2">
                    <a:lumMod val="25000"/>
                  </a:schemeClr>
                </a:solidFill>
                <a:latin typeface="Century Gothic" panose="020B0502020202020204" pitchFamily="34" charset="0"/>
              </a:rPr>
            </a:br>
            <a:r>
              <a:rPr lang="en-GB" sz="2000" b="1" dirty="0">
                <a:solidFill>
                  <a:schemeClr val="bg2">
                    <a:lumMod val="25000"/>
                  </a:schemeClr>
                </a:solidFill>
                <a:latin typeface="Century Gothic" panose="020B0502020202020204" pitchFamily="34" charset="0"/>
              </a:rPr>
              <a:t/>
            </a:r>
            <a:br>
              <a:rPr lang="en-GB" sz="2000" b="1" dirty="0">
                <a:solidFill>
                  <a:schemeClr val="bg2">
                    <a:lumMod val="25000"/>
                  </a:schemeClr>
                </a:solidFill>
                <a:latin typeface="Century Gothic" panose="020B0502020202020204" pitchFamily="34" charset="0"/>
              </a:rPr>
            </a:b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lvl="0"/>
            <a:endParaRPr lang="en-GB" sz="2000" b="1" dirty="0">
              <a:solidFill>
                <a:srgbClr val="E7E6E6">
                  <a:lumMod val="25000"/>
                </a:srgbClr>
              </a:solidFill>
              <a:latin typeface="Century Gothic" panose="020B0502020202020204" pitchFamily="34" charset="0"/>
            </a:endParaRPr>
          </a:p>
        </p:txBody>
      </p:sp>
      <p:sp>
        <p:nvSpPr>
          <p:cNvPr id="20" name="Speech Bubble: Rectangle with Corners Rounded 19">
            <a:extLst>
              <a:ext uri="{FF2B5EF4-FFF2-40B4-BE49-F238E27FC236}">
                <a16:creationId xmlns:a16="http://schemas.microsoft.com/office/drawing/2014/main" xmlns="" id="{E7D727CE-5377-4668-85C3-77F56F33877B}"/>
              </a:ext>
            </a:extLst>
          </p:cNvPr>
          <p:cNvSpPr/>
          <p:nvPr/>
        </p:nvSpPr>
        <p:spPr>
          <a:xfrm>
            <a:off x="3079498" y="1437987"/>
            <a:ext cx="4068000" cy="900000"/>
          </a:xfrm>
          <a:prstGeom prst="wedgeRoundRectCallout">
            <a:avLst>
              <a:gd name="adj1" fmla="val -61802"/>
              <a:gd name="adj2" fmla="val 14070"/>
              <a:gd name="adj3" fmla="val 16667"/>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latin typeface="Century Gothic" panose="020B0502020202020204" pitchFamily="34" charset="0"/>
              </a:rPr>
              <a:t>I have made the longest train track because it is 1.2m long.</a:t>
            </a:r>
            <a:endParaRPr lang="en-US" sz="2000" b="1" dirty="0">
              <a:solidFill>
                <a:schemeClr val="tx1"/>
              </a:solidFill>
              <a:latin typeface="Century Gothic" panose="020B0502020202020204" pitchFamily="34" charset="0"/>
            </a:endParaRPr>
          </a:p>
        </p:txBody>
      </p:sp>
      <p:sp>
        <p:nvSpPr>
          <p:cNvPr id="21" name="Speech Bubble: Rectangle with Corners Rounded 20">
            <a:extLst>
              <a:ext uri="{FF2B5EF4-FFF2-40B4-BE49-F238E27FC236}">
                <a16:creationId xmlns:a16="http://schemas.microsoft.com/office/drawing/2014/main" xmlns="" id="{B2C3D3B7-0EA3-4DC3-ACC3-3F02240C5EE7}"/>
              </a:ext>
            </a:extLst>
          </p:cNvPr>
          <p:cNvSpPr/>
          <p:nvPr/>
        </p:nvSpPr>
        <p:spPr>
          <a:xfrm>
            <a:off x="1403098" y="3399557"/>
            <a:ext cx="4068000" cy="900000"/>
          </a:xfrm>
          <a:prstGeom prst="wedgeRoundRectCallout">
            <a:avLst>
              <a:gd name="adj1" fmla="val 61651"/>
              <a:gd name="adj2" fmla="val -13110"/>
              <a:gd name="adj3" fmla="val 16667"/>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latin typeface="Century Gothic" panose="020B0502020202020204" pitchFamily="34" charset="0"/>
              </a:rPr>
              <a:t>I have made the longest train track because it is 0.21m long.</a:t>
            </a:r>
            <a:endParaRPr lang="en-US" sz="2000" b="1"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11461300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3" name="Picture 12" descr="A close up of a sign&#10;&#10;Description generated with high confidence">
            <a:extLst>
              <a:ext uri="{FF2B5EF4-FFF2-40B4-BE49-F238E27FC236}">
                <a16:creationId xmlns:a16="http://schemas.microsoft.com/office/drawing/2014/main" xmlns="" id="{7E79D219-B153-48B7-A9FF-0DCF8152293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4" name="TextBox 8">
            <a:extLst>
              <a:ext uri="{FF2B5EF4-FFF2-40B4-BE49-F238E27FC236}">
                <a16:creationId xmlns:a16="http://schemas.microsoft.com/office/drawing/2014/main" xmlns="" id="{B6791444-D7DE-4523-9CCC-45CF2E81331B}"/>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pic>
        <p:nvPicPr>
          <p:cNvPr id="17" name="Picture 16">
            <a:extLst>
              <a:ext uri="{FF2B5EF4-FFF2-40B4-BE49-F238E27FC236}">
                <a16:creationId xmlns:a16="http://schemas.microsoft.com/office/drawing/2014/main" xmlns="" id="{ACF2859E-BC4B-437D-BFDA-9ACBAF5FCC08}"/>
              </a:ext>
            </a:extLst>
          </p:cNvPr>
          <p:cNvPicPr>
            <a:picLocks noChangeAspect="1"/>
          </p:cNvPicPr>
          <p:nvPr/>
        </p:nvPicPr>
        <p:blipFill>
          <a:blip r:embed="rId4"/>
          <a:stretch>
            <a:fillRect/>
          </a:stretch>
        </p:blipFill>
        <p:spPr>
          <a:xfrm>
            <a:off x="115438" y="148682"/>
            <a:ext cx="8913124" cy="6322100"/>
          </a:xfrm>
          <a:prstGeom prst="rect">
            <a:avLst/>
          </a:prstGeom>
        </p:spPr>
      </p:pic>
      <p:sp>
        <p:nvSpPr>
          <p:cNvPr id="18" name="Rectangle 17">
            <a:extLst>
              <a:ext uri="{FF2B5EF4-FFF2-40B4-BE49-F238E27FC236}">
                <a16:creationId xmlns:a16="http://schemas.microsoft.com/office/drawing/2014/main" xmlns="" id="{6E8E450A-6691-4214-8C63-536A3BBCB0C9}"/>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1600" b="1" u="sng" dirty="0">
              <a:solidFill>
                <a:schemeClr val="bg2">
                  <a:lumMod val="50000"/>
                </a:schemeClr>
              </a:solidFill>
              <a:latin typeface="Century Gothic" panose="020B0502020202020204" pitchFamily="34" charset="0"/>
            </a:endParaRPr>
          </a:p>
          <a:p>
            <a:pPr defTabSz="514350">
              <a:defRPr/>
            </a:pPr>
            <a:r>
              <a:rPr lang="en-GB" sz="2000" b="1" dirty="0">
                <a:solidFill>
                  <a:schemeClr val="tx1"/>
                </a:solidFill>
                <a:latin typeface="Century Gothic" panose="020B0502020202020204" pitchFamily="34" charset="0"/>
              </a:rPr>
              <a:t>	Agatha says:</a:t>
            </a: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algn="r"/>
            <a:endParaRPr lang="en-GB" sz="2000" b="1" dirty="0">
              <a:solidFill>
                <a:schemeClr val="tx1"/>
              </a:solidFill>
              <a:latin typeface="Century Gothic" panose="020B0502020202020204" pitchFamily="34" charset="0"/>
            </a:endParaRPr>
          </a:p>
          <a:p>
            <a:pPr algn="r"/>
            <a:endParaRPr lang="en-GB" sz="2000" b="1" dirty="0">
              <a:solidFill>
                <a:schemeClr val="tx1"/>
              </a:solidFill>
              <a:latin typeface="Century Gothic" panose="020B0502020202020204" pitchFamily="34" charset="0"/>
            </a:endParaRPr>
          </a:p>
          <a:p>
            <a:pPr algn="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										Oscar says:</a:t>
            </a:r>
          </a:p>
          <a:p>
            <a:pPr algn="r"/>
            <a:endParaRPr lang="en-GB" sz="2000" b="1" dirty="0">
              <a:solidFill>
                <a:schemeClr val="tx1"/>
              </a:solidFill>
              <a:latin typeface="Century Gothic" panose="020B0502020202020204" pitchFamily="34" charset="0"/>
            </a:endParaRPr>
          </a:p>
          <a:p>
            <a:pPr algn="r"/>
            <a:endParaRPr lang="en-GB" sz="2000" b="1" dirty="0">
              <a:solidFill>
                <a:schemeClr val="tx1"/>
              </a:solidFill>
              <a:latin typeface="Century Gothic" panose="020B0502020202020204" pitchFamily="34" charset="0"/>
            </a:endParaRPr>
          </a:p>
          <a:p>
            <a:pPr algn="r"/>
            <a:endParaRPr lang="en-GB" sz="2000" b="1" dirty="0">
              <a:solidFill>
                <a:schemeClr val="tx1"/>
              </a:solidFill>
              <a:latin typeface="Century Gothic" panose="020B0502020202020204" pitchFamily="34" charset="0"/>
            </a:endParaRPr>
          </a:p>
          <a:p>
            <a:pPr algn="r"/>
            <a:endParaRPr lang="en-GB" sz="2000" b="1" dirty="0">
              <a:solidFill>
                <a:schemeClr val="tx1"/>
              </a:solidFill>
              <a:latin typeface="Century Gothic" panose="020B0502020202020204" pitchFamily="34" charset="0"/>
            </a:endParaRPr>
          </a:p>
          <a:p>
            <a:pPr algn="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Who is correct? Explain why.</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Agatha is correct because…</a:t>
            </a:r>
          </a:p>
          <a:p>
            <a:endParaRPr lang="en-GB" sz="2000" b="1" dirty="0">
              <a:solidFill>
                <a:schemeClr val="tx1"/>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cs typeface="Calibri" panose="020F0502020204030204" pitchFamily="34" charset="0"/>
            </a:endParaRPr>
          </a:p>
          <a:p>
            <a:pPr algn="ctr"/>
            <a:endParaRPr lang="en-GB" sz="2000" b="1" dirty="0">
              <a:solidFill>
                <a:schemeClr val="bg2">
                  <a:lumMod val="25000"/>
                </a:schemeClr>
              </a:solidFill>
              <a:latin typeface="Century Gothic" panose="020B0502020202020204" pitchFamily="34" charset="0"/>
              <a:cs typeface="Calibri" panose="020F050202020403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           </a:t>
            </a:r>
          </a:p>
          <a:p>
            <a:r>
              <a:rPr lang="en-GB" sz="2000" b="1" dirty="0">
                <a:solidFill>
                  <a:schemeClr val="tx1"/>
                </a:solidFill>
                <a:latin typeface="Century Gothic" panose="020B0502020202020204" pitchFamily="34" charset="0"/>
              </a:rPr>
              <a:t>          </a:t>
            </a: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r>
              <a:rPr lang="en-GB" sz="2000" b="1" dirty="0">
                <a:solidFill>
                  <a:schemeClr val="bg2">
                    <a:lumMod val="25000"/>
                  </a:schemeClr>
                </a:solidFill>
                <a:latin typeface="Century Gothic" panose="020B0502020202020204" pitchFamily="34" charset="0"/>
              </a:rPr>
              <a:t> </a:t>
            </a:r>
            <a:br>
              <a:rPr lang="en-GB" sz="2000" b="1" dirty="0">
                <a:solidFill>
                  <a:schemeClr val="bg2">
                    <a:lumMod val="25000"/>
                  </a:schemeClr>
                </a:solidFill>
                <a:latin typeface="Century Gothic" panose="020B0502020202020204" pitchFamily="34" charset="0"/>
              </a:rPr>
            </a:br>
            <a:r>
              <a:rPr lang="en-GB" sz="2000" b="1" dirty="0">
                <a:solidFill>
                  <a:schemeClr val="bg2">
                    <a:lumMod val="25000"/>
                  </a:schemeClr>
                </a:solidFill>
                <a:latin typeface="Century Gothic" panose="020B0502020202020204" pitchFamily="34" charset="0"/>
              </a:rPr>
              <a:t/>
            </a:r>
            <a:br>
              <a:rPr lang="en-GB" sz="2000" b="1" dirty="0">
                <a:solidFill>
                  <a:schemeClr val="bg2">
                    <a:lumMod val="25000"/>
                  </a:schemeClr>
                </a:solidFill>
                <a:latin typeface="Century Gothic" panose="020B0502020202020204" pitchFamily="34" charset="0"/>
              </a:rPr>
            </a:b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lvl="0"/>
            <a:endParaRPr lang="en-GB" sz="2000" b="1" dirty="0">
              <a:solidFill>
                <a:srgbClr val="E7E6E6">
                  <a:lumMod val="25000"/>
                </a:srgbClr>
              </a:solidFill>
              <a:latin typeface="Century Gothic" panose="020B0502020202020204" pitchFamily="34" charset="0"/>
            </a:endParaRPr>
          </a:p>
        </p:txBody>
      </p:sp>
      <p:sp>
        <p:nvSpPr>
          <p:cNvPr id="20" name="Speech Bubble: Rectangle with Corners Rounded 19">
            <a:extLst>
              <a:ext uri="{FF2B5EF4-FFF2-40B4-BE49-F238E27FC236}">
                <a16:creationId xmlns:a16="http://schemas.microsoft.com/office/drawing/2014/main" xmlns="" id="{E7D727CE-5377-4668-85C3-77F56F33877B}"/>
              </a:ext>
            </a:extLst>
          </p:cNvPr>
          <p:cNvSpPr/>
          <p:nvPr/>
        </p:nvSpPr>
        <p:spPr>
          <a:xfrm>
            <a:off x="3079498" y="1437987"/>
            <a:ext cx="4068000" cy="900000"/>
          </a:xfrm>
          <a:prstGeom prst="wedgeRoundRectCallout">
            <a:avLst>
              <a:gd name="adj1" fmla="val -61802"/>
              <a:gd name="adj2" fmla="val 14070"/>
              <a:gd name="adj3" fmla="val 16667"/>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latin typeface="Century Gothic" panose="020B0502020202020204" pitchFamily="34" charset="0"/>
              </a:rPr>
              <a:t>I have made the longest train track because it is 1.2m long.</a:t>
            </a:r>
            <a:endParaRPr lang="en-US" sz="2000" b="1" dirty="0">
              <a:solidFill>
                <a:schemeClr val="tx1"/>
              </a:solidFill>
              <a:latin typeface="Century Gothic" panose="020B0502020202020204" pitchFamily="34" charset="0"/>
            </a:endParaRPr>
          </a:p>
        </p:txBody>
      </p:sp>
      <p:sp>
        <p:nvSpPr>
          <p:cNvPr id="21" name="Speech Bubble: Rectangle with Corners Rounded 20">
            <a:extLst>
              <a:ext uri="{FF2B5EF4-FFF2-40B4-BE49-F238E27FC236}">
                <a16:creationId xmlns:a16="http://schemas.microsoft.com/office/drawing/2014/main" xmlns="" id="{B2C3D3B7-0EA3-4DC3-ACC3-3F02240C5EE7}"/>
              </a:ext>
            </a:extLst>
          </p:cNvPr>
          <p:cNvSpPr/>
          <p:nvPr/>
        </p:nvSpPr>
        <p:spPr>
          <a:xfrm>
            <a:off x="1403098" y="3399557"/>
            <a:ext cx="4068000" cy="900000"/>
          </a:xfrm>
          <a:prstGeom prst="wedgeRoundRectCallout">
            <a:avLst>
              <a:gd name="adj1" fmla="val 61651"/>
              <a:gd name="adj2" fmla="val -13110"/>
              <a:gd name="adj3" fmla="val 16667"/>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latin typeface="Century Gothic" panose="020B0502020202020204" pitchFamily="34" charset="0"/>
              </a:rPr>
              <a:t>I have made the longest train track because it is 0.21m long.</a:t>
            </a:r>
            <a:endParaRPr lang="en-US" sz="2000" b="1"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35117723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3" name="Picture 12" descr="A close up of a sign&#10;&#10;Description generated with high confidence">
            <a:extLst>
              <a:ext uri="{FF2B5EF4-FFF2-40B4-BE49-F238E27FC236}">
                <a16:creationId xmlns:a16="http://schemas.microsoft.com/office/drawing/2014/main" xmlns="" id="{7E79D219-B153-48B7-A9FF-0DCF8152293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4" name="TextBox 8">
            <a:extLst>
              <a:ext uri="{FF2B5EF4-FFF2-40B4-BE49-F238E27FC236}">
                <a16:creationId xmlns:a16="http://schemas.microsoft.com/office/drawing/2014/main" xmlns="" id="{B6791444-D7DE-4523-9CCC-45CF2E81331B}"/>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pic>
        <p:nvPicPr>
          <p:cNvPr id="17" name="Picture 16">
            <a:extLst>
              <a:ext uri="{FF2B5EF4-FFF2-40B4-BE49-F238E27FC236}">
                <a16:creationId xmlns:a16="http://schemas.microsoft.com/office/drawing/2014/main" xmlns="" id="{ACF2859E-BC4B-437D-BFDA-9ACBAF5FCC08}"/>
              </a:ext>
            </a:extLst>
          </p:cNvPr>
          <p:cNvPicPr>
            <a:picLocks noChangeAspect="1"/>
          </p:cNvPicPr>
          <p:nvPr/>
        </p:nvPicPr>
        <p:blipFill>
          <a:blip r:embed="rId4"/>
          <a:stretch>
            <a:fillRect/>
          </a:stretch>
        </p:blipFill>
        <p:spPr>
          <a:xfrm>
            <a:off x="115438" y="148682"/>
            <a:ext cx="8913124" cy="6322100"/>
          </a:xfrm>
          <a:prstGeom prst="rect">
            <a:avLst/>
          </a:prstGeom>
        </p:spPr>
      </p:pic>
      <p:sp>
        <p:nvSpPr>
          <p:cNvPr id="18" name="Rectangle 17">
            <a:extLst>
              <a:ext uri="{FF2B5EF4-FFF2-40B4-BE49-F238E27FC236}">
                <a16:creationId xmlns:a16="http://schemas.microsoft.com/office/drawing/2014/main" xmlns="" id="{6E8E450A-6691-4214-8C63-536A3BBCB0C9}"/>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1600" b="1" u="sng" dirty="0">
              <a:solidFill>
                <a:schemeClr val="bg2">
                  <a:lumMod val="50000"/>
                </a:schemeClr>
              </a:solidFill>
              <a:latin typeface="Century Gothic" panose="020B0502020202020204" pitchFamily="34" charset="0"/>
            </a:endParaRPr>
          </a:p>
          <a:p>
            <a:pPr defTabSz="514350">
              <a:defRPr/>
            </a:pPr>
            <a:r>
              <a:rPr lang="en-GB" sz="2000" b="1" dirty="0">
                <a:solidFill>
                  <a:schemeClr val="tx1"/>
                </a:solidFill>
                <a:latin typeface="Century Gothic" panose="020B0502020202020204" pitchFamily="34" charset="0"/>
              </a:rPr>
              <a:t>	Agatha says:</a:t>
            </a: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algn="r"/>
            <a:endParaRPr lang="en-GB" sz="2000" b="1" dirty="0">
              <a:solidFill>
                <a:schemeClr val="tx1"/>
              </a:solidFill>
              <a:latin typeface="Century Gothic" panose="020B0502020202020204" pitchFamily="34" charset="0"/>
            </a:endParaRPr>
          </a:p>
          <a:p>
            <a:pPr algn="r"/>
            <a:endParaRPr lang="en-GB" sz="2000" b="1" dirty="0">
              <a:solidFill>
                <a:schemeClr val="tx1"/>
              </a:solidFill>
              <a:latin typeface="Century Gothic" panose="020B0502020202020204" pitchFamily="34" charset="0"/>
            </a:endParaRPr>
          </a:p>
          <a:p>
            <a:pPr algn="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										Oscar says:</a:t>
            </a:r>
          </a:p>
          <a:p>
            <a:pPr algn="r"/>
            <a:endParaRPr lang="en-GB" sz="2000" b="1" dirty="0">
              <a:solidFill>
                <a:schemeClr val="tx1"/>
              </a:solidFill>
              <a:latin typeface="Century Gothic" panose="020B0502020202020204" pitchFamily="34" charset="0"/>
            </a:endParaRPr>
          </a:p>
          <a:p>
            <a:pPr algn="r"/>
            <a:endParaRPr lang="en-GB" sz="2000" b="1" dirty="0">
              <a:solidFill>
                <a:schemeClr val="tx1"/>
              </a:solidFill>
              <a:latin typeface="Century Gothic" panose="020B0502020202020204" pitchFamily="34" charset="0"/>
            </a:endParaRPr>
          </a:p>
          <a:p>
            <a:pPr algn="r"/>
            <a:endParaRPr lang="en-GB" sz="2000" b="1" dirty="0">
              <a:solidFill>
                <a:schemeClr val="tx1"/>
              </a:solidFill>
              <a:latin typeface="Century Gothic" panose="020B0502020202020204" pitchFamily="34" charset="0"/>
            </a:endParaRPr>
          </a:p>
          <a:p>
            <a:pPr algn="r"/>
            <a:endParaRPr lang="en-GB" sz="2000" b="1" dirty="0">
              <a:solidFill>
                <a:schemeClr val="tx1"/>
              </a:solidFill>
              <a:latin typeface="Century Gothic" panose="020B0502020202020204" pitchFamily="34" charset="0"/>
            </a:endParaRPr>
          </a:p>
          <a:p>
            <a:pPr algn="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Who is correct? Explain why.</a:t>
            </a: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Agatha is correct because 1.2m is longer than 0.21m.</a:t>
            </a:r>
          </a:p>
          <a:p>
            <a:endParaRPr lang="en-GB" sz="2000" b="1" dirty="0">
              <a:solidFill>
                <a:schemeClr val="tx1"/>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cs typeface="Calibri" panose="020F0502020204030204" pitchFamily="34" charset="0"/>
            </a:endParaRPr>
          </a:p>
          <a:p>
            <a:pPr algn="ctr"/>
            <a:endParaRPr lang="en-GB" sz="2000" b="1" dirty="0">
              <a:solidFill>
                <a:schemeClr val="bg2">
                  <a:lumMod val="25000"/>
                </a:schemeClr>
              </a:solidFill>
              <a:latin typeface="Century Gothic" panose="020B0502020202020204" pitchFamily="34" charset="0"/>
              <a:cs typeface="Calibri" panose="020F050202020403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           </a:t>
            </a:r>
          </a:p>
          <a:p>
            <a:r>
              <a:rPr lang="en-GB" sz="2000" b="1" dirty="0">
                <a:solidFill>
                  <a:schemeClr val="tx1"/>
                </a:solidFill>
                <a:latin typeface="Century Gothic" panose="020B0502020202020204" pitchFamily="34" charset="0"/>
              </a:rPr>
              <a:t>          </a:t>
            </a: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r>
              <a:rPr lang="en-GB" sz="2000" b="1" dirty="0">
                <a:solidFill>
                  <a:schemeClr val="bg2">
                    <a:lumMod val="25000"/>
                  </a:schemeClr>
                </a:solidFill>
                <a:latin typeface="Century Gothic" panose="020B0502020202020204" pitchFamily="34" charset="0"/>
              </a:rPr>
              <a:t> </a:t>
            </a:r>
            <a:br>
              <a:rPr lang="en-GB" sz="2000" b="1" dirty="0">
                <a:solidFill>
                  <a:schemeClr val="bg2">
                    <a:lumMod val="25000"/>
                  </a:schemeClr>
                </a:solidFill>
                <a:latin typeface="Century Gothic" panose="020B0502020202020204" pitchFamily="34" charset="0"/>
              </a:rPr>
            </a:br>
            <a:r>
              <a:rPr lang="en-GB" sz="2000" b="1" dirty="0">
                <a:solidFill>
                  <a:schemeClr val="bg2">
                    <a:lumMod val="25000"/>
                  </a:schemeClr>
                </a:solidFill>
                <a:latin typeface="Century Gothic" panose="020B0502020202020204" pitchFamily="34" charset="0"/>
              </a:rPr>
              <a:t/>
            </a:r>
            <a:br>
              <a:rPr lang="en-GB" sz="2000" b="1" dirty="0">
                <a:solidFill>
                  <a:schemeClr val="bg2">
                    <a:lumMod val="25000"/>
                  </a:schemeClr>
                </a:solidFill>
                <a:latin typeface="Century Gothic" panose="020B0502020202020204" pitchFamily="34" charset="0"/>
              </a:rPr>
            </a:b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lvl="0"/>
            <a:endParaRPr lang="en-GB" sz="2000" b="1" dirty="0">
              <a:solidFill>
                <a:srgbClr val="E7E6E6">
                  <a:lumMod val="25000"/>
                </a:srgbClr>
              </a:solidFill>
              <a:latin typeface="Century Gothic" panose="020B0502020202020204" pitchFamily="34" charset="0"/>
            </a:endParaRPr>
          </a:p>
        </p:txBody>
      </p:sp>
      <p:sp>
        <p:nvSpPr>
          <p:cNvPr id="20" name="Speech Bubble: Rectangle with Corners Rounded 19">
            <a:extLst>
              <a:ext uri="{FF2B5EF4-FFF2-40B4-BE49-F238E27FC236}">
                <a16:creationId xmlns:a16="http://schemas.microsoft.com/office/drawing/2014/main" xmlns="" id="{E7D727CE-5377-4668-85C3-77F56F33877B}"/>
              </a:ext>
            </a:extLst>
          </p:cNvPr>
          <p:cNvSpPr/>
          <p:nvPr/>
        </p:nvSpPr>
        <p:spPr>
          <a:xfrm>
            <a:off x="3079498" y="1437987"/>
            <a:ext cx="4068000" cy="900000"/>
          </a:xfrm>
          <a:prstGeom prst="wedgeRoundRectCallout">
            <a:avLst>
              <a:gd name="adj1" fmla="val -61802"/>
              <a:gd name="adj2" fmla="val 14070"/>
              <a:gd name="adj3" fmla="val 16667"/>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latin typeface="Century Gothic" panose="020B0502020202020204" pitchFamily="34" charset="0"/>
              </a:rPr>
              <a:t>I have made the longest train track because it is 1.2m long.</a:t>
            </a:r>
            <a:endParaRPr lang="en-US" sz="2000" b="1" dirty="0">
              <a:solidFill>
                <a:schemeClr val="tx1"/>
              </a:solidFill>
              <a:latin typeface="Century Gothic" panose="020B0502020202020204" pitchFamily="34" charset="0"/>
            </a:endParaRPr>
          </a:p>
        </p:txBody>
      </p:sp>
      <p:sp>
        <p:nvSpPr>
          <p:cNvPr id="21" name="Speech Bubble: Rectangle with Corners Rounded 20">
            <a:extLst>
              <a:ext uri="{FF2B5EF4-FFF2-40B4-BE49-F238E27FC236}">
                <a16:creationId xmlns:a16="http://schemas.microsoft.com/office/drawing/2014/main" xmlns="" id="{B2C3D3B7-0EA3-4DC3-ACC3-3F02240C5EE7}"/>
              </a:ext>
            </a:extLst>
          </p:cNvPr>
          <p:cNvSpPr/>
          <p:nvPr/>
        </p:nvSpPr>
        <p:spPr>
          <a:xfrm>
            <a:off x="1403098" y="3399557"/>
            <a:ext cx="4068000" cy="900000"/>
          </a:xfrm>
          <a:prstGeom prst="wedgeRoundRectCallout">
            <a:avLst>
              <a:gd name="adj1" fmla="val 61651"/>
              <a:gd name="adj2" fmla="val -13110"/>
              <a:gd name="adj3" fmla="val 16667"/>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latin typeface="Century Gothic" panose="020B0502020202020204" pitchFamily="34" charset="0"/>
              </a:rPr>
              <a:t>I have made the longest train track because it is 0.21m long.</a:t>
            </a:r>
            <a:endParaRPr lang="en-US" sz="2000" b="1"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1969934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4 – Summer Block 1 – Decimals – Compare Decimals</a:t>
            </a:r>
          </a:p>
          <a:p>
            <a:pPr lvl="0" algn="ctr"/>
            <a:endParaRPr lang="en-GB" sz="1600"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Reasoning and Problem Solving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endParaRPr lang="en-GB" sz="1600" b="1" dirty="0">
              <a:solidFill>
                <a:srgbClr val="FF0000"/>
              </a:solidFill>
              <a:latin typeface="Century Gothic" panose="020B0502020202020204" pitchFamily="34" charset="0"/>
            </a:endParaRPr>
          </a:p>
          <a:p>
            <a:pPr lvl="0" fontAlgn="base">
              <a:defRPr/>
            </a:pPr>
            <a:endParaRPr lang="en-GB" sz="1200" b="1" dirty="0">
              <a:solidFill>
                <a:prstClr val="black"/>
              </a:solidFill>
              <a:latin typeface="Century Gothic" panose="020B0502020202020204" pitchFamily="34" charset="0"/>
            </a:endParaRPr>
          </a:p>
          <a:p>
            <a:pPr fontAlgn="base">
              <a:lnSpc>
                <a:spcPct val="100000"/>
              </a:lnSpc>
              <a:spcAft>
                <a:spcPts val="0"/>
              </a:spcAft>
              <a:buClrTx/>
              <a:buSzTx/>
              <a:tabLst/>
              <a:defRPr/>
            </a:pPr>
            <a:r>
              <a:rPr lang="en-GB" sz="1200" b="1" dirty="0">
                <a:solidFill>
                  <a:prstClr val="black"/>
                </a:solidFill>
                <a:latin typeface="Century Gothic" panose="020B0502020202020204" pitchFamily="34" charset="0"/>
              </a:rPr>
              <a:t>Mathematics Year 4: (4F8) </a:t>
            </a:r>
            <a:r>
              <a:rPr lang="en-GB" sz="1200" b="1" u="sng" dirty="0">
                <a:latin typeface="Century Gothic" panose="020B0502020202020204" pitchFamily="34" charset="0"/>
                <a:hlinkClick r:id="rId3"/>
              </a:rPr>
              <a:t>Compare numbers with the same number of decimal places up to two decimal places</a:t>
            </a:r>
            <a:endParaRPr lang="en-GB" sz="1200" b="1" dirty="0">
              <a:latin typeface="Century Gothic" panose="020B0502020202020204" pitchFamily="34" charset="0"/>
            </a:endParaRPr>
          </a:p>
          <a:p>
            <a:pPr fontAlgn="base">
              <a:lnSpc>
                <a:spcPct val="100000"/>
              </a:lnSpc>
              <a:spcAft>
                <a:spcPts val="0"/>
              </a:spcAft>
              <a:buClrTx/>
              <a:buSzTx/>
              <a:tabLst/>
              <a:defRPr/>
            </a:pPr>
            <a:r>
              <a:rPr lang="en-GB" sz="1200" b="1" dirty="0">
                <a:solidFill>
                  <a:schemeClr val="tx1"/>
                </a:solidFill>
                <a:latin typeface="Century Gothic" panose="020B0502020202020204" pitchFamily="34" charset="0"/>
              </a:rPr>
              <a:t>Mathematics Year 4: (4F10b) </a:t>
            </a:r>
            <a:r>
              <a:rPr lang="en-GB" sz="1200" b="1" u="sng" dirty="0">
                <a:latin typeface="Century Gothic" panose="020B0502020202020204" pitchFamily="34" charset="0"/>
                <a:hlinkClick r:id="rId4"/>
              </a:rPr>
              <a:t>Solve simple measure and money problems involving fractions and decimals to two decimal places</a:t>
            </a:r>
            <a:endParaRPr lang="en-GB" sz="1200" b="1" dirty="0">
              <a:latin typeface="Century Gothic" panose="020B0502020202020204" pitchFamily="34" charset="0"/>
            </a:endParaRPr>
          </a:p>
          <a:p>
            <a:pPr fontAlgn="base">
              <a:lnSpc>
                <a:spcPct val="100000"/>
              </a:lnSpc>
              <a:spcAft>
                <a:spcPts val="0"/>
              </a:spcAft>
              <a:buClrTx/>
              <a:buSzTx/>
              <a:tabLst/>
              <a:defRPr/>
            </a:pPr>
            <a:r>
              <a:rPr lang="en-GB" sz="1200" b="1" u="sng" dirty="0">
                <a:solidFill>
                  <a:prstClr val="black"/>
                </a:solidFill>
                <a:latin typeface="Century Gothic" panose="020B0502020202020204" pitchFamily="34" charset="0"/>
              </a:rPr>
              <a:t/>
            </a:r>
            <a:br>
              <a:rPr lang="en-GB" sz="1200" b="1" u="sng" dirty="0">
                <a:solidFill>
                  <a:prstClr val="black"/>
                </a:solidFill>
                <a:latin typeface="Century Gothic" panose="020B0502020202020204" pitchFamily="34" charset="0"/>
              </a:rPr>
            </a:br>
            <a:endParaRPr lang="en-GB" sz="1200" b="1" u="sng" dirty="0">
              <a:solidFill>
                <a:prstClr val="black"/>
              </a:solidFill>
              <a:latin typeface="Century Gothic" panose="020B0502020202020204" pitchFamily="34" charset="0"/>
            </a:endParaRPr>
          </a:p>
          <a:p>
            <a:pPr>
              <a:defRPr/>
            </a:pPr>
            <a:r>
              <a:rPr lang="en-GB" sz="1600" b="1" dirty="0">
                <a:solidFill>
                  <a:prstClr val="black"/>
                </a:solidFill>
                <a:latin typeface="Century Gothic" panose="020B0502020202020204" pitchFamily="34" charset="0"/>
              </a:rPr>
              <a:t>More </a:t>
            </a:r>
            <a:r>
              <a:rPr lang="en-GB" sz="1600" b="1" dirty="0">
                <a:solidFill>
                  <a:prstClr val="black"/>
                </a:solidFill>
                <a:latin typeface="Century Gothic" panose="020B0502020202020204" pitchFamily="34" charset="0"/>
                <a:hlinkClick r:id="rId5"/>
              </a:rPr>
              <a:t>Year 4 Decimals</a:t>
            </a:r>
            <a:r>
              <a:rPr lang="en-GB" sz="1600" b="1" dirty="0">
                <a:solidFill>
                  <a:prstClr val="black"/>
                </a:solidFill>
                <a:latin typeface="Century Gothic" panose="020B0502020202020204" pitchFamily="34" charset="0"/>
              </a:rPr>
              <a:t> resources.</a:t>
            </a: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6"/>
              </a:rPr>
              <a:t>review</a:t>
            </a:r>
            <a:r>
              <a:rPr lang="en-GB" sz="1600" b="1" dirty="0">
                <a:solidFill>
                  <a:prstClr val="black"/>
                </a:solidFill>
                <a:latin typeface="Century Gothic" panose="020B0502020202020204" pitchFamily="34" charset="0"/>
              </a:rPr>
              <a:t> it on our website.</a:t>
            </a:r>
          </a:p>
        </p:txBody>
      </p:sp>
      <p:pic>
        <p:nvPicPr>
          <p:cNvPr id="11" name="Picture 10" descr="A close up of a sign&#10;&#10;Description generated with high confidence">
            <a:extLst>
              <a:ext uri="{FF2B5EF4-FFF2-40B4-BE49-F238E27FC236}">
                <a16:creationId xmlns:a16="http://schemas.microsoft.com/office/drawing/2014/main" xmlns="" id="{91965314-AAC7-43CB-ABFD-C6B84904765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2" name="TextBox 8">
            <a:extLst>
              <a:ext uri="{FF2B5EF4-FFF2-40B4-BE49-F238E27FC236}">
                <a16:creationId xmlns:a16="http://schemas.microsoft.com/office/drawing/2014/main" xmlns="" id="{B867C151-DDD8-4E33-A302-087DBA6DA2FE}"/>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2637481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Introduction</a:t>
            </a:r>
          </a:p>
          <a:p>
            <a:pPr lvl="0" algn="ctr"/>
            <a:endParaRPr lang="en-GB" sz="1600" b="1" u="sng" dirty="0">
              <a:solidFill>
                <a:srgbClr val="E7E6E6">
                  <a:lumMod val="50000"/>
                </a:srgbClr>
              </a:solidFill>
              <a:latin typeface="Century Gothic" panose="020B0502020202020204" pitchFamily="34" charset="0"/>
            </a:endParaRPr>
          </a:p>
          <a:p>
            <a:pPr lvl="0" algn="ctr"/>
            <a:r>
              <a:rPr lang="en-GB" b="1" dirty="0">
                <a:solidFill>
                  <a:srgbClr val="E7E6E6">
                    <a:lumMod val="25000"/>
                  </a:srgbClr>
                </a:solidFill>
                <a:latin typeface="Century Gothic" panose="020B0502020202020204" pitchFamily="34" charset="0"/>
              </a:rPr>
              <a:t> </a:t>
            </a:r>
            <a:r>
              <a:rPr lang="en-GB" sz="2000" b="1" dirty="0">
                <a:solidFill>
                  <a:schemeClr val="tx1"/>
                </a:solidFill>
                <a:latin typeface="Century Gothic" panose="020B0502020202020204" pitchFamily="34" charset="0"/>
              </a:rPr>
              <a:t>Find 6 complements of 1 on the grid below.</a:t>
            </a:r>
          </a:p>
          <a:p>
            <a:pPr lvl="0"/>
            <a:endParaRPr lang="en-GB" sz="2000" b="1" dirty="0">
              <a:solidFill>
                <a:srgbClr val="E7E6E6">
                  <a:lumMod val="25000"/>
                </a:srgbClr>
              </a:solidFill>
              <a:latin typeface="Century Gothic" panose="020B0502020202020204" pitchFamily="34" charset="0"/>
            </a:endParaRPr>
          </a:p>
          <a:p>
            <a:pPr lvl="0"/>
            <a:endParaRPr lang="en-GB" sz="2000" b="1" dirty="0">
              <a:solidFill>
                <a:srgbClr val="E7E6E6">
                  <a:lumMod val="25000"/>
                </a:srgbClr>
              </a:solidFill>
              <a:latin typeface="Century Gothic" panose="020B0502020202020204" pitchFamily="34" charset="0"/>
            </a:endParaRPr>
          </a:p>
          <a:p>
            <a:pPr lvl="0"/>
            <a:endParaRPr lang="en-GB" sz="2000" b="1" dirty="0">
              <a:solidFill>
                <a:srgbClr val="E7E6E6">
                  <a:lumMod val="25000"/>
                </a:srgbClr>
              </a:solidFill>
              <a:latin typeface="Century Gothic" panose="020B0502020202020204" pitchFamily="34" charset="0"/>
            </a:endParaRPr>
          </a:p>
          <a:p>
            <a:pPr lvl="0"/>
            <a:r>
              <a:rPr lang="en-GB" sz="2000" b="1" dirty="0">
                <a:solidFill>
                  <a:srgbClr val="E7E6E6">
                    <a:lumMod val="25000"/>
                  </a:srgbClr>
                </a:solidFill>
                <a:latin typeface="Century Gothic" panose="020B0502020202020204" pitchFamily="34" charset="0"/>
              </a:rPr>
              <a:t/>
            </a:r>
            <a:br>
              <a:rPr lang="en-GB" sz="2000" b="1" dirty="0">
                <a:solidFill>
                  <a:srgbClr val="E7E6E6">
                    <a:lumMod val="25000"/>
                  </a:srgbClr>
                </a:solidFill>
                <a:latin typeface="Century Gothic" panose="020B0502020202020204" pitchFamily="34" charset="0"/>
              </a:rPr>
            </a:br>
            <a:r>
              <a:rPr lang="en-GB" sz="2000" b="1" dirty="0">
                <a:solidFill>
                  <a:srgbClr val="E7E6E6">
                    <a:lumMod val="25000"/>
                  </a:srgbClr>
                </a:solidFill>
                <a:latin typeface="Century Gothic" panose="020B0502020202020204" pitchFamily="34" charset="0"/>
              </a:rPr>
              <a:t> </a:t>
            </a:r>
          </a:p>
          <a:p>
            <a:pPr lvl="0" fontAlgn="base">
              <a:defRPr/>
            </a:pPr>
            <a:endParaRPr lang="en-GB" sz="1100" b="1" dirty="0">
              <a:solidFill>
                <a:prstClr val="black"/>
              </a:solidFill>
              <a:latin typeface="Century Gothic" panose="020B0502020202020204" pitchFamily="34" charset="0"/>
            </a:endParaRPr>
          </a:p>
        </p:txBody>
      </p:sp>
      <p:graphicFrame>
        <p:nvGraphicFramePr>
          <p:cNvPr id="2" name="Table 1">
            <a:extLst>
              <a:ext uri="{FF2B5EF4-FFF2-40B4-BE49-F238E27FC236}">
                <a16:creationId xmlns:a16="http://schemas.microsoft.com/office/drawing/2014/main" xmlns="" id="{16A4F2BC-BFA9-427A-8E34-28ED29A56997}"/>
              </a:ext>
            </a:extLst>
          </p:cNvPr>
          <p:cNvGraphicFramePr>
            <a:graphicFrameLocks noGrp="1"/>
          </p:cNvGraphicFramePr>
          <p:nvPr>
            <p:extLst>
              <p:ext uri="{D42A27DB-BD31-4B8C-83A1-F6EECF244321}">
                <p14:modId xmlns:p14="http://schemas.microsoft.com/office/powerpoint/2010/main" val="2735218237"/>
              </p:ext>
            </p:extLst>
          </p:nvPr>
        </p:nvGraphicFramePr>
        <p:xfrm>
          <a:off x="2153477" y="1357240"/>
          <a:ext cx="4837045" cy="4538955"/>
        </p:xfrm>
        <a:graphic>
          <a:graphicData uri="http://schemas.openxmlformats.org/drawingml/2006/table">
            <a:tbl>
              <a:tblPr firstRow="1" bandRow="1">
                <a:tableStyleId>{5940675A-B579-460E-94D1-54222C63F5DA}</a:tableStyleId>
              </a:tblPr>
              <a:tblGrid>
                <a:gridCol w="967409">
                  <a:extLst>
                    <a:ext uri="{9D8B030D-6E8A-4147-A177-3AD203B41FA5}">
                      <a16:colId xmlns:a16="http://schemas.microsoft.com/office/drawing/2014/main" xmlns="" val="1725349583"/>
                    </a:ext>
                  </a:extLst>
                </a:gridCol>
                <a:gridCol w="967409">
                  <a:extLst>
                    <a:ext uri="{9D8B030D-6E8A-4147-A177-3AD203B41FA5}">
                      <a16:colId xmlns:a16="http://schemas.microsoft.com/office/drawing/2014/main" xmlns="" val="2416956698"/>
                    </a:ext>
                  </a:extLst>
                </a:gridCol>
                <a:gridCol w="967409">
                  <a:extLst>
                    <a:ext uri="{9D8B030D-6E8A-4147-A177-3AD203B41FA5}">
                      <a16:colId xmlns:a16="http://schemas.microsoft.com/office/drawing/2014/main" xmlns="" val="3551702326"/>
                    </a:ext>
                  </a:extLst>
                </a:gridCol>
                <a:gridCol w="967409">
                  <a:extLst>
                    <a:ext uri="{9D8B030D-6E8A-4147-A177-3AD203B41FA5}">
                      <a16:colId xmlns:a16="http://schemas.microsoft.com/office/drawing/2014/main" xmlns="" val="426890587"/>
                    </a:ext>
                  </a:extLst>
                </a:gridCol>
                <a:gridCol w="967409">
                  <a:extLst>
                    <a:ext uri="{9D8B030D-6E8A-4147-A177-3AD203B41FA5}">
                      <a16:colId xmlns:a16="http://schemas.microsoft.com/office/drawing/2014/main" xmlns="" val="1414281791"/>
                    </a:ext>
                  </a:extLst>
                </a:gridCol>
              </a:tblGrid>
              <a:tr h="907791">
                <a:tc>
                  <a:txBody>
                    <a:bodyPr/>
                    <a:lstStyle/>
                    <a:p>
                      <a:pPr algn="ctr"/>
                      <a:r>
                        <a:rPr lang="en-GB" sz="2800" b="1" dirty="0">
                          <a:solidFill>
                            <a:schemeClr val="tx1"/>
                          </a:solidFill>
                          <a:latin typeface="Century Gothic" panose="020B0502020202020204" pitchFamily="34" charset="0"/>
                        </a:rPr>
                        <a:t>0.7</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0.4</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0.6</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0.11</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0.08</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27302754"/>
                  </a:ext>
                </a:extLst>
              </a:tr>
              <a:tr h="907791">
                <a:tc>
                  <a:txBody>
                    <a:bodyPr/>
                    <a:lstStyle/>
                    <a:p>
                      <a:pPr algn="ctr"/>
                      <a:r>
                        <a:rPr lang="en-GB" sz="2800" b="1" dirty="0">
                          <a:solidFill>
                            <a:schemeClr val="tx1"/>
                          </a:solidFill>
                          <a:latin typeface="Century Gothic" panose="020B0502020202020204" pitchFamily="34" charset="0"/>
                        </a:rPr>
                        <a:t>0.59</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0.1</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0.22</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0.73</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0.27</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573151056"/>
                  </a:ext>
                </a:extLst>
              </a:tr>
              <a:tr h="907791">
                <a:tc>
                  <a:txBody>
                    <a:bodyPr/>
                    <a:lstStyle/>
                    <a:p>
                      <a:pPr algn="ctr"/>
                      <a:r>
                        <a:rPr lang="en-GB" sz="2800" b="1" dirty="0">
                          <a:solidFill>
                            <a:schemeClr val="tx1"/>
                          </a:solidFill>
                          <a:latin typeface="Century Gothic" panose="020B0502020202020204" pitchFamily="34" charset="0"/>
                        </a:rPr>
                        <a:t>0.55</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0.1</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0.8</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0.98</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0.5</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299442491"/>
                  </a:ext>
                </a:extLst>
              </a:tr>
              <a:tr h="907791">
                <a:tc>
                  <a:txBody>
                    <a:bodyPr/>
                    <a:lstStyle/>
                    <a:p>
                      <a:pPr algn="ctr"/>
                      <a:r>
                        <a:rPr lang="en-GB" sz="2800" b="1" dirty="0">
                          <a:solidFill>
                            <a:schemeClr val="tx1"/>
                          </a:solidFill>
                          <a:latin typeface="Century Gothic" panose="020B0502020202020204" pitchFamily="34" charset="0"/>
                        </a:rPr>
                        <a:t>0.45</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0.09</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0.1</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0.2</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0.64</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42841390"/>
                  </a:ext>
                </a:extLst>
              </a:tr>
              <a:tr h="907791">
                <a:tc>
                  <a:txBody>
                    <a:bodyPr/>
                    <a:lstStyle/>
                    <a:p>
                      <a:pPr algn="ctr"/>
                      <a:r>
                        <a:rPr lang="en-GB" sz="2800" b="1" dirty="0">
                          <a:solidFill>
                            <a:schemeClr val="tx1"/>
                          </a:solidFill>
                          <a:latin typeface="Century Gothic" panose="020B0502020202020204" pitchFamily="34" charset="0"/>
                        </a:rPr>
                        <a:t>0.44</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0.9</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0.23</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0.7</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0.36</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127360399"/>
                  </a:ext>
                </a:extLst>
              </a:tr>
            </a:tbl>
          </a:graphicData>
        </a:graphic>
      </p:graphicFrame>
      <p:pic>
        <p:nvPicPr>
          <p:cNvPr id="9" name="Picture 8" descr="A close up of a sign&#10;&#10;Description generated with high confidence">
            <a:extLst>
              <a:ext uri="{FF2B5EF4-FFF2-40B4-BE49-F238E27FC236}">
                <a16:creationId xmlns:a16="http://schemas.microsoft.com/office/drawing/2014/main" xmlns="" id="{C92BC2A8-3382-4DA9-A906-7B5CAD22395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0" name="TextBox 8">
            <a:extLst>
              <a:ext uri="{FF2B5EF4-FFF2-40B4-BE49-F238E27FC236}">
                <a16:creationId xmlns:a16="http://schemas.microsoft.com/office/drawing/2014/main" xmlns="" id="{3F803A53-F11D-4D7E-A874-86D7003BBAFC}"/>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1049388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Introduction</a:t>
            </a:r>
          </a:p>
          <a:p>
            <a:pPr lvl="0" algn="ctr"/>
            <a:endParaRPr lang="en-GB" sz="1600" b="1" u="sng" dirty="0">
              <a:solidFill>
                <a:srgbClr val="E7E6E6">
                  <a:lumMod val="50000"/>
                </a:srgbClr>
              </a:solidFill>
              <a:latin typeface="Century Gothic" panose="020B0502020202020204" pitchFamily="34" charset="0"/>
            </a:endParaRPr>
          </a:p>
          <a:p>
            <a:pPr lvl="0" algn="ctr"/>
            <a:r>
              <a:rPr lang="en-GB" b="1" dirty="0">
                <a:solidFill>
                  <a:srgbClr val="E7E6E6">
                    <a:lumMod val="25000"/>
                  </a:srgbClr>
                </a:solidFill>
                <a:latin typeface="Century Gothic" panose="020B0502020202020204" pitchFamily="34" charset="0"/>
              </a:rPr>
              <a:t> </a:t>
            </a:r>
            <a:r>
              <a:rPr lang="en-GB" sz="2000" b="1" dirty="0">
                <a:solidFill>
                  <a:schemeClr val="tx1"/>
                </a:solidFill>
                <a:latin typeface="Century Gothic" panose="020B0502020202020204" pitchFamily="34" charset="0"/>
              </a:rPr>
              <a:t>Find 6 complements of 1 on the grid below.</a:t>
            </a:r>
          </a:p>
          <a:p>
            <a:pPr lvl="0"/>
            <a:endParaRPr lang="en-GB" sz="2000" b="1" dirty="0">
              <a:solidFill>
                <a:srgbClr val="E7E6E6">
                  <a:lumMod val="25000"/>
                </a:srgbClr>
              </a:solidFill>
              <a:latin typeface="Century Gothic" panose="020B0502020202020204" pitchFamily="34" charset="0"/>
            </a:endParaRPr>
          </a:p>
          <a:p>
            <a:pPr lvl="0"/>
            <a:endParaRPr lang="en-GB" sz="2000" b="1" dirty="0">
              <a:solidFill>
                <a:srgbClr val="E7E6E6">
                  <a:lumMod val="25000"/>
                </a:srgbClr>
              </a:solidFill>
              <a:latin typeface="Century Gothic" panose="020B0502020202020204" pitchFamily="34" charset="0"/>
            </a:endParaRPr>
          </a:p>
          <a:p>
            <a:pPr lvl="0"/>
            <a:endParaRPr lang="en-GB" sz="2000" b="1" dirty="0">
              <a:solidFill>
                <a:srgbClr val="E7E6E6">
                  <a:lumMod val="25000"/>
                </a:srgbClr>
              </a:solidFill>
              <a:latin typeface="Century Gothic" panose="020B0502020202020204" pitchFamily="34" charset="0"/>
            </a:endParaRPr>
          </a:p>
          <a:p>
            <a:pPr lvl="0"/>
            <a:r>
              <a:rPr lang="en-GB" sz="2000" b="1" dirty="0">
                <a:solidFill>
                  <a:srgbClr val="E7E6E6">
                    <a:lumMod val="25000"/>
                  </a:srgbClr>
                </a:solidFill>
                <a:latin typeface="Century Gothic" panose="020B0502020202020204" pitchFamily="34" charset="0"/>
              </a:rPr>
              <a:t/>
            </a:r>
            <a:br>
              <a:rPr lang="en-GB" sz="2000" b="1" dirty="0">
                <a:solidFill>
                  <a:srgbClr val="E7E6E6">
                    <a:lumMod val="25000"/>
                  </a:srgbClr>
                </a:solidFill>
                <a:latin typeface="Century Gothic" panose="020B0502020202020204" pitchFamily="34" charset="0"/>
              </a:rPr>
            </a:br>
            <a:r>
              <a:rPr lang="en-GB" sz="2000" b="1" dirty="0">
                <a:solidFill>
                  <a:srgbClr val="E7E6E6">
                    <a:lumMod val="25000"/>
                  </a:srgbClr>
                </a:solidFill>
                <a:latin typeface="Century Gothic" panose="020B0502020202020204" pitchFamily="34" charset="0"/>
              </a:rPr>
              <a:t> </a:t>
            </a:r>
          </a:p>
          <a:p>
            <a:pPr lvl="0" fontAlgn="base">
              <a:defRPr/>
            </a:pPr>
            <a:endParaRPr lang="en-GB" sz="1100" b="1" dirty="0">
              <a:solidFill>
                <a:prstClr val="black"/>
              </a:solidFill>
              <a:latin typeface="Century Gothic" panose="020B0502020202020204" pitchFamily="34" charset="0"/>
            </a:endParaRPr>
          </a:p>
        </p:txBody>
      </p:sp>
      <p:graphicFrame>
        <p:nvGraphicFramePr>
          <p:cNvPr id="2" name="Table 1">
            <a:extLst>
              <a:ext uri="{FF2B5EF4-FFF2-40B4-BE49-F238E27FC236}">
                <a16:creationId xmlns:a16="http://schemas.microsoft.com/office/drawing/2014/main" xmlns="" id="{16A4F2BC-BFA9-427A-8E34-28ED29A56997}"/>
              </a:ext>
            </a:extLst>
          </p:cNvPr>
          <p:cNvGraphicFramePr>
            <a:graphicFrameLocks noGrp="1"/>
          </p:cNvGraphicFramePr>
          <p:nvPr>
            <p:extLst>
              <p:ext uri="{D42A27DB-BD31-4B8C-83A1-F6EECF244321}">
                <p14:modId xmlns:p14="http://schemas.microsoft.com/office/powerpoint/2010/main" val="2164507741"/>
              </p:ext>
            </p:extLst>
          </p:nvPr>
        </p:nvGraphicFramePr>
        <p:xfrm>
          <a:off x="2153477" y="1357240"/>
          <a:ext cx="4837045" cy="4538955"/>
        </p:xfrm>
        <a:graphic>
          <a:graphicData uri="http://schemas.openxmlformats.org/drawingml/2006/table">
            <a:tbl>
              <a:tblPr firstRow="1" bandRow="1">
                <a:tableStyleId>{5940675A-B579-460E-94D1-54222C63F5DA}</a:tableStyleId>
              </a:tblPr>
              <a:tblGrid>
                <a:gridCol w="967409">
                  <a:extLst>
                    <a:ext uri="{9D8B030D-6E8A-4147-A177-3AD203B41FA5}">
                      <a16:colId xmlns:a16="http://schemas.microsoft.com/office/drawing/2014/main" xmlns="" val="1725349583"/>
                    </a:ext>
                  </a:extLst>
                </a:gridCol>
                <a:gridCol w="967409">
                  <a:extLst>
                    <a:ext uri="{9D8B030D-6E8A-4147-A177-3AD203B41FA5}">
                      <a16:colId xmlns:a16="http://schemas.microsoft.com/office/drawing/2014/main" xmlns="" val="2416956698"/>
                    </a:ext>
                  </a:extLst>
                </a:gridCol>
                <a:gridCol w="967409">
                  <a:extLst>
                    <a:ext uri="{9D8B030D-6E8A-4147-A177-3AD203B41FA5}">
                      <a16:colId xmlns:a16="http://schemas.microsoft.com/office/drawing/2014/main" xmlns="" val="3551702326"/>
                    </a:ext>
                  </a:extLst>
                </a:gridCol>
                <a:gridCol w="967409">
                  <a:extLst>
                    <a:ext uri="{9D8B030D-6E8A-4147-A177-3AD203B41FA5}">
                      <a16:colId xmlns:a16="http://schemas.microsoft.com/office/drawing/2014/main" xmlns="" val="426890587"/>
                    </a:ext>
                  </a:extLst>
                </a:gridCol>
                <a:gridCol w="967409">
                  <a:extLst>
                    <a:ext uri="{9D8B030D-6E8A-4147-A177-3AD203B41FA5}">
                      <a16:colId xmlns:a16="http://schemas.microsoft.com/office/drawing/2014/main" xmlns="" val="1414281791"/>
                    </a:ext>
                  </a:extLst>
                </a:gridCol>
              </a:tblGrid>
              <a:tr h="907791">
                <a:tc>
                  <a:txBody>
                    <a:bodyPr/>
                    <a:lstStyle/>
                    <a:p>
                      <a:pPr algn="ctr"/>
                      <a:r>
                        <a:rPr lang="en-GB" sz="2800" b="1" dirty="0">
                          <a:solidFill>
                            <a:schemeClr val="tx1"/>
                          </a:solidFill>
                          <a:latin typeface="Century Gothic" panose="020B0502020202020204" pitchFamily="34" charset="0"/>
                        </a:rPr>
                        <a:t>0.7</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rgbClr val="FF0000"/>
                          </a:solidFill>
                          <a:latin typeface="Century Gothic" panose="020B0502020202020204" pitchFamily="34" charset="0"/>
                        </a:rPr>
                        <a:t>0.4</a:t>
                      </a:r>
                      <a:endParaRPr lang="en-US" sz="2800" b="1" dirty="0">
                        <a:solidFill>
                          <a:srgbClr val="FF0000"/>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rgbClr val="FF0000"/>
                          </a:solidFill>
                          <a:latin typeface="Century Gothic" panose="020B0502020202020204" pitchFamily="34" charset="0"/>
                        </a:rPr>
                        <a:t>0.6</a:t>
                      </a:r>
                      <a:endParaRPr lang="en-US" sz="2800" b="1" dirty="0">
                        <a:solidFill>
                          <a:srgbClr val="FF0000"/>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0.11</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0.08</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27302754"/>
                  </a:ext>
                </a:extLst>
              </a:tr>
              <a:tr h="907791">
                <a:tc>
                  <a:txBody>
                    <a:bodyPr/>
                    <a:lstStyle/>
                    <a:p>
                      <a:pPr algn="ctr"/>
                      <a:r>
                        <a:rPr lang="en-GB" sz="2800" b="1" dirty="0">
                          <a:solidFill>
                            <a:schemeClr val="tx1"/>
                          </a:solidFill>
                          <a:latin typeface="Century Gothic" panose="020B0502020202020204" pitchFamily="34" charset="0"/>
                        </a:rPr>
                        <a:t>0.59</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0.1</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0.22</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rgbClr val="FF0000"/>
                          </a:solidFill>
                          <a:latin typeface="Century Gothic" panose="020B0502020202020204" pitchFamily="34" charset="0"/>
                        </a:rPr>
                        <a:t>0.73</a:t>
                      </a:r>
                      <a:endParaRPr lang="en-US" sz="2800" b="1" dirty="0">
                        <a:solidFill>
                          <a:srgbClr val="FF0000"/>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rgbClr val="FF0000"/>
                          </a:solidFill>
                          <a:latin typeface="Century Gothic" panose="020B0502020202020204" pitchFamily="34" charset="0"/>
                        </a:rPr>
                        <a:t>0.27</a:t>
                      </a:r>
                      <a:endParaRPr lang="en-US" sz="2800" b="1" dirty="0">
                        <a:solidFill>
                          <a:srgbClr val="FF0000"/>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573151056"/>
                  </a:ext>
                </a:extLst>
              </a:tr>
              <a:tr h="907791">
                <a:tc>
                  <a:txBody>
                    <a:bodyPr/>
                    <a:lstStyle/>
                    <a:p>
                      <a:pPr algn="ctr"/>
                      <a:r>
                        <a:rPr lang="en-GB" sz="2800" b="1" dirty="0">
                          <a:solidFill>
                            <a:srgbClr val="FF0000"/>
                          </a:solidFill>
                          <a:latin typeface="Century Gothic" panose="020B0502020202020204" pitchFamily="34" charset="0"/>
                        </a:rPr>
                        <a:t>0.55</a:t>
                      </a:r>
                      <a:endParaRPr lang="en-US" sz="2800" b="1" dirty="0">
                        <a:solidFill>
                          <a:srgbClr val="FF0000"/>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0.1</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rgbClr val="FF0000"/>
                          </a:solidFill>
                          <a:latin typeface="Century Gothic" panose="020B0502020202020204" pitchFamily="34" charset="0"/>
                        </a:rPr>
                        <a:t>0.8</a:t>
                      </a:r>
                      <a:endParaRPr lang="en-US" sz="2800" b="1" dirty="0">
                        <a:solidFill>
                          <a:srgbClr val="FF0000"/>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0.98</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0.5</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299442491"/>
                  </a:ext>
                </a:extLst>
              </a:tr>
              <a:tr h="907791">
                <a:tc>
                  <a:txBody>
                    <a:bodyPr/>
                    <a:lstStyle/>
                    <a:p>
                      <a:pPr algn="ctr"/>
                      <a:r>
                        <a:rPr lang="en-GB" sz="2800" b="1" dirty="0">
                          <a:solidFill>
                            <a:srgbClr val="FF0000"/>
                          </a:solidFill>
                          <a:latin typeface="Century Gothic" panose="020B0502020202020204" pitchFamily="34" charset="0"/>
                        </a:rPr>
                        <a:t>0.45</a:t>
                      </a:r>
                      <a:endParaRPr lang="en-US" sz="2800" b="1" dirty="0">
                        <a:solidFill>
                          <a:srgbClr val="FF0000"/>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0.09</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rgbClr val="FF0000"/>
                          </a:solidFill>
                          <a:latin typeface="Century Gothic" panose="020B0502020202020204" pitchFamily="34" charset="0"/>
                        </a:rPr>
                        <a:t>0.1</a:t>
                      </a:r>
                      <a:endParaRPr lang="en-US" sz="2800" b="1" dirty="0">
                        <a:solidFill>
                          <a:srgbClr val="FF0000"/>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rgbClr val="FF0000"/>
                          </a:solidFill>
                          <a:latin typeface="Century Gothic" panose="020B0502020202020204" pitchFamily="34" charset="0"/>
                        </a:rPr>
                        <a:t>0.2</a:t>
                      </a:r>
                      <a:endParaRPr lang="en-US" sz="2800" b="1" dirty="0">
                        <a:solidFill>
                          <a:srgbClr val="FF0000"/>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rgbClr val="FF0000"/>
                          </a:solidFill>
                          <a:latin typeface="Century Gothic" panose="020B0502020202020204" pitchFamily="34" charset="0"/>
                        </a:rPr>
                        <a:t>0.64</a:t>
                      </a:r>
                      <a:endParaRPr lang="en-US" sz="2800" b="1" dirty="0">
                        <a:solidFill>
                          <a:srgbClr val="FF0000"/>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42841390"/>
                  </a:ext>
                </a:extLst>
              </a:tr>
              <a:tr h="907791">
                <a:tc>
                  <a:txBody>
                    <a:bodyPr/>
                    <a:lstStyle/>
                    <a:p>
                      <a:pPr algn="ctr"/>
                      <a:r>
                        <a:rPr lang="en-GB" sz="2800" b="1" dirty="0">
                          <a:solidFill>
                            <a:schemeClr val="tx1"/>
                          </a:solidFill>
                          <a:latin typeface="Century Gothic" panose="020B0502020202020204" pitchFamily="34" charset="0"/>
                        </a:rPr>
                        <a:t>0.44</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rgbClr val="FF0000"/>
                          </a:solidFill>
                          <a:latin typeface="Century Gothic" panose="020B0502020202020204" pitchFamily="34" charset="0"/>
                        </a:rPr>
                        <a:t>0.9</a:t>
                      </a:r>
                      <a:endParaRPr lang="en-US" sz="2800" b="1" dirty="0">
                        <a:solidFill>
                          <a:srgbClr val="FF0000"/>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0.23</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chemeClr val="tx1"/>
                          </a:solidFill>
                          <a:latin typeface="Century Gothic" panose="020B0502020202020204" pitchFamily="34" charset="0"/>
                        </a:rPr>
                        <a:t>0.7</a:t>
                      </a:r>
                      <a:endParaRPr lang="en-US" sz="2800" b="1" dirty="0">
                        <a:solidFill>
                          <a:schemeClr val="tx1"/>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rgbClr val="FF0000"/>
                          </a:solidFill>
                          <a:latin typeface="Century Gothic" panose="020B0502020202020204" pitchFamily="34" charset="0"/>
                        </a:rPr>
                        <a:t>0.36</a:t>
                      </a:r>
                      <a:endParaRPr lang="en-US" sz="2800" b="1" dirty="0">
                        <a:solidFill>
                          <a:srgbClr val="FF0000"/>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127360399"/>
                  </a:ext>
                </a:extLst>
              </a:tr>
            </a:tbl>
          </a:graphicData>
        </a:graphic>
      </p:graphicFrame>
      <p:sp>
        <p:nvSpPr>
          <p:cNvPr id="9" name="Oval 8">
            <a:extLst>
              <a:ext uri="{FF2B5EF4-FFF2-40B4-BE49-F238E27FC236}">
                <a16:creationId xmlns:a16="http://schemas.microsoft.com/office/drawing/2014/main" xmlns="" id="{F87C835A-CFF4-42D0-A7CC-DF975C184D20}"/>
              </a:ext>
            </a:extLst>
          </p:cNvPr>
          <p:cNvSpPr/>
          <p:nvPr/>
        </p:nvSpPr>
        <p:spPr>
          <a:xfrm>
            <a:off x="3186460" y="1450005"/>
            <a:ext cx="1789043" cy="723352"/>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xmlns="" id="{D9EADEA3-0057-4A70-A823-7727C0A44EB9}"/>
              </a:ext>
            </a:extLst>
          </p:cNvPr>
          <p:cNvSpPr/>
          <p:nvPr/>
        </p:nvSpPr>
        <p:spPr>
          <a:xfrm>
            <a:off x="5128589" y="2357779"/>
            <a:ext cx="1789043" cy="723352"/>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xmlns="" id="{E7D4DD53-4EB5-4304-8B8A-333F325763AF}"/>
              </a:ext>
            </a:extLst>
          </p:cNvPr>
          <p:cNvSpPr/>
          <p:nvPr/>
        </p:nvSpPr>
        <p:spPr>
          <a:xfrm rot="18994682">
            <a:off x="3000437" y="4700885"/>
            <a:ext cx="2094426" cy="677882"/>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xmlns="" id="{EBD6A29F-5C55-45EF-BCF9-D58B90DDF9BE}"/>
              </a:ext>
            </a:extLst>
          </p:cNvPr>
          <p:cNvSpPr/>
          <p:nvPr/>
        </p:nvSpPr>
        <p:spPr>
          <a:xfrm rot="2457994">
            <a:off x="3994369" y="3734589"/>
            <a:ext cx="2094426" cy="677882"/>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xmlns="" id="{F8AF9398-DCD6-4BEB-B9B6-C81CB3FC80FD}"/>
              </a:ext>
            </a:extLst>
          </p:cNvPr>
          <p:cNvSpPr/>
          <p:nvPr/>
        </p:nvSpPr>
        <p:spPr>
          <a:xfrm rot="16200000">
            <a:off x="1745976" y="3620471"/>
            <a:ext cx="1786613" cy="90672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xmlns="" id="{96306F9F-A29F-48B1-90A3-A454DB84D048}"/>
              </a:ext>
            </a:extLst>
          </p:cNvPr>
          <p:cNvSpPr/>
          <p:nvPr/>
        </p:nvSpPr>
        <p:spPr>
          <a:xfrm rot="16200000">
            <a:off x="5617349" y="4540281"/>
            <a:ext cx="1786613" cy="90672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descr="A close up of a sign&#10;&#10;Description generated with high confidence">
            <a:extLst>
              <a:ext uri="{FF2B5EF4-FFF2-40B4-BE49-F238E27FC236}">
                <a16:creationId xmlns:a16="http://schemas.microsoft.com/office/drawing/2014/main" xmlns="" id="{FF8F3EE6-1569-44E2-A7B6-0AE8A5D5630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20" name="TextBox 8">
            <a:extLst>
              <a:ext uri="{FF2B5EF4-FFF2-40B4-BE49-F238E27FC236}">
                <a16:creationId xmlns:a16="http://schemas.microsoft.com/office/drawing/2014/main" xmlns="" id="{EB0BC17A-F412-452A-A655-5C71C7D4DF9B}"/>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2748392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16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Write down and compare these decimal numbers using &gt;, &lt; or =.</a:t>
            </a: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4000" b="1" dirty="0">
              <a:solidFill>
                <a:schemeClr val="bg2">
                  <a:lumMod val="25000"/>
                </a:schemeClr>
              </a:solidFill>
              <a:latin typeface="Century Gothic" panose="020B0502020202020204" pitchFamily="34" charset="0"/>
            </a:endParaRPr>
          </a:p>
          <a:p>
            <a:pPr lvl="0"/>
            <a:endParaRPr lang="en-GB" sz="2000" b="1" dirty="0">
              <a:solidFill>
                <a:srgbClr val="E7E6E6">
                  <a:lumMod val="25000"/>
                </a:srgbClr>
              </a:solidFill>
              <a:latin typeface="Century Gothic" panose="020B0502020202020204" pitchFamily="34" charset="0"/>
            </a:endParaRPr>
          </a:p>
        </p:txBody>
      </p:sp>
      <p:sp>
        <p:nvSpPr>
          <p:cNvPr id="7" name="Oval 6">
            <a:extLst>
              <a:ext uri="{FF2B5EF4-FFF2-40B4-BE49-F238E27FC236}">
                <a16:creationId xmlns:a16="http://schemas.microsoft.com/office/drawing/2014/main" xmlns="" id="{6D1EBA69-2AA8-4EC0-9B55-DF652C6A7D76}"/>
              </a:ext>
            </a:extLst>
          </p:cNvPr>
          <p:cNvSpPr/>
          <p:nvPr/>
        </p:nvSpPr>
        <p:spPr>
          <a:xfrm>
            <a:off x="1745655" y="3126342"/>
            <a:ext cx="765911" cy="717462"/>
          </a:xfrm>
          <a:prstGeom prst="ellipse">
            <a:avLst/>
          </a:prstGeom>
          <a:solidFill>
            <a:schemeClr val="accent6">
              <a:lumMod val="40000"/>
              <a:lumOff val="60000"/>
            </a:schemeClr>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GB" sz="1600" b="1" dirty="0">
                <a:ln>
                  <a:solidFill>
                    <a:sysClr val="windowText" lastClr="000000"/>
                  </a:solidFill>
                </a:ln>
                <a:solidFill>
                  <a:sysClr val="windowText" lastClr="000000"/>
                </a:solidFill>
                <a:latin typeface="Century Gothic" panose="020B0502020202020204" pitchFamily="34" charset="0"/>
              </a:rPr>
              <a:t>0.1</a:t>
            </a:r>
            <a:endParaRPr lang="en-US" sz="1600" b="1" dirty="0">
              <a:ln>
                <a:solidFill>
                  <a:sysClr val="windowText" lastClr="000000"/>
                </a:solidFill>
              </a:ln>
              <a:solidFill>
                <a:sysClr val="windowText" lastClr="000000"/>
              </a:solidFill>
              <a:latin typeface="Century Gothic" panose="020B0502020202020204" pitchFamily="34" charset="0"/>
            </a:endParaRPr>
          </a:p>
        </p:txBody>
      </p:sp>
      <p:sp>
        <p:nvSpPr>
          <p:cNvPr id="9" name="Oval 8">
            <a:extLst>
              <a:ext uri="{FF2B5EF4-FFF2-40B4-BE49-F238E27FC236}">
                <a16:creationId xmlns:a16="http://schemas.microsoft.com/office/drawing/2014/main" xmlns="" id="{7F9E0B2C-F030-4CC5-AA19-AB37A6EC6EEF}"/>
              </a:ext>
            </a:extLst>
          </p:cNvPr>
          <p:cNvSpPr/>
          <p:nvPr/>
        </p:nvSpPr>
        <p:spPr>
          <a:xfrm>
            <a:off x="2696645" y="2819096"/>
            <a:ext cx="771631" cy="717462"/>
          </a:xfrm>
          <a:prstGeom prst="ellipse">
            <a:avLst/>
          </a:prstGeom>
          <a:solidFill>
            <a:schemeClr val="accent2">
              <a:lumMod val="40000"/>
              <a:lumOff val="6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GB" sz="1600" b="1" dirty="0">
                <a:ln>
                  <a:solidFill>
                    <a:sysClr val="windowText" lastClr="000000"/>
                  </a:solidFill>
                </a:ln>
                <a:solidFill>
                  <a:sysClr val="windowText" lastClr="000000"/>
                </a:solidFill>
                <a:latin typeface="Century Gothic" panose="020B0502020202020204" pitchFamily="34" charset="0"/>
              </a:rPr>
              <a:t>0.01</a:t>
            </a:r>
            <a:endParaRPr lang="en-US" sz="1600" b="1" dirty="0">
              <a:ln>
                <a:solidFill>
                  <a:sysClr val="windowText" lastClr="000000"/>
                </a:solidFill>
              </a:ln>
              <a:solidFill>
                <a:sysClr val="windowText" lastClr="000000"/>
              </a:solidFill>
              <a:latin typeface="Century Gothic" panose="020B0502020202020204" pitchFamily="34" charset="0"/>
            </a:endParaRPr>
          </a:p>
        </p:txBody>
      </p:sp>
      <p:sp>
        <p:nvSpPr>
          <p:cNvPr id="12" name="Oval 11">
            <a:extLst>
              <a:ext uri="{FF2B5EF4-FFF2-40B4-BE49-F238E27FC236}">
                <a16:creationId xmlns:a16="http://schemas.microsoft.com/office/drawing/2014/main" xmlns="" id="{134A6045-BBDB-4C66-AC70-88CA2853666D}"/>
              </a:ext>
            </a:extLst>
          </p:cNvPr>
          <p:cNvSpPr/>
          <p:nvPr/>
        </p:nvSpPr>
        <p:spPr>
          <a:xfrm>
            <a:off x="979744" y="2343210"/>
            <a:ext cx="765911" cy="717462"/>
          </a:xfrm>
          <a:prstGeom prst="ellipse">
            <a:avLst/>
          </a:prstGeom>
          <a:solidFill>
            <a:schemeClr val="accent6">
              <a:lumMod val="40000"/>
              <a:lumOff val="60000"/>
            </a:schemeClr>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GB" sz="1600" b="1" dirty="0">
                <a:ln>
                  <a:solidFill>
                    <a:sysClr val="windowText" lastClr="000000"/>
                  </a:solidFill>
                </a:ln>
                <a:solidFill>
                  <a:sysClr val="windowText" lastClr="000000"/>
                </a:solidFill>
                <a:latin typeface="Century Gothic" panose="020B0502020202020204" pitchFamily="34" charset="0"/>
              </a:rPr>
              <a:t>0.1</a:t>
            </a:r>
            <a:endParaRPr lang="en-US" sz="1600" b="1" dirty="0">
              <a:ln>
                <a:solidFill>
                  <a:sysClr val="windowText" lastClr="000000"/>
                </a:solidFill>
              </a:ln>
              <a:solidFill>
                <a:sysClr val="windowText" lastClr="000000"/>
              </a:solidFill>
              <a:latin typeface="Century Gothic" panose="020B0502020202020204" pitchFamily="34" charset="0"/>
            </a:endParaRPr>
          </a:p>
        </p:txBody>
      </p:sp>
      <p:sp>
        <p:nvSpPr>
          <p:cNvPr id="13" name="Oval 12">
            <a:extLst>
              <a:ext uri="{FF2B5EF4-FFF2-40B4-BE49-F238E27FC236}">
                <a16:creationId xmlns:a16="http://schemas.microsoft.com/office/drawing/2014/main" xmlns="" id="{4A2DAC74-9FDE-401E-9447-A190E0B2F85E}"/>
              </a:ext>
            </a:extLst>
          </p:cNvPr>
          <p:cNvSpPr/>
          <p:nvPr/>
        </p:nvSpPr>
        <p:spPr>
          <a:xfrm>
            <a:off x="2589603" y="3769252"/>
            <a:ext cx="771631" cy="717462"/>
          </a:xfrm>
          <a:prstGeom prst="ellipse">
            <a:avLst/>
          </a:prstGeom>
          <a:solidFill>
            <a:schemeClr val="accent2">
              <a:lumMod val="40000"/>
              <a:lumOff val="6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GB" sz="1600" b="1" dirty="0">
                <a:ln>
                  <a:solidFill>
                    <a:sysClr val="windowText" lastClr="000000"/>
                  </a:solidFill>
                </a:ln>
                <a:solidFill>
                  <a:sysClr val="windowText" lastClr="000000"/>
                </a:solidFill>
                <a:latin typeface="Century Gothic" panose="020B0502020202020204" pitchFamily="34" charset="0"/>
              </a:rPr>
              <a:t>0.01</a:t>
            </a:r>
            <a:endParaRPr lang="en-US" sz="1600" b="1" dirty="0">
              <a:ln>
                <a:solidFill>
                  <a:sysClr val="windowText" lastClr="000000"/>
                </a:solidFill>
              </a:ln>
              <a:solidFill>
                <a:sysClr val="windowText" lastClr="000000"/>
              </a:solidFill>
              <a:latin typeface="Century Gothic" panose="020B0502020202020204" pitchFamily="34" charset="0"/>
            </a:endParaRPr>
          </a:p>
        </p:txBody>
      </p:sp>
      <p:sp>
        <p:nvSpPr>
          <p:cNvPr id="14" name="Oval 13">
            <a:extLst>
              <a:ext uri="{FF2B5EF4-FFF2-40B4-BE49-F238E27FC236}">
                <a16:creationId xmlns:a16="http://schemas.microsoft.com/office/drawing/2014/main" xmlns="" id="{37E3DCA3-679E-4809-9007-5B0290F55217}"/>
              </a:ext>
            </a:extLst>
          </p:cNvPr>
          <p:cNvSpPr/>
          <p:nvPr/>
        </p:nvSpPr>
        <p:spPr>
          <a:xfrm>
            <a:off x="2080338" y="2106082"/>
            <a:ext cx="771631" cy="717462"/>
          </a:xfrm>
          <a:prstGeom prst="ellipse">
            <a:avLst/>
          </a:prstGeom>
          <a:solidFill>
            <a:schemeClr val="accent2">
              <a:lumMod val="40000"/>
              <a:lumOff val="6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GB" sz="1600" b="1" dirty="0">
                <a:ln>
                  <a:solidFill>
                    <a:sysClr val="windowText" lastClr="000000"/>
                  </a:solidFill>
                </a:ln>
                <a:solidFill>
                  <a:sysClr val="windowText" lastClr="000000"/>
                </a:solidFill>
                <a:latin typeface="Century Gothic" panose="020B0502020202020204" pitchFamily="34" charset="0"/>
              </a:rPr>
              <a:t>0.01</a:t>
            </a:r>
            <a:endParaRPr lang="en-US" sz="1600" b="1" dirty="0">
              <a:ln>
                <a:solidFill>
                  <a:sysClr val="windowText" lastClr="000000"/>
                </a:solidFill>
              </a:ln>
              <a:solidFill>
                <a:sysClr val="windowText" lastClr="000000"/>
              </a:solidFill>
              <a:latin typeface="Century Gothic" panose="020B0502020202020204" pitchFamily="34" charset="0"/>
            </a:endParaRPr>
          </a:p>
        </p:txBody>
      </p:sp>
      <p:sp>
        <p:nvSpPr>
          <p:cNvPr id="20" name="Oval 19">
            <a:extLst>
              <a:ext uri="{FF2B5EF4-FFF2-40B4-BE49-F238E27FC236}">
                <a16:creationId xmlns:a16="http://schemas.microsoft.com/office/drawing/2014/main" xmlns="" id="{01D76CB1-EAE8-4809-A401-B7D55402D8ED}"/>
              </a:ext>
            </a:extLst>
          </p:cNvPr>
          <p:cNvSpPr/>
          <p:nvPr/>
        </p:nvSpPr>
        <p:spPr>
          <a:xfrm>
            <a:off x="7646237" y="2100131"/>
            <a:ext cx="771631" cy="717462"/>
          </a:xfrm>
          <a:prstGeom prst="ellipse">
            <a:avLst/>
          </a:prstGeom>
          <a:solidFill>
            <a:schemeClr val="accent2">
              <a:lumMod val="40000"/>
              <a:lumOff val="6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GB" sz="1600" b="1" dirty="0">
                <a:ln>
                  <a:solidFill>
                    <a:sysClr val="windowText" lastClr="000000"/>
                  </a:solidFill>
                </a:ln>
                <a:solidFill>
                  <a:sysClr val="windowText" lastClr="000000"/>
                </a:solidFill>
                <a:latin typeface="Century Gothic" panose="020B0502020202020204" pitchFamily="34" charset="0"/>
              </a:rPr>
              <a:t>0.01</a:t>
            </a:r>
            <a:endParaRPr lang="en-US" sz="1600" b="1" dirty="0">
              <a:ln>
                <a:solidFill>
                  <a:sysClr val="windowText" lastClr="000000"/>
                </a:solidFill>
              </a:ln>
              <a:solidFill>
                <a:sysClr val="windowText" lastClr="000000"/>
              </a:solidFill>
              <a:latin typeface="Century Gothic" panose="020B0502020202020204" pitchFamily="34" charset="0"/>
            </a:endParaRPr>
          </a:p>
        </p:txBody>
      </p:sp>
      <p:sp>
        <p:nvSpPr>
          <p:cNvPr id="21" name="Oval 20">
            <a:extLst>
              <a:ext uri="{FF2B5EF4-FFF2-40B4-BE49-F238E27FC236}">
                <a16:creationId xmlns:a16="http://schemas.microsoft.com/office/drawing/2014/main" xmlns="" id="{F7B48A03-ACBB-4C11-AE8C-DB06712B0409}"/>
              </a:ext>
            </a:extLst>
          </p:cNvPr>
          <p:cNvSpPr/>
          <p:nvPr/>
        </p:nvSpPr>
        <p:spPr>
          <a:xfrm>
            <a:off x="6407791" y="2186083"/>
            <a:ext cx="771631" cy="717462"/>
          </a:xfrm>
          <a:prstGeom prst="ellipse">
            <a:avLst/>
          </a:prstGeom>
          <a:solidFill>
            <a:schemeClr val="accent2">
              <a:lumMod val="40000"/>
              <a:lumOff val="6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GB" sz="1600" b="1" dirty="0">
                <a:ln>
                  <a:solidFill>
                    <a:sysClr val="windowText" lastClr="000000"/>
                  </a:solidFill>
                </a:ln>
                <a:solidFill>
                  <a:sysClr val="windowText" lastClr="000000"/>
                </a:solidFill>
                <a:latin typeface="Century Gothic" panose="020B0502020202020204" pitchFamily="34" charset="0"/>
              </a:rPr>
              <a:t>0.01</a:t>
            </a:r>
            <a:endParaRPr lang="en-US" sz="1600" b="1" dirty="0">
              <a:ln>
                <a:solidFill>
                  <a:sysClr val="windowText" lastClr="000000"/>
                </a:solidFill>
              </a:ln>
              <a:solidFill>
                <a:sysClr val="windowText" lastClr="000000"/>
              </a:solidFill>
              <a:latin typeface="Century Gothic" panose="020B0502020202020204" pitchFamily="34" charset="0"/>
            </a:endParaRPr>
          </a:p>
        </p:txBody>
      </p:sp>
      <p:sp>
        <p:nvSpPr>
          <p:cNvPr id="22" name="Oval 21">
            <a:extLst>
              <a:ext uri="{FF2B5EF4-FFF2-40B4-BE49-F238E27FC236}">
                <a16:creationId xmlns:a16="http://schemas.microsoft.com/office/drawing/2014/main" xmlns="" id="{05CA7D24-5E95-4CB1-94C8-4E2BFDA85971}"/>
              </a:ext>
            </a:extLst>
          </p:cNvPr>
          <p:cNvSpPr/>
          <p:nvPr/>
        </p:nvSpPr>
        <p:spPr>
          <a:xfrm>
            <a:off x="7020695" y="2942278"/>
            <a:ext cx="771631" cy="717462"/>
          </a:xfrm>
          <a:prstGeom prst="ellipse">
            <a:avLst/>
          </a:prstGeom>
          <a:solidFill>
            <a:schemeClr val="accent2">
              <a:lumMod val="40000"/>
              <a:lumOff val="6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GB" sz="1600" b="1" dirty="0">
                <a:ln>
                  <a:solidFill>
                    <a:sysClr val="windowText" lastClr="000000"/>
                  </a:solidFill>
                </a:ln>
                <a:solidFill>
                  <a:sysClr val="windowText" lastClr="000000"/>
                </a:solidFill>
                <a:latin typeface="Century Gothic" panose="020B0502020202020204" pitchFamily="34" charset="0"/>
              </a:rPr>
              <a:t>0.01</a:t>
            </a:r>
            <a:endParaRPr lang="en-US" sz="1600" b="1" dirty="0">
              <a:ln>
                <a:solidFill>
                  <a:sysClr val="windowText" lastClr="000000"/>
                </a:solidFill>
              </a:ln>
              <a:solidFill>
                <a:sysClr val="windowText" lastClr="000000"/>
              </a:solidFill>
              <a:latin typeface="Century Gothic" panose="020B0502020202020204" pitchFamily="34" charset="0"/>
            </a:endParaRPr>
          </a:p>
        </p:txBody>
      </p:sp>
      <p:sp>
        <p:nvSpPr>
          <p:cNvPr id="23" name="Oval 22">
            <a:extLst>
              <a:ext uri="{FF2B5EF4-FFF2-40B4-BE49-F238E27FC236}">
                <a16:creationId xmlns:a16="http://schemas.microsoft.com/office/drawing/2014/main" xmlns="" id="{B2C931F5-C250-4110-898E-3CA92AFA9D66}"/>
              </a:ext>
            </a:extLst>
          </p:cNvPr>
          <p:cNvSpPr/>
          <p:nvPr/>
        </p:nvSpPr>
        <p:spPr>
          <a:xfrm>
            <a:off x="5629814" y="2767611"/>
            <a:ext cx="765911" cy="717462"/>
          </a:xfrm>
          <a:prstGeom prst="ellipse">
            <a:avLst/>
          </a:prstGeom>
          <a:solidFill>
            <a:schemeClr val="accent6">
              <a:lumMod val="40000"/>
              <a:lumOff val="60000"/>
            </a:schemeClr>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GB" sz="1600" b="1" dirty="0">
                <a:ln>
                  <a:solidFill>
                    <a:sysClr val="windowText" lastClr="000000"/>
                  </a:solidFill>
                </a:ln>
                <a:solidFill>
                  <a:sysClr val="windowText" lastClr="000000"/>
                </a:solidFill>
                <a:latin typeface="Century Gothic" panose="020B0502020202020204" pitchFamily="34" charset="0"/>
              </a:rPr>
              <a:t>0.1</a:t>
            </a:r>
            <a:endParaRPr lang="en-US" sz="1600" b="1" dirty="0">
              <a:ln>
                <a:solidFill>
                  <a:sysClr val="windowText" lastClr="000000"/>
                </a:solidFill>
              </a:ln>
              <a:solidFill>
                <a:sysClr val="windowText" lastClr="000000"/>
              </a:solidFill>
              <a:latin typeface="Century Gothic" panose="020B0502020202020204" pitchFamily="34" charset="0"/>
            </a:endParaRPr>
          </a:p>
        </p:txBody>
      </p:sp>
      <p:sp>
        <p:nvSpPr>
          <p:cNvPr id="24" name="Oval 23">
            <a:extLst>
              <a:ext uri="{FF2B5EF4-FFF2-40B4-BE49-F238E27FC236}">
                <a16:creationId xmlns:a16="http://schemas.microsoft.com/office/drawing/2014/main" xmlns="" id="{3D3C61AF-71DB-4E48-8E06-C6EAAE1A2E0B}"/>
              </a:ext>
            </a:extLst>
          </p:cNvPr>
          <p:cNvSpPr/>
          <p:nvPr/>
        </p:nvSpPr>
        <p:spPr>
          <a:xfrm>
            <a:off x="6229026" y="3553685"/>
            <a:ext cx="765911" cy="717462"/>
          </a:xfrm>
          <a:prstGeom prst="ellipse">
            <a:avLst/>
          </a:prstGeom>
          <a:solidFill>
            <a:schemeClr val="accent6">
              <a:lumMod val="40000"/>
              <a:lumOff val="60000"/>
            </a:schemeClr>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GB" sz="1600" b="1" dirty="0">
                <a:ln>
                  <a:solidFill>
                    <a:sysClr val="windowText" lastClr="000000"/>
                  </a:solidFill>
                </a:ln>
                <a:solidFill>
                  <a:sysClr val="windowText" lastClr="000000"/>
                </a:solidFill>
                <a:latin typeface="Century Gothic" panose="020B0502020202020204" pitchFamily="34" charset="0"/>
              </a:rPr>
              <a:t>0.1</a:t>
            </a:r>
            <a:endParaRPr lang="en-US" sz="1600" b="1" dirty="0">
              <a:ln>
                <a:solidFill>
                  <a:sysClr val="windowText" lastClr="000000"/>
                </a:solidFill>
              </a:ln>
              <a:solidFill>
                <a:sysClr val="windowText" lastClr="000000"/>
              </a:solidFill>
              <a:latin typeface="Century Gothic" panose="020B0502020202020204" pitchFamily="34" charset="0"/>
            </a:endParaRPr>
          </a:p>
        </p:txBody>
      </p:sp>
      <p:graphicFrame>
        <p:nvGraphicFramePr>
          <p:cNvPr id="25" name="Table 24">
            <a:extLst>
              <a:ext uri="{FF2B5EF4-FFF2-40B4-BE49-F238E27FC236}">
                <a16:creationId xmlns:a16="http://schemas.microsoft.com/office/drawing/2014/main" xmlns="" id="{EB602D06-C92E-47F4-B66A-859D227D5F34}"/>
              </a:ext>
            </a:extLst>
          </p:cNvPr>
          <p:cNvGraphicFramePr>
            <a:graphicFrameLocks noGrp="1"/>
          </p:cNvGraphicFramePr>
          <p:nvPr>
            <p:extLst>
              <p:ext uri="{D42A27DB-BD31-4B8C-83A1-F6EECF244321}">
                <p14:modId xmlns:p14="http://schemas.microsoft.com/office/powerpoint/2010/main" val="1119522587"/>
              </p:ext>
            </p:extLst>
          </p:nvPr>
        </p:nvGraphicFramePr>
        <p:xfrm>
          <a:off x="3803040" y="2678590"/>
          <a:ext cx="1537919" cy="1005840"/>
        </p:xfrm>
        <a:graphic>
          <a:graphicData uri="http://schemas.openxmlformats.org/drawingml/2006/table">
            <a:tbl>
              <a:tblPr firstRow="1" bandRow="1">
                <a:tableStyleId>{5940675A-B579-460E-94D1-54222C63F5DA}</a:tableStyleId>
              </a:tblPr>
              <a:tblGrid>
                <a:gridCol w="1537919">
                  <a:extLst>
                    <a:ext uri="{9D8B030D-6E8A-4147-A177-3AD203B41FA5}">
                      <a16:colId xmlns:a16="http://schemas.microsoft.com/office/drawing/2014/main" xmlns="" val="1435530758"/>
                    </a:ext>
                  </a:extLst>
                </a:gridCol>
              </a:tblGrid>
              <a:tr h="857968">
                <a:tc>
                  <a:txBody>
                    <a:bodyPr/>
                    <a:lstStyle/>
                    <a:p>
                      <a:pPr algn="ctr"/>
                      <a:endParaRPr lang="en-US" sz="6000" dirty="0">
                        <a:solidFill>
                          <a:srgbClr val="FF0000"/>
                        </a:solidFill>
                        <a:latin typeface="SassoonCRInfantMedium" panose="02000603020000020003" pitchFamily="2"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391454258"/>
                  </a:ext>
                </a:extLst>
              </a:tr>
            </a:tbl>
          </a:graphicData>
        </a:graphic>
      </p:graphicFrame>
      <p:sp>
        <p:nvSpPr>
          <p:cNvPr id="26" name="Oval 25">
            <a:extLst>
              <a:ext uri="{FF2B5EF4-FFF2-40B4-BE49-F238E27FC236}">
                <a16:creationId xmlns:a16="http://schemas.microsoft.com/office/drawing/2014/main" xmlns="" id="{1F356080-99CB-4A47-AC99-0A0D9C234F77}"/>
              </a:ext>
            </a:extLst>
          </p:cNvPr>
          <p:cNvSpPr/>
          <p:nvPr/>
        </p:nvSpPr>
        <p:spPr>
          <a:xfrm>
            <a:off x="452715" y="3126873"/>
            <a:ext cx="770400" cy="716400"/>
          </a:xfrm>
          <a:prstGeom prst="ellipse">
            <a:avLst/>
          </a:prstGeom>
          <a:solidFill>
            <a:srgbClr val="F1CFED"/>
          </a:solidFill>
          <a:ln w="28575">
            <a:solidFill>
              <a:srgbClr val="C642B6"/>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GB" sz="1600" b="1" dirty="0">
                <a:ln>
                  <a:solidFill>
                    <a:sysClr val="windowText" lastClr="000000"/>
                  </a:solidFill>
                </a:ln>
                <a:solidFill>
                  <a:sysClr val="windowText" lastClr="000000"/>
                </a:solidFill>
                <a:latin typeface="Century Gothic" panose="020B0502020202020204" pitchFamily="34" charset="0"/>
              </a:rPr>
              <a:t>1</a:t>
            </a:r>
            <a:endParaRPr lang="en-US" sz="1600" b="1" dirty="0">
              <a:ln>
                <a:solidFill>
                  <a:sysClr val="windowText" lastClr="000000"/>
                </a:solidFill>
              </a:ln>
              <a:solidFill>
                <a:sysClr val="windowText" lastClr="000000"/>
              </a:solidFill>
              <a:latin typeface="Century Gothic" panose="020B0502020202020204" pitchFamily="34" charset="0"/>
            </a:endParaRPr>
          </a:p>
        </p:txBody>
      </p:sp>
      <p:sp>
        <p:nvSpPr>
          <p:cNvPr id="27" name="Oval 26">
            <a:extLst>
              <a:ext uri="{FF2B5EF4-FFF2-40B4-BE49-F238E27FC236}">
                <a16:creationId xmlns:a16="http://schemas.microsoft.com/office/drawing/2014/main" xmlns="" id="{B04C94D7-319E-4266-B1B8-39F22B86320B}"/>
              </a:ext>
            </a:extLst>
          </p:cNvPr>
          <p:cNvSpPr/>
          <p:nvPr/>
        </p:nvSpPr>
        <p:spPr>
          <a:xfrm>
            <a:off x="1094224" y="3909474"/>
            <a:ext cx="770400" cy="716400"/>
          </a:xfrm>
          <a:prstGeom prst="ellipse">
            <a:avLst/>
          </a:prstGeom>
          <a:solidFill>
            <a:srgbClr val="F1CFED"/>
          </a:solidFill>
          <a:ln w="28575">
            <a:solidFill>
              <a:srgbClr val="C642B6"/>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GB" sz="1600" b="1" dirty="0">
                <a:ln>
                  <a:solidFill>
                    <a:sysClr val="windowText" lastClr="000000"/>
                  </a:solidFill>
                </a:ln>
                <a:solidFill>
                  <a:sysClr val="windowText" lastClr="000000"/>
                </a:solidFill>
                <a:latin typeface="Century Gothic" panose="020B0502020202020204" pitchFamily="34" charset="0"/>
              </a:rPr>
              <a:t>1</a:t>
            </a:r>
            <a:endParaRPr lang="en-US" sz="1600" b="1" dirty="0">
              <a:ln>
                <a:solidFill>
                  <a:sysClr val="windowText" lastClr="000000"/>
                </a:solidFill>
              </a:ln>
              <a:solidFill>
                <a:sysClr val="windowText" lastClr="000000"/>
              </a:solidFill>
              <a:latin typeface="Century Gothic" panose="020B0502020202020204" pitchFamily="34" charset="0"/>
            </a:endParaRPr>
          </a:p>
        </p:txBody>
      </p:sp>
      <p:sp>
        <p:nvSpPr>
          <p:cNvPr id="28" name="Oval 27">
            <a:extLst>
              <a:ext uri="{FF2B5EF4-FFF2-40B4-BE49-F238E27FC236}">
                <a16:creationId xmlns:a16="http://schemas.microsoft.com/office/drawing/2014/main" xmlns="" id="{22682317-0CA1-4F8C-8B9C-D9931369D751}"/>
              </a:ext>
            </a:extLst>
          </p:cNvPr>
          <p:cNvSpPr/>
          <p:nvPr/>
        </p:nvSpPr>
        <p:spPr>
          <a:xfrm>
            <a:off x="7486983" y="3830409"/>
            <a:ext cx="770400" cy="716400"/>
          </a:xfrm>
          <a:prstGeom prst="ellipse">
            <a:avLst/>
          </a:prstGeom>
          <a:solidFill>
            <a:srgbClr val="F1CFED"/>
          </a:solidFill>
          <a:ln w="28575">
            <a:solidFill>
              <a:srgbClr val="C642B6"/>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GB" sz="1600" b="1" dirty="0">
                <a:ln>
                  <a:solidFill>
                    <a:sysClr val="windowText" lastClr="000000"/>
                  </a:solidFill>
                </a:ln>
                <a:solidFill>
                  <a:sysClr val="windowText" lastClr="000000"/>
                </a:solidFill>
                <a:latin typeface="Century Gothic" panose="020B0502020202020204" pitchFamily="34" charset="0"/>
              </a:rPr>
              <a:t>1</a:t>
            </a:r>
            <a:endParaRPr lang="en-US" sz="1600" b="1" dirty="0">
              <a:ln>
                <a:solidFill>
                  <a:sysClr val="windowText" lastClr="000000"/>
                </a:solidFill>
              </a:ln>
              <a:solidFill>
                <a:sysClr val="windowText" lastClr="000000"/>
              </a:solidFill>
              <a:latin typeface="Century Gothic" panose="020B0502020202020204" pitchFamily="34" charset="0"/>
            </a:endParaRPr>
          </a:p>
        </p:txBody>
      </p:sp>
      <p:pic>
        <p:nvPicPr>
          <p:cNvPr id="29" name="Picture 28" descr="A close up of a sign&#10;&#10;Description generated with high confidence">
            <a:extLst>
              <a:ext uri="{FF2B5EF4-FFF2-40B4-BE49-F238E27FC236}">
                <a16:creationId xmlns:a16="http://schemas.microsoft.com/office/drawing/2014/main" xmlns="" id="{20696524-F800-4DF5-82A7-A0146418BEC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30" name="TextBox 8">
            <a:extLst>
              <a:ext uri="{FF2B5EF4-FFF2-40B4-BE49-F238E27FC236}">
                <a16:creationId xmlns:a16="http://schemas.microsoft.com/office/drawing/2014/main" xmlns="" id="{8E0C1C34-D450-4D36-BAD7-A6DEA7719A7E}"/>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89971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16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Write down and compare these decimal numbers using &gt;, &lt; or =.</a:t>
            </a: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algn="ctr"/>
            <a:endParaRPr lang="en-GB" sz="4000" b="1" dirty="0">
              <a:solidFill>
                <a:schemeClr val="bg2">
                  <a:lumMod val="25000"/>
                </a:schemeClr>
              </a:solidFill>
              <a:latin typeface="Century Gothic" panose="020B0502020202020204" pitchFamily="34" charset="0"/>
            </a:endParaRPr>
          </a:p>
          <a:p>
            <a:pPr lvl="0"/>
            <a:endParaRPr lang="en-GB" sz="2000" b="1" dirty="0">
              <a:solidFill>
                <a:srgbClr val="E7E6E6">
                  <a:lumMod val="25000"/>
                </a:srgbClr>
              </a:solidFill>
              <a:latin typeface="Century Gothic" panose="020B0502020202020204" pitchFamily="34" charset="0"/>
            </a:endParaRPr>
          </a:p>
        </p:txBody>
      </p:sp>
      <p:sp>
        <p:nvSpPr>
          <p:cNvPr id="7" name="Oval 6">
            <a:extLst>
              <a:ext uri="{FF2B5EF4-FFF2-40B4-BE49-F238E27FC236}">
                <a16:creationId xmlns:a16="http://schemas.microsoft.com/office/drawing/2014/main" xmlns="" id="{6D1EBA69-2AA8-4EC0-9B55-DF652C6A7D76}"/>
              </a:ext>
            </a:extLst>
          </p:cNvPr>
          <p:cNvSpPr/>
          <p:nvPr/>
        </p:nvSpPr>
        <p:spPr>
          <a:xfrm>
            <a:off x="1745655" y="3126342"/>
            <a:ext cx="765911" cy="717462"/>
          </a:xfrm>
          <a:prstGeom prst="ellipse">
            <a:avLst/>
          </a:prstGeom>
          <a:solidFill>
            <a:schemeClr val="accent6">
              <a:lumMod val="40000"/>
              <a:lumOff val="60000"/>
            </a:schemeClr>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GB" sz="1600" b="1" dirty="0">
                <a:ln>
                  <a:solidFill>
                    <a:sysClr val="windowText" lastClr="000000"/>
                  </a:solidFill>
                </a:ln>
                <a:solidFill>
                  <a:sysClr val="windowText" lastClr="000000"/>
                </a:solidFill>
                <a:latin typeface="Century Gothic" panose="020B0502020202020204" pitchFamily="34" charset="0"/>
              </a:rPr>
              <a:t>0.1</a:t>
            </a:r>
            <a:endParaRPr lang="en-US" sz="1600" b="1" dirty="0">
              <a:ln>
                <a:solidFill>
                  <a:sysClr val="windowText" lastClr="000000"/>
                </a:solidFill>
              </a:ln>
              <a:solidFill>
                <a:sysClr val="windowText" lastClr="000000"/>
              </a:solidFill>
              <a:latin typeface="Century Gothic" panose="020B0502020202020204" pitchFamily="34" charset="0"/>
            </a:endParaRPr>
          </a:p>
        </p:txBody>
      </p:sp>
      <p:sp>
        <p:nvSpPr>
          <p:cNvPr id="9" name="Oval 8">
            <a:extLst>
              <a:ext uri="{FF2B5EF4-FFF2-40B4-BE49-F238E27FC236}">
                <a16:creationId xmlns:a16="http://schemas.microsoft.com/office/drawing/2014/main" xmlns="" id="{7F9E0B2C-F030-4CC5-AA19-AB37A6EC6EEF}"/>
              </a:ext>
            </a:extLst>
          </p:cNvPr>
          <p:cNvSpPr/>
          <p:nvPr/>
        </p:nvSpPr>
        <p:spPr>
          <a:xfrm>
            <a:off x="2696645" y="2819096"/>
            <a:ext cx="771631" cy="717462"/>
          </a:xfrm>
          <a:prstGeom prst="ellipse">
            <a:avLst/>
          </a:prstGeom>
          <a:solidFill>
            <a:schemeClr val="accent2">
              <a:lumMod val="40000"/>
              <a:lumOff val="6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GB" sz="1600" b="1" dirty="0">
                <a:ln>
                  <a:solidFill>
                    <a:sysClr val="windowText" lastClr="000000"/>
                  </a:solidFill>
                </a:ln>
                <a:solidFill>
                  <a:sysClr val="windowText" lastClr="000000"/>
                </a:solidFill>
                <a:latin typeface="Century Gothic" panose="020B0502020202020204" pitchFamily="34" charset="0"/>
              </a:rPr>
              <a:t>0.01</a:t>
            </a:r>
            <a:endParaRPr lang="en-US" sz="1600" b="1" dirty="0">
              <a:ln>
                <a:solidFill>
                  <a:sysClr val="windowText" lastClr="000000"/>
                </a:solidFill>
              </a:ln>
              <a:solidFill>
                <a:sysClr val="windowText" lastClr="000000"/>
              </a:solidFill>
              <a:latin typeface="Century Gothic" panose="020B0502020202020204" pitchFamily="34" charset="0"/>
            </a:endParaRPr>
          </a:p>
        </p:txBody>
      </p:sp>
      <p:sp>
        <p:nvSpPr>
          <p:cNvPr id="12" name="Oval 11">
            <a:extLst>
              <a:ext uri="{FF2B5EF4-FFF2-40B4-BE49-F238E27FC236}">
                <a16:creationId xmlns:a16="http://schemas.microsoft.com/office/drawing/2014/main" xmlns="" id="{134A6045-BBDB-4C66-AC70-88CA2853666D}"/>
              </a:ext>
            </a:extLst>
          </p:cNvPr>
          <p:cNvSpPr/>
          <p:nvPr/>
        </p:nvSpPr>
        <p:spPr>
          <a:xfrm>
            <a:off x="979744" y="2343210"/>
            <a:ext cx="765911" cy="717462"/>
          </a:xfrm>
          <a:prstGeom prst="ellipse">
            <a:avLst/>
          </a:prstGeom>
          <a:solidFill>
            <a:schemeClr val="accent6">
              <a:lumMod val="40000"/>
              <a:lumOff val="60000"/>
            </a:schemeClr>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GB" sz="1600" b="1" dirty="0">
                <a:ln>
                  <a:solidFill>
                    <a:sysClr val="windowText" lastClr="000000"/>
                  </a:solidFill>
                </a:ln>
                <a:solidFill>
                  <a:sysClr val="windowText" lastClr="000000"/>
                </a:solidFill>
                <a:latin typeface="Century Gothic" panose="020B0502020202020204" pitchFamily="34" charset="0"/>
              </a:rPr>
              <a:t>0.1</a:t>
            </a:r>
            <a:endParaRPr lang="en-US" sz="1600" b="1" dirty="0">
              <a:ln>
                <a:solidFill>
                  <a:sysClr val="windowText" lastClr="000000"/>
                </a:solidFill>
              </a:ln>
              <a:solidFill>
                <a:sysClr val="windowText" lastClr="000000"/>
              </a:solidFill>
              <a:latin typeface="Century Gothic" panose="020B0502020202020204" pitchFamily="34" charset="0"/>
            </a:endParaRPr>
          </a:p>
        </p:txBody>
      </p:sp>
      <p:sp>
        <p:nvSpPr>
          <p:cNvPr id="13" name="Oval 12">
            <a:extLst>
              <a:ext uri="{FF2B5EF4-FFF2-40B4-BE49-F238E27FC236}">
                <a16:creationId xmlns:a16="http://schemas.microsoft.com/office/drawing/2014/main" xmlns="" id="{4A2DAC74-9FDE-401E-9447-A190E0B2F85E}"/>
              </a:ext>
            </a:extLst>
          </p:cNvPr>
          <p:cNvSpPr/>
          <p:nvPr/>
        </p:nvSpPr>
        <p:spPr>
          <a:xfrm>
            <a:off x="2589603" y="3769252"/>
            <a:ext cx="771631" cy="717462"/>
          </a:xfrm>
          <a:prstGeom prst="ellipse">
            <a:avLst/>
          </a:prstGeom>
          <a:solidFill>
            <a:schemeClr val="accent2">
              <a:lumMod val="40000"/>
              <a:lumOff val="6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GB" sz="1600" b="1" dirty="0">
                <a:ln>
                  <a:solidFill>
                    <a:sysClr val="windowText" lastClr="000000"/>
                  </a:solidFill>
                </a:ln>
                <a:solidFill>
                  <a:sysClr val="windowText" lastClr="000000"/>
                </a:solidFill>
                <a:latin typeface="Century Gothic" panose="020B0502020202020204" pitchFamily="34" charset="0"/>
              </a:rPr>
              <a:t>0.01</a:t>
            </a:r>
            <a:endParaRPr lang="en-US" sz="1600" b="1" dirty="0">
              <a:ln>
                <a:solidFill>
                  <a:sysClr val="windowText" lastClr="000000"/>
                </a:solidFill>
              </a:ln>
              <a:solidFill>
                <a:sysClr val="windowText" lastClr="000000"/>
              </a:solidFill>
              <a:latin typeface="Century Gothic" panose="020B0502020202020204" pitchFamily="34" charset="0"/>
            </a:endParaRPr>
          </a:p>
        </p:txBody>
      </p:sp>
      <p:sp>
        <p:nvSpPr>
          <p:cNvPr id="14" name="Oval 13">
            <a:extLst>
              <a:ext uri="{FF2B5EF4-FFF2-40B4-BE49-F238E27FC236}">
                <a16:creationId xmlns:a16="http://schemas.microsoft.com/office/drawing/2014/main" xmlns="" id="{37E3DCA3-679E-4809-9007-5B0290F55217}"/>
              </a:ext>
            </a:extLst>
          </p:cNvPr>
          <p:cNvSpPr/>
          <p:nvPr/>
        </p:nvSpPr>
        <p:spPr>
          <a:xfrm>
            <a:off x="2080338" y="2106082"/>
            <a:ext cx="771631" cy="717462"/>
          </a:xfrm>
          <a:prstGeom prst="ellipse">
            <a:avLst/>
          </a:prstGeom>
          <a:solidFill>
            <a:schemeClr val="accent2">
              <a:lumMod val="40000"/>
              <a:lumOff val="6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GB" sz="1600" b="1" dirty="0">
                <a:ln>
                  <a:solidFill>
                    <a:sysClr val="windowText" lastClr="000000"/>
                  </a:solidFill>
                </a:ln>
                <a:solidFill>
                  <a:sysClr val="windowText" lastClr="000000"/>
                </a:solidFill>
                <a:latin typeface="Century Gothic" panose="020B0502020202020204" pitchFamily="34" charset="0"/>
              </a:rPr>
              <a:t>0.01</a:t>
            </a:r>
            <a:endParaRPr lang="en-US" sz="1600" b="1" dirty="0">
              <a:ln>
                <a:solidFill>
                  <a:sysClr val="windowText" lastClr="000000"/>
                </a:solidFill>
              </a:ln>
              <a:solidFill>
                <a:sysClr val="windowText" lastClr="000000"/>
              </a:solidFill>
              <a:latin typeface="Century Gothic" panose="020B0502020202020204" pitchFamily="34" charset="0"/>
            </a:endParaRPr>
          </a:p>
        </p:txBody>
      </p:sp>
      <p:sp>
        <p:nvSpPr>
          <p:cNvPr id="20" name="Oval 19">
            <a:extLst>
              <a:ext uri="{FF2B5EF4-FFF2-40B4-BE49-F238E27FC236}">
                <a16:creationId xmlns:a16="http://schemas.microsoft.com/office/drawing/2014/main" xmlns="" id="{01D76CB1-EAE8-4809-A401-B7D55402D8ED}"/>
              </a:ext>
            </a:extLst>
          </p:cNvPr>
          <p:cNvSpPr/>
          <p:nvPr/>
        </p:nvSpPr>
        <p:spPr>
          <a:xfrm>
            <a:off x="7646237" y="2100131"/>
            <a:ext cx="771631" cy="717462"/>
          </a:xfrm>
          <a:prstGeom prst="ellipse">
            <a:avLst/>
          </a:prstGeom>
          <a:solidFill>
            <a:schemeClr val="accent2">
              <a:lumMod val="40000"/>
              <a:lumOff val="6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GB" sz="1600" b="1" dirty="0">
                <a:ln>
                  <a:solidFill>
                    <a:sysClr val="windowText" lastClr="000000"/>
                  </a:solidFill>
                </a:ln>
                <a:solidFill>
                  <a:sysClr val="windowText" lastClr="000000"/>
                </a:solidFill>
                <a:latin typeface="Century Gothic" panose="020B0502020202020204" pitchFamily="34" charset="0"/>
              </a:rPr>
              <a:t>0.01</a:t>
            </a:r>
            <a:endParaRPr lang="en-US" sz="1600" b="1" dirty="0">
              <a:ln>
                <a:solidFill>
                  <a:sysClr val="windowText" lastClr="000000"/>
                </a:solidFill>
              </a:ln>
              <a:solidFill>
                <a:sysClr val="windowText" lastClr="000000"/>
              </a:solidFill>
              <a:latin typeface="Century Gothic" panose="020B0502020202020204" pitchFamily="34" charset="0"/>
            </a:endParaRPr>
          </a:p>
        </p:txBody>
      </p:sp>
      <p:sp>
        <p:nvSpPr>
          <p:cNvPr id="21" name="Oval 20">
            <a:extLst>
              <a:ext uri="{FF2B5EF4-FFF2-40B4-BE49-F238E27FC236}">
                <a16:creationId xmlns:a16="http://schemas.microsoft.com/office/drawing/2014/main" xmlns="" id="{F7B48A03-ACBB-4C11-AE8C-DB06712B0409}"/>
              </a:ext>
            </a:extLst>
          </p:cNvPr>
          <p:cNvSpPr/>
          <p:nvPr/>
        </p:nvSpPr>
        <p:spPr>
          <a:xfrm>
            <a:off x="6407791" y="2186083"/>
            <a:ext cx="771631" cy="717462"/>
          </a:xfrm>
          <a:prstGeom prst="ellipse">
            <a:avLst/>
          </a:prstGeom>
          <a:solidFill>
            <a:schemeClr val="accent2">
              <a:lumMod val="40000"/>
              <a:lumOff val="6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GB" sz="1600" b="1" dirty="0">
                <a:ln>
                  <a:solidFill>
                    <a:sysClr val="windowText" lastClr="000000"/>
                  </a:solidFill>
                </a:ln>
                <a:solidFill>
                  <a:sysClr val="windowText" lastClr="000000"/>
                </a:solidFill>
                <a:latin typeface="Century Gothic" panose="020B0502020202020204" pitchFamily="34" charset="0"/>
              </a:rPr>
              <a:t>0.01</a:t>
            </a:r>
            <a:endParaRPr lang="en-US" sz="1600" b="1" dirty="0">
              <a:ln>
                <a:solidFill>
                  <a:sysClr val="windowText" lastClr="000000"/>
                </a:solidFill>
              </a:ln>
              <a:solidFill>
                <a:sysClr val="windowText" lastClr="000000"/>
              </a:solidFill>
              <a:latin typeface="Century Gothic" panose="020B0502020202020204" pitchFamily="34" charset="0"/>
            </a:endParaRPr>
          </a:p>
        </p:txBody>
      </p:sp>
      <p:sp>
        <p:nvSpPr>
          <p:cNvPr id="22" name="Oval 21">
            <a:extLst>
              <a:ext uri="{FF2B5EF4-FFF2-40B4-BE49-F238E27FC236}">
                <a16:creationId xmlns:a16="http://schemas.microsoft.com/office/drawing/2014/main" xmlns="" id="{05CA7D24-5E95-4CB1-94C8-4E2BFDA85971}"/>
              </a:ext>
            </a:extLst>
          </p:cNvPr>
          <p:cNvSpPr/>
          <p:nvPr/>
        </p:nvSpPr>
        <p:spPr>
          <a:xfrm>
            <a:off x="7020695" y="2942278"/>
            <a:ext cx="771631" cy="717462"/>
          </a:xfrm>
          <a:prstGeom prst="ellipse">
            <a:avLst/>
          </a:prstGeom>
          <a:solidFill>
            <a:schemeClr val="accent2">
              <a:lumMod val="40000"/>
              <a:lumOff val="6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GB" sz="1600" b="1" dirty="0">
                <a:ln>
                  <a:solidFill>
                    <a:sysClr val="windowText" lastClr="000000"/>
                  </a:solidFill>
                </a:ln>
                <a:solidFill>
                  <a:sysClr val="windowText" lastClr="000000"/>
                </a:solidFill>
                <a:latin typeface="Century Gothic" panose="020B0502020202020204" pitchFamily="34" charset="0"/>
              </a:rPr>
              <a:t>0.01</a:t>
            </a:r>
            <a:endParaRPr lang="en-US" sz="1600" b="1" dirty="0">
              <a:ln>
                <a:solidFill>
                  <a:sysClr val="windowText" lastClr="000000"/>
                </a:solidFill>
              </a:ln>
              <a:solidFill>
                <a:sysClr val="windowText" lastClr="000000"/>
              </a:solidFill>
              <a:latin typeface="Century Gothic" panose="020B0502020202020204" pitchFamily="34" charset="0"/>
            </a:endParaRPr>
          </a:p>
        </p:txBody>
      </p:sp>
      <p:sp>
        <p:nvSpPr>
          <p:cNvPr id="23" name="Oval 22">
            <a:extLst>
              <a:ext uri="{FF2B5EF4-FFF2-40B4-BE49-F238E27FC236}">
                <a16:creationId xmlns:a16="http://schemas.microsoft.com/office/drawing/2014/main" xmlns="" id="{B2C931F5-C250-4110-898E-3CA92AFA9D66}"/>
              </a:ext>
            </a:extLst>
          </p:cNvPr>
          <p:cNvSpPr/>
          <p:nvPr/>
        </p:nvSpPr>
        <p:spPr>
          <a:xfrm>
            <a:off x="5629814" y="2767611"/>
            <a:ext cx="765911" cy="717462"/>
          </a:xfrm>
          <a:prstGeom prst="ellipse">
            <a:avLst/>
          </a:prstGeom>
          <a:solidFill>
            <a:schemeClr val="accent6">
              <a:lumMod val="40000"/>
              <a:lumOff val="60000"/>
            </a:schemeClr>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GB" sz="1600" b="1" dirty="0">
                <a:ln>
                  <a:solidFill>
                    <a:sysClr val="windowText" lastClr="000000"/>
                  </a:solidFill>
                </a:ln>
                <a:solidFill>
                  <a:sysClr val="windowText" lastClr="000000"/>
                </a:solidFill>
                <a:latin typeface="Century Gothic" panose="020B0502020202020204" pitchFamily="34" charset="0"/>
              </a:rPr>
              <a:t>0.1</a:t>
            </a:r>
            <a:endParaRPr lang="en-US" sz="1600" b="1" dirty="0">
              <a:ln>
                <a:solidFill>
                  <a:sysClr val="windowText" lastClr="000000"/>
                </a:solidFill>
              </a:ln>
              <a:solidFill>
                <a:sysClr val="windowText" lastClr="000000"/>
              </a:solidFill>
              <a:latin typeface="Century Gothic" panose="020B0502020202020204" pitchFamily="34" charset="0"/>
            </a:endParaRPr>
          </a:p>
        </p:txBody>
      </p:sp>
      <p:sp>
        <p:nvSpPr>
          <p:cNvPr id="24" name="Oval 23">
            <a:extLst>
              <a:ext uri="{FF2B5EF4-FFF2-40B4-BE49-F238E27FC236}">
                <a16:creationId xmlns:a16="http://schemas.microsoft.com/office/drawing/2014/main" xmlns="" id="{3D3C61AF-71DB-4E48-8E06-C6EAAE1A2E0B}"/>
              </a:ext>
            </a:extLst>
          </p:cNvPr>
          <p:cNvSpPr/>
          <p:nvPr/>
        </p:nvSpPr>
        <p:spPr>
          <a:xfrm>
            <a:off x="6229026" y="3553685"/>
            <a:ext cx="765911" cy="717462"/>
          </a:xfrm>
          <a:prstGeom prst="ellipse">
            <a:avLst/>
          </a:prstGeom>
          <a:solidFill>
            <a:schemeClr val="accent6">
              <a:lumMod val="40000"/>
              <a:lumOff val="60000"/>
            </a:schemeClr>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GB" sz="1600" b="1" dirty="0">
                <a:ln>
                  <a:solidFill>
                    <a:sysClr val="windowText" lastClr="000000"/>
                  </a:solidFill>
                </a:ln>
                <a:solidFill>
                  <a:sysClr val="windowText" lastClr="000000"/>
                </a:solidFill>
                <a:latin typeface="Century Gothic" panose="020B0502020202020204" pitchFamily="34" charset="0"/>
              </a:rPr>
              <a:t>0.1</a:t>
            </a:r>
            <a:endParaRPr lang="en-US" sz="1600" b="1" dirty="0">
              <a:ln>
                <a:solidFill>
                  <a:sysClr val="windowText" lastClr="000000"/>
                </a:solidFill>
              </a:ln>
              <a:solidFill>
                <a:sysClr val="windowText" lastClr="000000"/>
              </a:solidFill>
              <a:latin typeface="Century Gothic" panose="020B0502020202020204" pitchFamily="34" charset="0"/>
            </a:endParaRPr>
          </a:p>
        </p:txBody>
      </p:sp>
      <p:graphicFrame>
        <p:nvGraphicFramePr>
          <p:cNvPr id="25" name="Table 24">
            <a:extLst>
              <a:ext uri="{FF2B5EF4-FFF2-40B4-BE49-F238E27FC236}">
                <a16:creationId xmlns:a16="http://schemas.microsoft.com/office/drawing/2014/main" xmlns="" id="{EB602D06-C92E-47F4-B66A-859D227D5F34}"/>
              </a:ext>
            </a:extLst>
          </p:cNvPr>
          <p:cNvGraphicFramePr>
            <a:graphicFrameLocks noGrp="1"/>
          </p:cNvGraphicFramePr>
          <p:nvPr>
            <p:extLst>
              <p:ext uri="{D42A27DB-BD31-4B8C-83A1-F6EECF244321}">
                <p14:modId xmlns:p14="http://schemas.microsoft.com/office/powerpoint/2010/main" val="1312360354"/>
              </p:ext>
            </p:extLst>
          </p:nvPr>
        </p:nvGraphicFramePr>
        <p:xfrm>
          <a:off x="3803040" y="2678590"/>
          <a:ext cx="1537919" cy="1005840"/>
        </p:xfrm>
        <a:graphic>
          <a:graphicData uri="http://schemas.openxmlformats.org/drawingml/2006/table">
            <a:tbl>
              <a:tblPr firstRow="1" bandRow="1">
                <a:tableStyleId>{5940675A-B579-460E-94D1-54222C63F5DA}</a:tableStyleId>
              </a:tblPr>
              <a:tblGrid>
                <a:gridCol w="1537919">
                  <a:extLst>
                    <a:ext uri="{9D8B030D-6E8A-4147-A177-3AD203B41FA5}">
                      <a16:colId xmlns:a16="http://schemas.microsoft.com/office/drawing/2014/main" xmlns="" val="1435530758"/>
                    </a:ext>
                  </a:extLst>
                </a:gridCol>
              </a:tblGrid>
              <a:tr h="8579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6000" b="1" dirty="0">
                          <a:solidFill>
                            <a:srgbClr val="FF0000"/>
                          </a:solidFill>
                          <a:latin typeface="Century Gothic" panose="020B0502020202020204" pitchFamily="34" charset="0"/>
                        </a:rPr>
                        <a:t>&gt;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391454258"/>
                  </a:ext>
                </a:extLst>
              </a:tr>
            </a:tbl>
          </a:graphicData>
        </a:graphic>
      </p:graphicFrame>
      <p:sp>
        <p:nvSpPr>
          <p:cNvPr id="26" name="Oval 25">
            <a:extLst>
              <a:ext uri="{FF2B5EF4-FFF2-40B4-BE49-F238E27FC236}">
                <a16:creationId xmlns:a16="http://schemas.microsoft.com/office/drawing/2014/main" xmlns="" id="{1F356080-99CB-4A47-AC99-0A0D9C234F77}"/>
              </a:ext>
            </a:extLst>
          </p:cNvPr>
          <p:cNvSpPr/>
          <p:nvPr/>
        </p:nvSpPr>
        <p:spPr>
          <a:xfrm>
            <a:off x="452715" y="3126873"/>
            <a:ext cx="770400" cy="716400"/>
          </a:xfrm>
          <a:prstGeom prst="ellipse">
            <a:avLst/>
          </a:prstGeom>
          <a:solidFill>
            <a:srgbClr val="F1CFED"/>
          </a:solidFill>
          <a:ln w="28575">
            <a:solidFill>
              <a:srgbClr val="C642B6"/>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GB" sz="1600" b="1" dirty="0">
                <a:ln>
                  <a:solidFill>
                    <a:sysClr val="windowText" lastClr="000000"/>
                  </a:solidFill>
                </a:ln>
                <a:solidFill>
                  <a:sysClr val="windowText" lastClr="000000"/>
                </a:solidFill>
                <a:latin typeface="Century Gothic" panose="020B0502020202020204" pitchFamily="34" charset="0"/>
              </a:rPr>
              <a:t>1</a:t>
            </a:r>
            <a:endParaRPr lang="en-US" sz="1600" b="1" dirty="0">
              <a:ln>
                <a:solidFill>
                  <a:sysClr val="windowText" lastClr="000000"/>
                </a:solidFill>
              </a:ln>
              <a:solidFill>
                <a:sysClr val="windowText" lastClr="000000"/>
              </a:solidFill>
              <a:latin typeface="Century Gothic" panose="020B0502020202020204" pitchFamily="34" charset="0"/>
            </a:endParaRPr>
          </a:p>
        </p:txBody>
      </p:sp>
      <p:sp>
        <p:nvSpPr>
          <p:cNvPr id="27" name="Oval 26">
            <a:extLst>
              <a:ext uri="{FF2B5EF4-FFF2-40B4-BE49-F238E27FC236}">
                <a16:creationId xmlns:a16="http://schemas.microsoft.com/office/drawing/2014/main" xmlns="" id="{B04C94D7-319E-4266-B1B8-39F22B86320B}"/>
              </a:ext>
            </a:extLst>
          </p:cNvPr>
          <p:cNvSpPr/>
          <p:nvPr/>
        </p:nvSpPr>
        <p:spPr>
          <a:xfrm>
            <a:off x="1094224" y="3909474"/>
            <a:ext cx="770400" cy="716400"/>
          </a:xfrm>
          <a:prstGeom prst="ellipse">
            <a:avLst/>
          </a:prstGeom>
          <a:solidFill>
            <a:srgbClr val="F1CFED"/>
          </a:solidFill>
          <a:ln w="28575">
            <a:solidFill>
              <a:srgbClr val="C642B6"/>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GB" sz="1600" b="1" dirty="0">
                <a:ln>
                  <a:solidFill>
                    <a:sysClr val="windowText" lastClr="000000"/>
                  </a:solidFill>
                </a:ln>
                <a:solidFill>
                  <a:sysClr val="windowText" lastClr="000000"/>
                </a:solidFill>
                <a:latin typeface="Century Gothic" panose="020B0502020202020204" pitchFamily="34" charset="0"/>
              </a:rPr>
              <a:t>1</a:t>
            </a:r>
            <a:endParaRPr lang="en-US" sz="1600" b="1" dirty="0">
              <a:ln>
                <a:solidFill>
                  <a:sysClr val="windowText" lastClr="000000"/>
                </a:solidFill>
              </a:ln>
              <a:solidFill>
                <a:sysClr val="windowText" lastClr="000000"/>
              </a:solidFill>
              <a:latin typeface="Century Gothic" panose="020B0502020202020204" pitchFamily="34" charset="0"/>
            </a:endParaRPr>
          </a:p>
        </p:txBody>
      </p:sp>
      <p:sp>
        <p:nvSpPr>
          <p:cNvPr id="28" name="Oval 27">
            <a:extLst>
              <a:ext uri="{FF2B5EF4-FFF2-40B4-BE49-F238E27FC236}">
                <a16:creationId xmlns:a16="http://schemas.microsoft.com/office/drawing/2014/main" xmlns="" id="{22682317-0CA1-4F8C-8B9C-D9931369D751}"/>
              </a:ext>
            </a:extLst>
          </p:cNvPr>
          <p:cNvSpPr/>
          <p:nvPr/>
        </p:nvSpPr>
        <p:spPr>
          <a:xfrm>
            <a:off x="7486983" y="3830409"/>
            <a:ext cx="770400" cy="716400"/>
          </a:xfrm>
          <a:prstGeom prst="ellipse">
            <a:avLst/>
          </a:prstGeom>
          <a:solidFill>
            <a:srgbClr val="F1CFED"/>
          </a:solidFill>
          <a:ln w="28575">
            <a:solidFill>
              <a:srgbClr val="C642B6"/>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GB" sz="1600" b="1" dirty="0">
                <a:ln>
                  <a:solidFill>
                    <a:sysClr val="windowText" lastClr="000000"/>
                  </a:solidFill>
                </a:ln>
                <a:solidFill>
                  <a:sysClr val="windowText" lastClr="000000"/>
                </a:solidFill>
                <a:latin typeface="Century Gothic" panose="020B0502020202020204" pitchFamily="34" charset="0"/>
              </a:rPr>
              <a:t>1</a:t>
            </a:r>
            <a:endParaRPr lang="en-US" sz="1600" b="1" dirty="0">
              <a:ln>
                <a:solidFill>
                  <a:sysClr val="windowText" lastClr="000000"/>
                </a:solidFill>
              </a:ln>
              <a:solidFill>
                <a:sysClr val="windowText" lastClr="000000"/>
              </a:solidFill>
              <a:latin typeface="Century Gothic" panose="020B0502020202020204" pitchFamily="34" charset="0"/>
            </a:endParaRPr>
          </a:p>
        </p:txBody>
      </p:sp>
      <p:sp>
        <p:nvSpPr>
          <p:cNvPr id="29" name="TextBox 28">
            <a:extLst>
              <a:ext uri="{FF2B5EF4-FFF2-40B4-BE49-F238E27FC236}">
                <a16:creationId xmlns:a16="http://schemas.microsoft.com/office/drawing/2014/main" xmlns="" id="{5DDC78E1-0038-4977-AFA5-003B10E6D1B3}"/>
              </a:ext>
            </a:extLst>
          </p:cNvPr>
          <p:cNvSpPr txBox="1"/>
          <p:nvPr/>
        </p:nvSpPr>
        <p:spPr>
          <a:xfrm>
            <a:off x="1467959" y="4956535"/>
            <a:ext cx="1189211" cy="461665"/>
          </a:xfrm>
          <a:prstGeom prst="rect">
            <a:avLst/>
          </a:prstGeom>
          <a:noFill/>
        </p:spPr>
        <p:txBody>
          <a:bodyPr wrap="square" rtlCol="0">
            <a:spAutoFit/>
          </a:bodyPr>
          <a:lstStyle/>
          <a:p>
            <a:pPr algn="ctr"/>
            <a:r>
              <a:rPr lang="en-GB" sz="2400" b="1" dirty="0">
                <a:solidFill>
                  <a:srgbClr val="FF0000"/>
                </a:solidFill>
                <a:latin typeface="Century Gothic" panose="020B0502020202020204" pitchFamily="34" charset="0"/>
              </a:rPr>
              <a:t>2.23</a:t>
            </a:r>
            <a:endParaRPr lang="en-US" sz="2400" b="1" dirty="0">
              <a:solidFill>
                <a:srgbClr val="FF0000"/>
              </a:solidFill>
              <a:latin typeface="Century Gothic" panose="020B0502020202020204" pitchFamily="34" charset="0"/>
            </a:endParaRPr>
          </a:p>
        </p:txBody>
      </p:sp>
      <p:sp>
        <p:nvSpPr>
          <p:cNvPr id="30" name="TextBox 29">
            <a:extLst>
              <a:ext uri="{FF2B5EF4-FFF2-40B4-BE49-F238E27FC236}">
                <a16:creationId xmlns:a16="http://schemas.microsoft.com/office/drawing/2014/main" xmlns="" id="{1624CFEE-B826-4B3F-8087-CCA3E985EDB7}"/>
              </a:ext>
            </a:extLst>
          </p:cNvPr>
          <p:cNvSpPr txBox="1"/>
          <p:nvPr/>
        </p:nvSpPr>
        <p:spPr>
          <a:xfrm>
            <a:off x="6486832" y="4956535"/>
            <a:ext cx="1189211" cy="461665"/>
          </a:xfrm>
          <a:prstGeom prst="rect">
            <a:avLst/>
          </a:prstGeom>
          <a:noFill/>
        </p:spPr>
        <p:txBody>
          <a:bodyPr wrap="square" rtlCol="0">
            <a:spAutoFit/>
          </a:bodyPr>
          <a:lstStyle/>
          <a:p>
            <a:pPr algn="ctr"/>
            <a:r>
              <a:rPr lang="en-GB" sz="2400" b="1" dirty="0">
                <a:solidFill>
                  <a:srgbClr val="FF0000"/>
                </a:solidFill>
                <a:latin typeface="Century Gothic" panose="020B0502020202020204" pitchFamily="34" charset="0"/>
              </a:rPr>
              <a:t>1.23</a:t>
            </a:r>
            <a:endParaRPr lang="en-US" sz="2400" b="1" dirty="0">
              <a:solidFill>
                <a:srgbClr val="FF0000"/>
              </a:solidFill>
              <a:latin typeface="Century Gothic" panose="020B0502020202020204" pitchFamily="34" charset="0"/>
            </a:endParaRPr>
          </a:p>
        </p:txBody>
      </p:sp>
      <p:pic>
        <p:nvPicPr>
          <p:cNvPr id="31" name="Picture 30" descr="A close up of a sign&#10;&#10;Description generated with high confidence">
            <a:extLst>
              <a:ext uri="{FF2B5EF4-FFF2-40B4-BE49-F238E27FC236}">
                <a16:creationId xmlns:a16="http://schemas.microsoft.com/office/drawing/2014/main" xmlns="" id="{677E7CDE-2CA3-49A2-BECD-8C8C3E3E534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32" name="TextBox 8">
            <a:extLst>
              <a:ext uri="{FF2B5EF4-FFF2-40B4-BE49-F238E27FC236}">
                <a16:creationId xmlns:a16="http://schemas.microsoft.com/office/drawing/2014/main" xmlns="" id="{1604F16F-FEF9-4165-9935-37D1D6B53EF1}"/>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4277279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16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Use &gt;, &lt; or = to compare these decimal numbers.</a:t>
            </a:r>
          </a:p>
          <a:p>
            <a:pPr algn="ctr"/>
            <a:endParaRPr lang="en-GB" sz="2000" b="1" dirty="0">
              <a:solidFill>
                <a:schemeClr val="tx1"/>
              </a:solidFill>
              <a:latin typeface="Century Gothic" panose="020B0502020202020204" pitchFamily="34" charset="0"/>
            </a:endParaRPr>
          </a:p>
          <a:p>
            <a:pPr algn="ctr"/>
            <a:endParaRPr lang="en-GB" sz="4000" b="1" dirty="0">
              <a:solidFill>
                <a:schemeClr val="bg2">
                  <a:lumMod val="25000"/>
                </a:schemeClr>
              </a:solidFill>
              <a:latin typeface="Century Gothic" panose="020B0502020202020204" pitchFamily="34" charset="0"/>
            </a:endParaRPr>
          </a:p>
          <a:p>
            <a:pPr lvl="0"/>
            <a:endParaRPr lang="en-GB" sz="2000" b="1" dirty="0">
              <a:solidFill>
                <a:srgbClr val="E7E6E6">
                  <a:lumMod val="25000"/>
                </a:srgbClr>
              </a:solidFill>
              <a:latin typeface="Century Gothic" panose="020B0502020202020204" pitchFamily="34" charset="0"/>
            </a:endParaRPr>
          </a:p>
        </p:txBody>
      </p:sp>
      <p:graphicFrame>
        <p:nvGraphicFramePr>
          <p:cNvPr id="7" name="Table 6">
            <a:extLst>
              <a:ext uri="{FF2B5EF4-FFF2-40B4-BE49-F238E27FC236}">
                <a16:creationId xmlns:a16="http://schemas.microsoft.com/office/drawing/2014/main" xmlns="" id="{5F17764D-A6F7-42FB-AB08-A0CDC75D0661}"/>
              </a:ext>
            </a:extLst>
          </p:cNvPr>
          <p:cNvGraphicFramePr>
            <a:graphicFrameLocks noGrp="1"/>
          </p:cNvGraphicFramePr>
          <p:nvPr>
            <p:extLst>
              <p:ext uri="{D42A27DB-BD31-4B8C-83A1-F6EECF244321}">
                <p14:modId xmlns:p14="http://schemas.microsoft.com/office/powerpoint/2010/main" val="2281776539"/>
              </p:ext>
            </p:extLst>
          </p:nvPr>
        </p:nvGraphicFramePr>
        <p:xfrm>
          <a:off x="533929" y="2141063"/>
          <a:ext cx="2993808" cy="1886273"/>
        </p:xfrm>
        <a:graphic>
          <a:graphicData uri="http://schemas.openxmlformats.org/drawingml/2006/table">
            <a:tbl>
              <a:tblPr firstRow="1" bandRow="1">
                <a:tableStyleId>{5940675A-B579-460E-94D1-54222C63F5DA}</a:tableStyleId>
              </a:tblPr>
              <a:tblGrid>
                <a:gridCol w="997936">
                  <a:extLst>
                    <a:ext uri="{9D8B030D-6E8A-4147-A177-3AD203B41FA5}">
                      <a16:colId xmlns:a16="http://schemas.microsoft.com/office/drawing/2014/main" xmlns="" val="2500761812"/>
                    </a:ext>
                  </a:extLst>
                </a:gridCol>
                <a:gridCol w="997936">
                  <a:extLst>
                    <a:ext uri="{9D8B030D-6E8A-4147-A177-3AD203B41FA5}">
                      <a16:colId xmlns:a16="http://schemas.microsoft.com/office/drawing/2014/main" xmlns="" val="26146610"/>
                    </a:ext>
                  </a:extLst>
                </a:gridCol>
                <a:gridCol w="997936">
                  <a:extLst>
                    <a:ext uri="{9D8B030D-6E8A-4147-A177-3AD203B41FA5}">
                      <a16:colId xmlns:a16="http://schemas.microsoft.com/office/drawing/2014/main" xmlns="" val="3013687887"/>
                    </a:ext>
                  </a:extLst>
                </a:gridCol>
              </a:tblGrid>
              <a:tr h="575633">
                <a:tc>
                  <a:txBody>
                    <a:bodyPr/>
                    <a:lstStyle/>
                    <a:p>
                      <a:pPr algn="ctr"/>
                      <a:r>
                        <a:rPr lang="en-GB" sz="2800" b="1" dirty="0">
                          <a:latin typeface="Century Gothic" panose="020B0502020202020204" pitchFamily="34" charset="0"/>
                        </a:rPr>
                        <a:t>1</a:t>
                      </a:r>
                      <a:endParaRPr lang="en-US" sz="2800" b="1"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GB" sz="2800" b="1" dirty="0">
                          <a:latin typeface="Century Gothic" panose="020B0502020202020204" pitchFamily="34" charset="0"/>
                        </a:rPr>
                        <a:t>0.1</a:t>
                      </a:r>
                      <a:endParaRPr lang="en-US" sz="2800" b="1"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GB" sz="2800" b="1" dirty="0">
                          <a:latin typeface="Century Gothic" panose="020B0502020202020204" pitchFamily="34" charset="0"/>
                        </a:rPr>
                        <a:t>0.01</a:t>
                      </a:r>
                      <a:endParaRPr lang="en-US" sz="2800" b="1"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553649541"/>
                  </a:ext>
                </a:extLst>
              </a:tr>
              <a:tr h="1100783">
                <a:tc>
                  <a:txBody>
                    <a:bodyPr/>
                    <a:lstStyle/>
                    <a:p>
                      <a:pPr algn="ctr"/>
                      <a:endParaRPr lang="en-US" sz="1000" b="1"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GB" sz="1000" b="1" dirty="0">
                        <a:latin typeface="Century Gothic" panose="020B0502020202020204" pitchFamily="34" charset="0"/>
                      </a:endParaRPr>
                    </a:p>
                    <a:p>
                      <a:pPr algn="ctr"/>
                      <a:endParaRPr lang="en-GB" sz="1000" b="1" dirty="0">
                        <a:latin typeface="Century Gothic" panose="020B0502020202020204" pitchFamily="34" charset="0"/>
                      </a:endParaRPr>
                    </a:p>
                    <a:p>
                      <a:pPr algn="ctr"/>
                      <a:endParaRPr lang="en-GB" sz="1000" b="1" dirty="0">
                        <a:latin typeface="Century Gothic" panose="020B0502020202020204" pitchFamily="34" charset="0"/>
                      </a:endParaRPr>
                    </a:p>
                    <a:p>
                      <a:pPr algn="ctr"/>
                      <a:endParaRPr lang="en-GB" sz="1000" b="1" dirty="0">
                        <a:latin typeface="Century Gothic" panose="020B0502020202020204" pitchFamily="34" charset="0"/>
                      </a:endParaRPr>
                    </a:p>
                    <a:p>
                      <a:pPr algn="ctr"/>
                      <a:endParaRPr lang="en-GB" sz="1000" b="1" dirty="0">
                        <a:latin typeface="Century Gothic" panose="020B0502020202020204" pitchFamily="34" charset="0"/>
                      </a:endParaRPr>
                    </a:p>
                    <a:p>
                      <a:pPr algn="ctr"/>
                      <a:endParaRPr lang="en-GB" sz="1000" b="1" dirty="0">
                        <a:latin typeface="Century Gothic" panose="020B0502020202020204" pitchFamily="34" charset="0"/>
                      </a:endParaRPr>
                    </a:p>
                    <a:p>
                      <a:pPr algn="ctr"/>
                      <a:endParaRPr lang="en-GB" sz="1000" b="1" dirty="0">
                        <a:latin typeface="Century Gothic" panose="020B0502020202020204" pitchFamily="34" charset="0"/>
                      </a:endParaRPr>
                    </a:p>
                    <a:p>
                      <a:pPr algn="ctr"/>
                      <a:endParaRPr lang="en-US" sz="1000" b="1"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US" sz="1000" b="1"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653120094"/>
                  </a:ext>
                </a:extLst>
              </a:tr>
            </a:tbl>
          </a:graphicData>
        </a:graphic>
      </p:graphicFrame>
      <p:graphicFrame>
        <p:nvGraphicFramePr>
          <p:cNvPr id="12" name="Table 11">
            <a:extLst>
              <a:ext uri="{FF2B5EF4-FFF2-40B4-BE49-F238E27FC236}">
                <a16:creationId xmlns:a16="http://schemas.microsoft.com/office/drawing/2014/main" xmlns="" id="{BA6A0917-A675-4E66-BA97-658E69B0EB69}"/>
              </a:ext>
            </a:extLst>
          </p:cNvPr>
          <p:cNvGraphicFramePr>
            <a:graphicFrameLocks noGrp="1"/>
          </p:cNvGraphicFramePr>
          <p:nvPr>
            <p:extLst>
              <p:ext uri="{D42A27DB-BD31-4B8C-83A1-F6EECF244321}">
                <p14:modId xmlns:p14="http://schemas.microsoft.com/office/powerpoint/2010/main" val="288615617"/>
              </p:ext>
            </p:extLst>
          </p:nvPr>
        </p:nvGraphicFramePr>
        <p:xfrm>
          <a:off x="5616263" y="2164437"/>
          <a:ext cx="2993808" cy="1886273"/>
        </p:xfrm>
        <a:graphic>
          <a:graphicData uri="http://schemas.openxmlformats.org/drawingml/2006/table">
            <a:tbl>
              <a:tblPr firstRow="1" bandRow="1">
                <a:tableStyleId>{5940675A-B579-460E-94D1-54222C63F5DA}</a:tableStyleId>
              </a:tblPr>
              <a:tblGrid>
                <a:gridCol w="997936">
                  <a:extLst>
                    <a:ext uri="{9D8B030D-6E8A-4147-A177-3AD203B41FA5}">
                      <a16:colId xmlns:a16="http://schemas.microsoft.com/office/drawing/2014/main" xmlns="" val="2500761812"/>
                    </a:ext>
                  </a:extLst>
                </a:gridCol>
                <a:gridCol w="997936">
                  <a:extLst>
                    <a:ext uri="{9D8B030D-6E8A-4147-A177-3AD203B41FA5}">
                      <a16:colId xmlns:a16="http://schemas.microsoft.com/office/drawing/2014/main" xmlns="" val="26146610"/>
                    </a:ext>
                  </a:extLst>
                </a:gridCol>
                <a:gridCol w="997936">
                  <a:extLst>
                    <a:ext uri="{9D8B030D-6E8A-4147-A177-3AD203B41FA5}">
                      <a16:colId xmlns:a16="http://schemas.microsoft.com/office/drawing/2014/main" xmlns="" val="3013687887"/>
                    </a:ext>
                  </a:extLst>
                </a:gridCol>
              </a:tblGrid>
              <a:tr h="575633">
                <a:tc>
                  <a:txBody>
                    <a:bodyPr/>
                    <a:lstStyle/>
                    <a:p>
                      <a:pPr algn="ctr"/>
                      <a:r>
                        <a:rPr lang="en-GB" sz="2800" b="1" dirty="0">
                          <a:latin typeface="Century Gothic" panose="020B0502020202020204" pitchFamily="34" charset="0"/>
                        </a:rPr>
                        <a:t>1</a:t>
                      </a:r>
                      <a:endParaRPr lang="en-US" sz="2800" b="1"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GB" sz="2800" b="1" dirty="0">
                          <a:latin typeface="Century Gothic" panose="020B0502020202020204" pitchFamily="34" charset="0"/>
                        </a:rPr>
                        <a:t>0.1</a:t>
                      </a:r>
                      <a:endParaRPr lang="en-US" sz="2800" b="1"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GB" sz="2800" b="1" dirty="0">
                          <a:latin typeface="Century Gothic" panose="020B0502020202020204" pitchFamily="34" charset="0"/>
                        </a:rPr>
                        <a:t>0.01</a:t>
                      </a:r>
                      <a:endParaRPr lang="en-US" sz="2800" b="1"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553649541"/>
                  </a:ext>
                </a:extLst>
              </a:tr>
              <a:tr h="1100783">
                <a:tc>
                  <a:txBody>
                    <a:bodyPr/>
                    <a:lstStyle/>
                    <a:p>
                      <a:pPr algn="ctr"/>
                      <a:endParaRPr lang="en-US" sz="1000" b="1"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GB" sz="1000" b="1" dirty="0">
                        <a:latin typeface="Century Gothic" panose="020B0502020202020204" pitchFamily="34" charset="0"/>
                      </a:endParaRPr>
                    </a:p>
                    <a:p>
                      <a:pPr algn="ctr"/>
                      <a:endParaRPr lang="en-GB" sz="1000" b="1" dirty="0">
                        <a:latin typeface="Century Gothic" panose="020B0502020202020204" pitchFamily="34" charset="0"/>
                      </a:endParaRPr>
                    </a:p>
                    <a:p>
                      <a:pPr algn="ctr"/>
                      <a:endParaRPr lang="en-GB" sz="1000" b="1" dirty="0">
                        <a:latin typeface="Century Gothic" panose="020B0502020202020204" pitchFamily="34" charset="0"/>
                      </a:endParaRPr>
                    </a:p>
                    <a:p>
                      <a:pPr algn="ctr"/>
                      <a:endParaRPr lang="en-GB" sz="1000" b="1" dirty="0">
                        <a:latin typeface="Century Gothic" panose="020B0502020202020204" pitchFamily="34" charset="0"/>
                      </a:endParaRPr>
                    </a:p>
                    <a:p>
                      <a:pPr algn="ctr"/>
                      <a:endParaRPr lang="en-GB" sz="1000" b="1" dirty="0">
                        <a:latin typeface="Century Gothic" panose="020B0502020202020204" pitchFamily="34" charset="0"/>
                      </a:endParaRPr>
                    </a:p>
                    <a:p>
                      <a:pPr algn="ctr"/>
                      <a:endParaRPr lang="en-GB" sz="1000" b="1" dirty="0">
                        <a:latin typeface="Century Gothic" panose="020B0502020202020204" pitchFamily="34" charset="0"/>
                      </a:endParaRPr>
                    </a:p>
                    <a:p>
                      <a:pPr algn="ctr"/>
                      <a:endParaRPr lang="en-GB" sz="1000" b="1" dirty="0">
                        <a:latin typeface="Century Gothic" panose="020B0502020202020204" pitchFamily="34" charset="0"/>
                      </a:endParaRPr>
                    </a:p>
                    <a:p>
                      <a:pPr algn="ctr"/>
                      <a:endParaRPr lang="en-US" sz="1000" b="1"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US" sz="1000" b="1"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653120094"/>
                  </a:ext>
                </a:extLst>
              </a:tr>
            </a:tbl>
          </a:graphicData>
        </a:graphic>
      </p:graphicFrame>
      <p:sp>
        <p:nvSpPr>
          <p:cNvPr id="13" name="Flowchart: Connector 12">
            <a:extLst>
              <a:ext uri="{FF2B5EF4-FFF2-40B4-BE49-F238E27FC236}">
                <a16:creationId xmlns:a16="http://schemas.microsoft.com/office/drawing/2014/main" xmlns="" id="{AD5917F0-5DD2-4C40-AFED-6DFBB299CECF}"/>
              </a:ext>
            </a:extLst>
          </p:cNvPr>
          <p:cNvSpPr>
            <a:spLocks noChangeAspect="1"/>
          </p:cNvSpPr>
          <p:nvPr/>
        </p:nvSpPr>
        <p:spPr>
          <a:xfrm>
            <a:off x="2654947" y="2941485"/>
            <a:ext cx="280971" cy="285428"/>
          </a:xfrm>
          <a:prstGeom prst="flowChartConnector">
            <a:avLst/>
          </a:prstGeom>
          <a:solidFill>
            <a:srgbClr val="C642B6"/>
          </a:solidFill>
          <a:ln>
            <a:solidFill>
              <a:srgbClr val="C642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a:extLst>
              <a:ext uri="{FF2B5EF4-FFF2-40B4-BE49-F238E27FC236}">
                <a16:creationId xmlns:a16="http://schemas.microsoft.com/office/drawing/2014/main" xmlns="" id="{422CAE45-E290-404B-A848-4F0CF1848FB5}"/>
              </a:ext>
            </a:extLst>
          </p:cNvPr>
          <p:cNvSpPr>
            <a:spLocks noChangeAspect="1"/>
          </p:cNvSpPr>
          <p:nvPr/>
        </p:nvSpPr>
        <p:spPr>
          <a:xfrm>
            <a:off x="3026311" y="3536558"/>
            <a:ext cx="280971" cy="285428"/>
          </a:xfrm>
          <a:prstGeom prst="flowChartConnector">
            <a:avLst/>
          </a:prstGeom>
          <a:solidFill>
            <a:srgbClr val="C642B6"/>
          </a:solidFill>
          <a:ln>
            <a:solidFill>
              <a:srgbClr val="C642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Connector 14">
            <a:extLst>
              <a:ext uri="{FF2B5EF4-FFF2-40B4-BE49-F238E27FC236}">
                <a16:creationId xmlns:a16="http://schemas.microsoft.com/office/drawing/2014/main" xmlns="" id="{5F14E53A-834D-42A8-8E0F-C065F8648317}"/>
              </a:ext>
            </a:extLst>
          </p:cNvPr>
          <p:cNvSpPr>
            <a:spLocks noChangeAspect="1"/>
          </p:cNvSpPr>
          <p:nvPr/>
        </p:nvSpPr>
        <p:spPr>
          <a:xfrm>
            <a:off x="3073570" y="2964859"/>
            <a:ext cx="280971" cy="285428"/>
          </a:xfrm>
          <a:prstGeom prst="flowChartConnector">
            <a:avLst/>
          </a:prstGeom>
          <a:solidFill>
            <a:srgbClr val="C642B6"/>
          </a:solidFill>
          <a:ln>
            <a:solidFill>
              <a:srgbClr val="C642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lowchart: Connector 19">
            <a:extLst>
              <a:ext uri="{FF2B5EF4-FFF2-40B4-BE49-F238E27FC236}">
                <a16:creationId xmlns:a16="http://schemas.microsoft.com/office/drawing/2014/main" xmlns="" id="{60CB6A48-730F-432F-8868-606B80ADB36D}"/>
              </a:ext>
            </a:extLst>
          </p:cNvPr>
          <p:cNvSpPr>
            <a:spLocks noChangeAspect="1"/>
          </p:cNvSpPr>
          <p:nvPr/>
        </p:nvSpPr>
        <p:spPr>
          <a:xfrm>
            <a:off x="2610523" y="3399021"/>
            <a:ext cx="280971" cy="285428"/>
          </a:xfrm>
          <a:prstGeom prst="flowChartConnector">
            <a:avLst/>
          </a:prstGeom>
          <a:solidFill>
            <a:srgbClr val="C642B6"/>
          </a:solidFill>
          <a:ln>
            <a:solidFill>
              <a:srgbClr val="C642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lowchart: Connector 20">
            <a:extLst>
              <a:ext uri="{FF2B5EF4-FFF2-40B4-BE49-F238E27FC236}">
                <a16:creationId xmlns:a16="http://schemas.microsoft.com/office/drawing/2014/main" xmlns="" id="{C157B1E9-E476-4191-A514-DFA321422C40}"/>
              </a:ext>
            </a:extLst>
          </p:cNvPr>
          <p:cNvSpPr>
            <a:spLocks noChangeAspect="1"/>
          </p:cNvSpPr>
          <p:nvPr/>
        </p:nvSpPr>
        <p:spPr>
          <a:xfrm>
            <a:off x="1695267" y="2998644"/>
            <a:ext cx="280971" cy="285428"/>
          </a:xfrm>
          <a:prstGeom prst="flowChartConnector">
            <a:avLst/>
          </a:prstGeom>
          <a:solidFill>
            <a:srgbClr val="C642B6"/>
          </a:solidFill>
          <a:ln>
            <a:solidFill>
              <a:srgbClr val="C642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lowchart: Connector 21">
            <a:extLst>
              <a:ext uri="{FF2B5EF4-FFF2-40B4-BE49-F238E27FC236}">
                <a16:creationId xmlns:a16="http://schemas.microsoft.com/office/drawing/2014/main" xmlns="" id="{49CD63D4-A7FD-45E8-815B-664AF480EB36}"/>
              </a:ext>
            </a:extLst>
          </p:cNvPr>
          <p:cNvSpPr>
            <a:spLocks noChangeAspect="1"/>
          </p:cNvSpPr>
          <p:nvPr/>
        </p:nvSpPr>
        <p:spPr>
          <a:xfrm>
            <a:off x="1841563" y="3573396"/>
            <a:ext cx="280971" cy="285428"/>
          </a:xfrm>
          <a:prstGeom prst="flowChartConnector">
            <a:avLst/>
          </a:prstGeom>
          <a:solidFill>
            <a:srgbClr val="C642B6"/>
          </a:solidFill>
          <a:ln>
            <a:solidFill>
              <a:srgbClr val="C642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owchart: Connector 22">
            <a:extLst>
              <a:ext uri="{FF2B5EF4-FFF2-40B4-BE49-F238E27FC236}">
                <a16:creationId xmlns:a16="http://schemas.microsoft.com/office/drawing/2014/main" xmlns="" id="{DA05AA2D-D94F-4677-B4A9-F9565C3340E4}"/>
              </a:ext>
            </a:extLst>
          </p:cNvPr>
          <p:cNvSpPr>
            <a:spLocks noChangeAspect="1"/>
          </p:cNvSpPr>
          <p:nvPr/>
        </p:nvSpPr>
        <p:spPr>
          <a:xfrm>
            <a:off x="2152895" y="3158295"/>
            <a:ext cx="280971" cy="285428"/>
          </a:xfrm>
          <a:prstGeom prst="flowChartConnector">
            <a:avLst/>
          </a:prstGeom>
          <a:solidFill>
            <a:srgbClr val="C642B6"/>
          </a:solidFill>
          <a:ln>
            <a:solidFill>
              <a:srgbClr val="C642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lowchart: Connector 23">
            <a:extLst>
              <a:ext uri="{FF2B5EF4-FFF2-40B4-BE49-F238E27FC236}">
                <a16:creationId xmlns:a16="http://schemas.microsoft.com/office/drawing/2014/main" xmlns="" id="{0054A25D-6153-4E37-8C0A-B23E7CA09304}"/>
              </a:ext>
            </a:extLst>
          </p:cNvPr>
          <p:cNvSpPr>
            <a:spLocks noChangeAspect="1"/>
          </p:cNvSpPr>
          <p:nvPr/>
        </p:nvSpPr>
        <p:spPr>
          <a:xfrm>
            <a:off x="5778615" y="2941485"/>
            <a:ext cx="280971" cy="285428"/>
          </a:xfrm>
          <a:prstGeom prst="flowChartConnector">
            <a:avLst/>
          </a:prstGeom>
          <a:solidFill>
            <a:srgbClr val="C642B6"/>
          </a:solidFill>
          <a:ln>
            <a:solidFill>
              <a:srgbClr val="C642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lowchart: Connector 24">
            <a:extLst>
              <a:ext uri="{FF2B5EF4-FFF2-40B4-BE49-F238E27FC236}">
                <a16:creationId xmlns:a16="http://schemas.microsoft.com/office/drawing/2014/main" xmlns="" id="{0F62CB83-B833-4D5A-B08A-4232BE860EEF}"/>
              </a:ext>
            </a:extLst>
          </p:cNvPr>
          <p:cNvSpPr>
            <a:spLocks noChangeAspect="1"/>
          </p:cNvSpPr>
          <p:nvPr/>
        </p:nvSpPr>
        <p:spPr>
          <a:xfrm>
            <a:off x="6117364" y="3301009"/>
            <a:ext cx="280971" cy="285428"/>
          </a:xfrm>
          <a:prstGeom prst="flowChartConnector">
            <a:avLst/>
          </a:prstGeom>
          <a:solidFill>
            <a:srgbClr val="C642B6"/>
          </a:solidFill>
          <a:ln>
            <a:solidFill>
              <a:srgbClr val="C642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lowchart: Connector 25">
            <a:extLst>
              <a:ext uri="{FF2B5EF4-FFF2-40B4-BE49-F238E27FC236}">
                <a16:creationId xmlns:a16="http://schemas.microsoft.com/office/drawing/2014/main" xmlns="" id="{3EA0A00F-599D-4015-8F0B-FA8D04B01EDC}"/>
              </a:ext>
            </a:extLst>
          </p:cNvPr>
          <p:cNvSpPr>
            <a:spLocks noChangeAspect="1"/>
          </p:cNvSpPr>
          <p:nvPr/>
        </p:nvSpPr>
        <p:spPr>
          <a:xfrm>
            <a:off x="5734563" y="3586437"/>
            <a:ext cx="280971" cy="285428"/>
          </a:xfrm>
          <a:prstGeom prst="flowChartConnector">
            <a:avLst/>
          </a:prstGeom>
          <a:solidFill>
            <a:srgbClr val="C642B6"/>
          </a:solidFill>
          <a:ln>
            <a:solidFill>
              <a:srgbClr val="C642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lowchart: Connector 26">
            <a:extLst>
              <a:ext uri="{FF2B5EF4-FFF2-40B4-BE49-F238E27FC236}">
                <a16:creationId xmlns:a16="http://schemas.microsoft.com/office/drawing/2014/main" xmlns="" id="{1E6488C7-214C-4D1F-8517-72C835AA9728}"/>
              </a:ext>
            </a:extLst>
          </p:cNvPr>
          <p:cNvSpPr>
            <a:spLocks noChangeAspect="1"/>
          </p:cNvSpPr>
          <p:nvPr/>
        </p:nvSpPr>
        <p:spPr>
          <a:xfrm>
            <a:off x="7719446" y="2872867"/>
            <a:ext cx="280971" cy="285428"/>
          </a:xfrm>
          <a:prstGeom prst="flowChartConnector">
            <a:avLst/>
          </a:prstGeom>
          <a:solidFill>
            <a:srgbClr val="C642B6"/>
          </a:solidFill>
          <a:ln>
            <a:solidFill>
              <a:srgbClr val="C642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lowchart: Connector 27">
            <a:extLst>
              <a:ext uri="{FF2B5EF4-FFF2-40B4-BE49-F238E27FC236}">
                <a16:creationId xmlns:a16="http://schemas.microsoft.com/office/drawing/2014/main" xmlns="" id="{6768E0E3-1569-44D0-8506-ABD455DB86CC}"/>
              </a:ext>
            </a:extLst>
          </p:cNvPr>
          <p:cNvSpPr>
            <a:spLocks noChangeAspect="1"/>
          </p:cNvSpPr>
          <p:nvPr/>
        </p:nvSpPr>
        <p:spPr>
          <a:xfrm>
            <a:off x="8228304" y="2855930"/>
            <a:ext cx="280971" cy="285428"/>
          </a:xfrm>
          <a:prstGeom prst="flowChartConnector">
            <a:avLst/>
          </a:prstGeom>
          <a:solidFill>
            <a:srgbClr val="C642B6"/>
          </a:solidFill>
          <a:ln>
            <a:solidFill>
              <a:srgbClr val="C642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lowchart: Connector 28">
            <a:extLst>
              <a:ext uri="{FF2B5EF4-FFF2-40B4-BE49-F238E27FC236}">
                <a16:creationId xmlns:a16="http://schemas.microsoft.com/office/drawing/2014/main" xmlns="" id="{79318B29-7926-4B92-868D-8364304033C8}"/>
              </a:ext>
            </a:extLst>
          </p:cNvPr>
          <p:cNvSpPr>
            <a:spLocks noChangeAspect="1"/>
          </p:cNvSpPr>
          <p:nvPr/>
        </p:nvSpPr>
        <p:spPr>
          <a:xfrm>
            <a:off x="7994315" y="3220256"/>
            <a:ext cx="280971" cy="285428"/>
          </a:xfrm>
          <a:prstGeom prst="flowChartConnector">
            <a:avLst/>
          </a:prstGeom>
          <a:solidFill>
            <a:srgbClr val="C642B6"/>
          </a:solidFill>
          <a:ln>
            <a:solidFill>
              <a:srgbClr val="C642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lowchart: Connector 29">
            <a:extLst>
              <a:ext uri="{FF2B5EF4-FFF2-40B4-BE49-F238E27FC236}">
                <a16:creationId xmlns:a16="http://schemas.microsoft.com/office/drawing/2014/main" xmlns="" id="{A04984E0-7F31-48F1-AFE6-B6ADD6734AA5}"/>
              </a:ext>
            </a:extLst>
          </p:cNvPr>
          <p:cNvSpPr>
            <a:spLocks noChangeAspect="1"/>
          </p:cNvSpPr>
          <p:nvPr/>
        </p:nvSpPr>
        <p:spPr>
          <a:xfrm>
            <a:off x="7686404" y="3573374"/>
            <a:ext cx="280971" cy="285428"/>
          </a:xfrm>
          <a:prstGeom prst="flowChartConnector">
            <a:avLst/>
          </a:prstGeom>
          <a:solidFill>
            <a:srgbClr val="C642B6"/>
          </a:solidFill>
          <a:ln>
            <a:solidFill>
              <a:srgbClr val="C642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lowchart: Connector 30">
            <a:extLst>
              <a:ext uri="{FF2B5EF4-FFF2-40B4-BE49-F238E27FC236}">
                <a16:creationId xmlns:a16="http://schemas.microsoft.com/office/drawing/2014/main" xmlns="" id="{E91842D3-0C94-4170-84FA-316ADC61FD02}"/>
              </a:ext>
            </a:extLst>
          </p:cNvPr>
          <p:cNvSpPr>
            <a:spLocks noChangeAspect="1"/>
          </p:cNvSpPr>
          <p:nvPr/>
        </p:nvSpPr>
        <p:spPr>
          <a:xfrm>
            <a:off x="8182018" y="3639080"/>
            <a:ext cx="280971" cy="285428"/>
          </a:xfrm>
          <a:prstGeom prst="flowChartConnector">
            <a:avLst/>
          </a:prstGeom>
          <a:solidFill>
            <a:srgbClr val="C642B6"/>
          </a:solidFill>
          <a:ln>
            <a:solidFill>
              <a:srgbClr val="C642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lowchart: Connector 31">
            <a:extLst>
              <a:ext uri="{FF2B5EF4-FFF2-40B4-BE49-F238E27FC236}">
                <a16:creationId xmlns:a16="http://schemas.microsoft.com/office/drawing/2014/main" xmlns="" id="{C43A6804-AF35-46AE-A4D9-2582688C7CA8}"/>
              </a:ext>
            </a:extLst>
          </p:cNvPr>
          <p:cNvSpPr>
            <a:spLocks noChangeAspect="1"/>
          </p:cNvSpPr>
          <p:nvPr/>
        </p:nvSpPr>
        <p:spPr>
          <a:xfrm rot="10413787" flipH="1" flipV="1">
            <a:off x="1461696" y="2381972"/>
            <a:ext cx="141277" cy="143517"/>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lowchart: Connector 32">
            <a:extLst>
              <a:ext uri="{FF2B5EF4-FFF2-40B4-BE49-F238E27FC236}">
                <a16:creationId xmlns:a16="http://schemas.microsoft.com/office/drawing/2014/main" xmlns="" id="{FB2C847A-2F79-4F4D-8AB6-73703D771AE6}"/>
              </a:ext>
            </a:extLst>
          </p:cNvPr>
          <p:cNvSpPr>
            <a:spLocks noChangeAspect="1"/>
          </p:cNvSpPr>
          <p:nvPr/>
        </p:nvSpPr>
        <p:spPr>
          <a:xfrm rot="10413787" flipH="1" flipV="1">
            <a:off x="1461696" y="3308476"/>
            <a:ext cx="141277" cy="143517"/>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lowchart: Connector 33">
            <a:extLst>
              <a:ext uri="{FF2B5EF4-FFF2-40B4-BE49-F238E27FC236}">
                <a16:creationId xmlns:a16="http://schemas.microsoft.com/office/drawing/2014/main" xmlns="" id="{99ACC9B9-3437-4716-A1BA-D32159AEBF18}"/>
              </a:ext>
            </a:extLst>
          </p:cNvPr>
          <p:cNvSpPr>
            <a:spLocks noChangeAspect="1"/>
          </p:cNvSpPr>
          <p:nvPr/>
        </p:nvSpPr>
        <p:spPr>
          <a:xfrm rot="10413787" flipH="1" flipV="1">
            <a:off x="6543905" y="2383191"/>
            <a:ext cx="141277" cy="143517"/>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lowchart: Connector 34">
            <a:extLst>
              <a:ext uri="{FF2B5EF4-FFF2-40B4-BE49-F238E27FC236}">
                <a16:creationId xmlns:a16="http://schemas.microsoft.com/office/drawing/2014/main" xmlns="" id="{42994473-6558-4443-800B-E6538EBE65BC}"/>
              </a:ext>
            </a:extLst>
          </p:cNvPr>
          <p:cNvSpPr>
            <a:spLocks noChangeAspect="1"/>
          </p:cNvSpPr>
          <p:nvPr/>
        </p:nvSpPr>
        <p:spPr>
          <a:xfrm rot="10413787" flipH="1" flipV="1">
            <a:off x="6543904" y="3291211"/>
            <a:ext cx="141277" cy="143517"/>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6" name="Table 35">
            <a:extLst>
              <a:ext uri="{FF2B5EF4-FFF2-40B4-BE49-F238E27FC236}">
                <a16:creationId xmlns:a16="http://schemas.microsoft.com/office/drawing/2014/main" xmlns="" id="{67C8C6F0-3068-4BCA-AE7C-16C5420503BA}"/>
              </a:ext>
            </a:extLst>
          </p:cNvPr>
          <p:cNvGraphicFramePr>
            <a:graphicFrameLocks noGrp="1"/>
          </p:cNvGraphicFramePr>
          <p:nvPr>
            <p:extLst>
              <p:ext uri="{D42A27DB-BD31-4B8C-83A1-F6EECF244321}">
                <p14:modId xmlns:p14="http://schemas.microsoft.com/office/powerpoint/2010/main" val="1207269341"/>
              </p:ext>
            </p:extLst>
          </p:nvPr>
        </p:nvGraphicFramePr>
        <p:xfrm>
          <a:off x="3803040" y="2678590"/>
          <a:ext cx="1537919" cy="1005840"/>
        </p:xfrm>
        <a:graphic>
          <a:graphicData uri="http://schemas.openxmlformats.org/drawingml/2006/table">
            <a:tbl>
              <a:tblPr firstRow="1" bandRow="1">
                <a:tableStyleId>{5940675A-B579-460E-94D1-54222C63F5DA}</a:tableStyleId>
              </a:tblPr>
              <a:tblGrid>
                <a:gridCol w="1537919">
                  <a:extLst>
                    <a:ext uri="{9D8B030D-6E8A-4147-A177-3AD203B41FA5}">
                      <a16:colId xmlns:a16="http://schemas.microsoft.com/office/drawing/2014/main" xmlns="" val="1435530758"/>
                    </a:ext>
                  </a:extLst>
                </a:gridCol>
              </a:tblGrid>
              <a:tr h="857968">
                <a:tc>
                  <a:txBody>
                    <a:bodyPr/>
                    <a:lstStyle/>
                    <a:p>
                      <a:pPr algn="ctr"/>
                      <a:endParaRPr lang="en-US" sz="6000" dirty="0">
                        <a:solidFill>
                          <a:srgbClr val="FF0000"/>
                        </a:solidFill>
                        <a:latin typeface="SassoonCRInfantMedium" panose="02000603020000020003" pitchFamily="2"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391454258"/>
                  </a:ext>
                </a:extLst>
              </a:tr>
            </a:tbl>
          </a:graphicData>
        </a:graphic>
      </p:graphicFrame>
      <p:sp>
        <p:nvSpPr>
          <p:cNvPr id="37" name="Flowchart: Connector 36">
            <a:extLst>
              <a:ext uri="{FF2B5EF4-FFF2-40B4-BE49-F238E27FC236}">
                <a16:creationId xmlns:a16="http://schemas.microsoft.com/office/drawing/2014/main" xmlns="" id="{33118181-0C3D-49D9-9AC2-5AD257D13A7F}"/>
              </a:ext>
            </a:extLst>
          </p:cNvPr>
          <p:cNvSpPr>
            <a:spLocks noChangeAspect="1"/>
          </p:cNvSpPr>
          <p:nvPr/>
        </p:nvSpPr>
        <p:spPr>
          <a:xfrm>
            <a:off x="694801" y="2998644"/>
            <a:ext cx="280971" cy="285428"/>
          </a:xfrm>
          <a:prstGeom prst="flowChartConnector">
            <a:avLst/>
          </a:prstGeom>
          <a:solidFill>
            <a:srgbClr val="C642B6"/>
          </a:solidFill>
          <a:ln>
            <a:solidFill>
              <a:srgbClr val="C642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lowchart: Connector 37">
            <a:extLst>
              <a:ext uri="{FF2B5EF4-FFF2-40B4-BE49-F238E27FC236}">
                <a16:creationId xmlns:a16="http://schemas.microsoft.com/office/drawing/2014/main" xmlns="" id="{4545C271-A92A-455C-9FBB-549AA1FE514A}"/>
              </a:ext>
            </a:extLst>
          </p:cNvPr>
          <p:cNvSpPr>
            <a:spLocks noChangeAspect="1"/>
          </p:cNvSpPr>
          <p:nvPr/>
        </p:nvSpPr>
        <p:spPr>
          <a:xfrm>
            <a:off x="963148" y="3575966"/>
            <a:ext cx="280971" cy="285428"/>
          </a:xfrm>
          <a:prstGeom prst="flowChartConnector">
            <a:avLst/>
          </a:prstGeom>
          <a:solidFill>
            <a:srgbClr val="C642B6"/>
          </a:solidFill>
          <a:ln>
            <a:solidFill>
              <a:srgbClr val="C642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8" descr="A close up of a sign&#10;&#10;Description generated with high confidence">
            <a:extLst>
              <a:ext uri="{FF2B5EF4-FFF2-40B4-BE49-F238E27FC236}">
                <a16:creationId xmlns:a16="http://schemas.microsoft.com/office/drawing/2014/main" xmlns="" id="{5B70BCD5-535F-46A6-A700-FBD1F607216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40" name="TextBox 8">
            <a:extLst>
              <a:ext uri="{FF2B5EF4-FFF2-40B4-BE49-F238E27FC236}">
                <a16:creationId xmlns:a16="http://schemas.microsoft.com/office/drawing/2014/main" xmlns="" id="{398DDC8A-21A9-4095-9371-0AE677A99666}"/>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2576529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16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Use &gt;, &lt; or = to compare these decimal numbers.</a:t>
            </a:r>
          </a:p>
          <a:p>
            <a:pPr algn="ctr"/>
            <a:endParaRPr lang="en-GB" sz="2000" b="1" dirty="0">
              <a:solidFill>
                <a:schemeClr val="tx1"/>
              </a:solidFill>
              <a:latin typeface="Century Gothic" panose="020B0502020202020204" pitchFamily="34" charset="0"/>
            </a:endParaRPr>
          </a:p>
          <a:p>
            <a:pPr algn="ctr"/>
            <a:endParaRPr lang="en-GB" sz="4000" b="1" dirty="0">
              <a:solidFill>
                <a:schemeClr val="bg2">
                  <a:lumMod val="25000"/>
                </a:schemeClr>
              </a:solidFill>
              <a:latin typeface="Century Gothic" panose="020B0502020202020204" pitchFamily="34" charset="0"/>
            </a:endParaRPr>
          </a:p>
          <a:p>
            <a:pPr lvl="0"/>
            <a:endParaRPr lang="en-GB" sz="2000" b="1" dirty="0">
              <a:solidFill>
                <a:srgbClr val="E7E6E6">
                  <a:lumMod val="25000"/>
                </a:srgbClr>
              </a:solidFill>
              <a:latin typeface="Century Gothic" panose="020B0502020202020204" pitchFamily="34" charset="0"/>
            </a:endParaRPr>
          </a:p>
        </p:txBody>
      </p:sp>
      <p:graphicFrame>
        <p:nvGraphicFramePr>
          <p:cNvPr id="7" name="Table 6">
            <a:extLst>
              <a:ext uri="{FF2B5EF4-FFF2-40B4-BE49-F238E27FC236}">
                <a16:creationId xmlns:a16="http://schemas.microsoft.com/office/drawing/2014/main" xmlns="" id="{5F17764D-A6F7-42FB-AB08-A0CDC75D0661}"/>
              </a:ext>
            </a:extLst>
          </p:cNvPr>
          <p:cNvGraphicFramePr>
            <a:graphicFrameLocks noGrp="1"/>
          </p:cNvGraphicFramePr>
          <p:nvPr>
            <p:extLst/>
          </p:nvPr>
        </p:nvGraphicFramePr>
        <p:xfrm>
          <a:off x="533929" y="2141063"/>
          <a:ext cx="2993808" cy="1886273"/>
        </p:xfrm>
        <a:graphic>
          <a:graphicData uri="http://schemas.openxmlformats.org/drawingml/2006/table">
            <a:tbl>
              <a:tblPr firstRow="1" bandRow="1">
                <a:tableStyleId>{5940675A-B579-460E-94D1-54222C63F5DA}</a:tableStyleId>
              </a:tblPr>
              <a:tblGrid>
                <a:gridCol w="997936">
                  <a:extLst>
                    <a:ext uri="{9D8B030D-6E8A-4147-A177-3AD203B41FA5}">
                      <a16:colId xmlns:a16="http://schemas.microsoft.com/office/drawing/2014/main" xmlns="" val="2500761812"/>
                    </a:ext>
                  </a:extLst>
                </a:gridCol>
                <a:gridCol w="997936">
                  <a:extLst>
                    <a:ext uri="{9D8B030D-6E8A-4147-A177-3AD203B41FA5}">
                      <a16:colId xmlns:a16="http://schemas.microsoft.com/office/drawing/2014/main" xmlns="" val="26146610"/>
                    </a:ext>
                  </a:extLst>
                </a:gridCol>
                <a:gridCol w="997936">
                  <a:extLst>
                    <a:ext uri="{9D8B030D-6E8A-4147-A177-3AD203B41FA5}">
                      <a16:colId xmlns:a16="http://schemas.microsoft.com/office/drawing/2014/main" xmlns="" val="3013687887"/>
                    </a:ext>
                  </a:extLst>
                </a:gridCol>
              </a:tblGrid>
              <a:tr h="575633">
                <a:tc>
                  <a:txBody>
                    <a:bodyPr/>
                    <a:lstStyle/>
                    <a:p>
                      <a:pPr algn="ctr"/>
                      <a:r>
                        <a:rPr lang="en-GB" sz="2800" b="1" dirty="0">
                          <a:latin typeface="Century Gothic" panose="020B0502020202020204" pitchFamily="34" charset="0"/>
                        </a:rPr>
                        <a:t>1</a:t>
                      </a:r>
                      <a:endParaRPr lang="en-US" sz="2800" b="1"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GB" sz="2800" b="1" dirty="0">
                          <a:latin typeface="Century Gothic" panose="020B0502020202020204" pitchFamily="34" charset="0"/>
                        </a:rPr>
                        <a:t>0.1</a:t>
                      </a:r>
                      <a:endParaRPr lang="en-US" sz="2800" b="1"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GB" sz="2800" b="1" dirty="0">
                          <a:latin typeface="Century Gothic" panose="020B0502020202020204" pitchFamily="34" charset="0"/>
                        </a:rPr>
                        <a:t>0.01</a:t>
                      </a:r>
                      <a:endParaRPr lang="en-US" sz="2800" b="1"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553649541"/>
                  </a:ext>
                </a:extLst>
              </a:tr>
              <a:tr h="1100783">
                <a:tc>
                  <a:txBody>
                    <a:bodyPr/>
                    <a:lstStyle/>
                    <a:p>
                      <a:pPr algn="ctr"/>
                      <a:endParaRPr lang="en-US" sz="1000" b="1"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GB" sz="1000" b="1" dirty="0">
                        <a:latin typeface="Century Gothic" panose="020B0502020202020204" pitchFamily="34" charset="0"/>
                      </a:endParaRPr>
                    </a:p>
                    <a:p>
                      <a:pPr algn="ctr"/>
                      <a:endParaRPr lang="en-GB" sz="1000" b="1" dirty="0">
                        <a:latin typeface="Century Gothic" panose="020B0502020202020204" pitchFamily="34" charset="0"/>
                      </a:endParaRPr>
                    </a:p>
                    <a:p>
                      <a:pPr algn="ctr"/>
                      <a:endParaRPr lang="en-GB" sz="1000" b="1" dirty="0">
                        <a:latin typeface="Century Gothic" panose="020B0502020202020204" pitchFamily="34" charset="0"/>
                      </a:endParaRPr>
                    </a:p>
                    <a:p>
                      <a:pPr algn="ctr"/>
                      <a:endParaRPr lang="en-GB" sz="1000" b="1" dirty="0">
                        <a:latin typeface="Century Gothic" panose="020B0502020202020204" pitchFamily="34" charset="0"/>
                      </a:endParaRPr>
                    </a:p>
                    <a:p>
                      <a:pPr algn="ctr"/>
                      <a:endParaRPr lang="en-GB" sz="1000" b="1" dirty="0">
                        <a:latin typeface="Century Gothic" panose="020B0502020202020204" pitchFamily="34" charset="0"/>
                      </a:endParaRPr>
                    </a:p>
                    <a:p>
                      <a:pPr algn="ctr"/>
                      <a:endParaRPr lang="en-GB" sz="1000" b="1" dirty="0">
                        <a:latin typeface="Century Gothic" panose="020B0502020202020204" pitchFamily="34" charset="0"/>
                      </a:endParaRPr>
                    </a:p>
                    <a:p>
                      <a:pPr algn="ctr"/>
                      <a:endParaRPr lang="en-GB" sz="1000" b="1" dirty="0">
                        <a:latin typeface="Century Gothic" panose="020B0502020202020204" pitchFamily="34" charset="0"/>
                      </a:endParaRPr>
                    </a:p>
                    <a:p>
                      <a:pPr algn="ctr"/>
                      <a:endParaRPr lang="en-US" sz="1000" b="1"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US" sz="1000" b="1"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653120094"/>
                  </a:ext>
                </a:extLst>
              </a:tr>
            </a:tbl>
          </a:graphicData>
        </a:graphic>
      </p:graphicFrame>
      <p:graphicFrame>
        <p:nvGraphicFramePr>
          <p:cNvPr id="12" name="Table 11">
            <a:extLst>
              <a:ext uri="{FF2B5EF4-FFF2-40B4-BE49-F238E27FC236}">
                <a16:creationId xmlns:a16="http://schemas.microsoft.com/office/drawing/2014/main" xmlns="" id="{BA6A0917-A675-4E66-BA97-658E69B0EB69}"/>
              </a:ext>
            </a:extLst>
          </p:cNvPr>
          <p:cNvGraphicFramePr>
            <a:graphicFrameLocks noGrp="1"/>
          </p:cNvGraphicFramePr>
          <p:nvPr>
            <p:extLst/>
          </p:nvPr>
        </p:nvGraphicFramePr>
        <p:xfrm>
          <a:off x="5616263" y="2164437"/>
          <a:ext cx="2993808" cy="1886273"/>
        </p:xfrm>
        <a:graphic>
          <a:graphicData uri="http://schemas.openxmlformats.org/drawingml/2006/table">
            <a:tbl>
              <a:tblPr firstRow="1" bandRow="1">
                <a:tableStyleId>{5940675A-B579-460E-94D1-54222C63F5DA}</a:tableStyleId>
              </a:tblPr>
              <a:tblGrid>
                <a:gridCol w="997936">
                  <a:extLst>
                    <a:ext uri="{9D8B030D-6E8A-4147-A177-3AD203B41FA5}">
                      <a16:colId xmlns:a16="http://schemas.microsoft.com/office/drawing/2014/main" xmlns="" val="2500761812"/>
                    </a:ext>
                  </a:extLst>
                </a:gridCol>
                <a:gridCol w="997936">
                  <a:extLst>
                    <a:ext uri="{9D8B030D-6E8A-4147-A177-3AD203B41FA5}">
                      <a16:colId xmlns:a16="http://schemas.microsoft.com/office/drawing/2014/main" xmlns="" val="26146610"/>
                    </a:ext>
                  </a:extLst>
                </a:gridCol>
                <a:gridCol w="997936">
                  <a:extLst>
                    <a:ext uri="{9D8B030D-6E8A-4147-A177-3AD203B41FA5}">
                      <a16:colId xmlns:a16="http://schemas.microsoft.com/office/drawing/2014/main" xmlns="" val="3013687887"/>
                    </a:ext>
                  </a:extLst>
                </a:gridCol>
              </a:tblGrid>
              <a:tr h="575633">
                <a:tc>
                  <a:txBody>
                    <a:bodyPr/>
                    <a:lstStyle/>
                    <a:p>
                      <a:pPr algn="ctr"/>
                      <a:r>
                        <a:rPr lang="en-GB" sz="2800" b="1" dirty="0">
                          <a:latin typeface="Century Gothic" panose="020B0502020202020204" pitchFamily="34" charset="0"/>
                        </a:rPr>
                        <a:t>1</a:t>
                      </a:r>
                      <a:endParaRPr lang="en-US" sz="2800" b="1"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GB" sz="2800" b="1" dirty="0">
                          <a:latin typeface="Century Gothic" panose="020B0502020202020204" pitchFamily="34" charset="0"/>
                        </a:rPr>
                        <a:t>0.1</a:t>
                      </a:r>
                      <a:endParaRPr lang="en-US" sz="2800" b="1"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GB" sz="2800" b="1" dirty="0">
                          <a:latin typeface="Century Gothic" panose="020B0502020202020204" pitchFamily="34" charset="0"/>
                        </a:rPr>
                        <a:t>0.01</a:t>
                      </a:r>
                      <a:endParaRPr lang="en-US" sz="2800" b="1"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xmlns="" val="553649541"/>
                  </a:ext>
                </a:extLst>
              </a:tr>
              <a:tr h="1100783">
                <a:tc>
                  <a:txBody>
                    <a:bodyPr/>
                    <a:lstStyle/>
                    <a:p>
                      <a:pPr algn="ctr"/>
                      <a:endParaRPr lang="en-US" sz="1000" b="1"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GB" sz="1000" b="1" dirty="0">
                        <a:latin typeface="Century Gothic" panose="020B0502020202020204" pitchFamily="34" charset="0"/>
                      </a:endParaRPr>
                    </a:p>
                    <a:p>
                      <a:pPr algn="ctr"/>
                      <a:endParaRPr lang="en-GB" sz="1000" b="1" dirty="0">
                        <a:latin typeface="Century Gothic" panose="020B0502020202020204" pitchFamily="34" charset="0"/>
                      </a:endParaRPr>
                    </a:p>
                    <a:p>
                      <a:pPr algn="ctr"/>
                      <a:endParaRPr lang="en-GB" sz="1000" b="1" dirty="0">
                        <a:latin typeface="Century Gothic" panose="020B0502020202020204" pitchFamily="34" charset="0"/>
                      </a:endParaRPr>
                    </a:p>
                    <a:p>
                      <a:pPr algn="ctr"/>
                      <a:endParaRPr lang="en-GB" sz="1000" b="1" dirty="0">
                        <a:latin typeface="Century Gothic" panose="020B0502020202020204" pitchFamily="34" charset="0"/>
                      </a:endParaRPr>
                    </a:p>
                    <a:p>
                      <a:pPr algn="ctr"/>
                      <a:endParaRPr lang="en-GB" sz="1000" b="1" dirty="0">
                        <a:latin typeface="Century Gothic" panose="020B0502020202020204" pitchFamily="34" charset="0"/>
                      </a:endParaRPr>
                    </a:p>
                    <a:p>
                      <a:pPr algn="ctr"/>
                      <a:endParaRPr lang="en-GB" sz="1000" b="1" dirty="0">
                        <a:latin typeface="Century Gothic" panose="020B0502020202020204" pitchFamily="34" charset="0"/>
                      </a:endParaRPr>
                    </a:p>
                    <a:p>
                      <a:pPr algn="ctr"/>
                      <a:endParaRPr lang="en-GB" sz="1000" b="1" dirty="0">
                        <a:latin typeface="Century Gothic" panose="020B0502020202020204" pitchFamily="34" charset="0"/>
                      </a:endParaRPr>
                    </a:p>
                    <a:p>
                      <a:pPr algn="ctr"/>
                      <a:endParaRPr lang="en-US" sz="1000" b="1"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endParaRPr lang="en-US" sz="1000" b="1"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653120094"/>
                  </a:ext>
                </a:extLst>
              </a:tr>
            </a:tbl>
          </a:graphicData>
        </a:graphic>
      </p:graphicFrame>
      <p:sp>
        <p:nvSpPr>
          <p:cNvPr id="13" name="Flowchart: Connector 12">
            <a:extLst>
              <a:ext uri="{FF2B5EF4-FFF2-40B4-BE49-F238E27FC236}">
                <a16:creationId xmlns:a16="http://schemas.microsoft.com/office/drawing/2014/main" xmlns="" id="{AD5917F0-5DD2-4C40-AFED-6DFBB299CECF}"/>
              </a:ext>
            </a:extLst>
          </p:cNvPr>
          <p:cNvSpPr>
            <a:spLocks noChangeAspect="1"/>
          </p:cNvSpPr>
          <p:nvPr/>
        </p:nvSpPr>
        <p:spPr>
          <a:xfrm>
            <a:off x="2654947" y="2941485"/>
            <a:ext cx="280971" cy="285428"/>
          </a:xfrm>
          <a:prstGeom prst="flowChartConnector">
            <a:avLst/>
          </a:prstGeom>
          <a:solidFill>
            <a:srgbClr val="C642B6"/>
          </a:solidFill>
          <a:ln>
            <a:solidFill>
              <a:srgbClr val="C642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a:extLst>
              <a:ext uri="{FF2B5EF4-FFF2-40B4-BE49-F238E27FC236}">
                <a16:creationId xmlns:a16="http://schemas.microsoft.com/office/drawing/2014/main" xmlns="" id="{422CAE45-E290-404B-A848-4F0CF1848FB5}"/>
              </a:ext>
            </a:extLst>
          </p:cNvPr>
          <p:cNvSpPr>
            <a:spLocks noChangeAspect="1"/>
          </p:cNvSpPr>
          <p:nvPr/>
        </p:nvSpPr>
        <p:spPr>
          <a:xfrm>
            <a:off x="3026311" y="3536558"/>
            <a:ext cx="280971" cy="285428"/>
          </a:xfrm>
          <a:prstGeom prst="flowChartConnector">
            <a:avLst/>
          </a:prstGeom>
          <a:solidFill>
            <a:srgbClr val="C642B6"/>
          </a:solidFill>
          <a:ln>
            <a:solidFill>
              <a:srgbClr val="C642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Connector 14">
            <a:extLst>
              <a:ext uri="{FF2B5EF4-FFF2-40B4-BE49-F238E27FC236}">
                <a16:creationId xmlns:a16="http://schemas.microsoft.com/office/drawing/2014/main" xmlns="" id="{5F14E53A-834D-42A8-8E0F-C065F8648317}"/>
              </a:ext>
            </a:extLst>
          </p:cNvPr>
          <p:cNvSpPr>
            <a:spLocks noChangeAspect="1"/>
          </p:cNvSpPr>
          <p:nvPr/>
        </p:nvSpPr>
        <p:spPr>
          <a:xfrm>
            <a:off x="3073570" y="2964859"/>
            <a:ext cx="280971" cy="285428"/>
          </a:xfrm>
          <a:prstGeom prst="flowChartConnector">
            <a:avLst/>
          </a:prstGeom>
          <a:solidFill>
            <a:srgbClr val="C642B6"/>
          </a:solidFill>
          <a:ln>
            <a:solidFill>
              <a:srgbClr val="C642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lowchart: Connector 19">
            <a:extLst>
              <a:ext uri="{FF2B5EF4-FFF2-40B4-BE49-F238E27FC236}">
                <a16:creationId xmlns:a16="http://schemas.microsoft.com/office/drawing/2014/main" xmlns="" id="{60CB6A48-730F-432F-8868-606B80ADB36D}"/>
              </a:ext>
            </a:extLst>
          </p:cNvPr>
          <p:cNvSpPr>
            <a:spLocks noChangeAspect="1"/>
          </p:cNvSpPr>
          <p:nvPr/>
        </p:nvSpPr>
        <p:spPr>
          <a:xfrm>
            <a:off x="2610523" y="3399021"/>
            <a:ext cx="280971" cy="285428"/>
          </a:xfrm>
          <a:prstGeom prst="flowChartConnector">
            <a:avLst/>
          </a:prstGeom>
          <a:solidFill>
            <a:srgbClr val="C642B6"/>
          </a:solidFill>
          <a:ln>
            <a:solidFill>
              <a:srgbClr val="C642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lowchart: Connector 20">
            <a:extLst>
              <a:ext uri="{FF2B5EF4-FFF2-40B4-BE49-F238E27FC236}">
                <a16:creationId xmlns:a16="http://schemas.microsoft.com/office/drawing/2014/main" xmlns="" id="{C157B1E9-E476-4191-A514-DFA321422C40}"/>
              </a:ext>
            </a:extLst>
          </p:cNvPr>
          <p:cNvSpPr>
            <a:spLocks noChangeAspect="1"/>
          </p:cNvSpPr>
          <p:nvPr/>
        </p:nvSpPr>
        <p:spPr>
          <a:xfrm>
            <a:off x="1695267" y="2998644"/>
            <a:ext cx="280971" cy="285428"/>
          </a:xfrm>
          <a:prstGeom prst="flowChartConnector">
            <a:avLst/>
          </a:prstGeom>
          <a:solidFill>
            <a:srgbClr val="C642B6"/>
          </a:solidFill>
          <a:ln>
            <a:solidFill>
              <a:srgbClr val="C642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lowchart: Connector 21">
            <a:extLst>
              <a:ext uri="{FF2B5EF4-FFF2-40B4-BE49-F238E27FC236}">
                <a16:creationId xmlns:a16="http://schemas.microsoft.com/office/drawing/2014/main" xmlns="" id="{49CD63D4-A7FD-45E8-815B-664AF480EB36}"/>
              </a:ext>
            </a:extLst>
          </p:cNvPr>
          <p:cNvSpPr>
            <a:spLocks noChangeAspect="1"/>
          </p:cNvSpPr>
          <p:nvPr/>
        </p:nvSpPr>
        <p:spPr>
          <a:xfrm>
            <a:off x="1841563" y="3573396"/>
            <a:ext cx="280971" cy="285428"/>
          </a:xfrm>
          <a:prstGeom prst="flowChartConnector">
            <a:avLst/>
          </a:prstGeom>
          <a:solidFill>
            <a:srgbClr val="C642B6"/>
          </a:solidFill>
          <a:ln>
            <a:solidFill>
              <a:srgbClr val="C642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owchart: Connector 22">
            <a:extLst>
              <a:ext uri="{FF2B5EF4-FFF2-40B4-BE49-F238E27FC236}">
                <a16:creationId xmlns:a16="http://schemas.microsoft.com/office/drawing/2014/main" xmlns="" id="{DA05AA2D-D94F-4677-B4A9-F9565C3340E4}"/>
              </a:ext>
            </a:extLst>
          </p:cNvPr>
          <p:cNvSpPr>
            <a:spLocks noChangeAspect="1"/>
          </p:cNvSpPr>
          <p:nvPr/>
        </p:nvSpPr>
        <p:spPr>
          <a:xfrm>
            <a:off x="2152895" y="3158295"/>
            <a:ext cx="280971" cy="285428"/>
          </a:xfrm>
          <a:prstGeom prst="flowChartConnector">
            <a:avLst/>
          </a:prstGeom>
          <a:solidFill>
            <a:srgbClr val="C642B6"/>
          </a:solidFill>
          <a:ln>
            <a:solidFill>
              <a:srgbClr val="C642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lowchart: Connector 23">
            <a:extLst>
              <a:ext uri="{FF2B5EF4-FFF2-40B4-BE49-F238E27FC236}">
                <a16:creationId xmlns:a16="http://schemas.microsoft.com/office/drawing/2014/main" xmlns="" id="{0054A25D-6153-4E37-8C0A-B23E7CA09304}"/>
              </a:ext>
            </a:extLst>
          </p:cNvPr>
          <p:cNvSpPr>
            <a:spLocks noChangeAspect="1"/>
          </p:cNvSpPr>
          <p:nvPr/>
        </p:nvSpPr>
        <p:spPr>
          <a:xfrm>
            <a:off x="5778615" y="2941485"/>
            <a:ext cx="280971" cy="285428"/>
          </a:xfrm>
          <a:prstGeom prst="flowChartConnector">
            <a:avLst/>
          </a:prstGeom>
          <a:solidFill>
            <a:srgbClr val="C642B6"/>
          </a:solidFill>
          <a:ln>
            <a:solidFill>
              <a:srgbClr val="C642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lowchart: Connector 24">
            <a:extLst>
              <a:ext uri="{FF2B5EF4-FFF2-40B4-BE49-F238E27FC236}">
                <a16:creationId xmlns:a16="http://schemas.microsoft.com/office/drawing/2014/main" xmlns="" id="{0F62CB83-B833-4D5A-B08A-4232BE860EEF}"/>
              </a:ext>
            </a:extLst>
          </p:cNvPr>
          <p:cNvSpPr>
            <a:spLocks noChangeAspect="1"/>
          </p:cNvSpPr>
          <p:nvPr/>
        </p:nvSpPr>
        <p:spPr>
          <a:xfrm>
            <a:off x="6117364" y="3301009"/>
            <a:ext cx="280971" cy="285428"/>
          </a:xfrm>
          <a:prstGeom prst="flowChartConnector">
            <a:avLst/>
          </a:prstGeom>
          <a:solidFill>
            <a:srgbClr val="C642B6"/>
          </a:solidFill>
          <a:ln>
            <a:solidFill>
              <a:srgbClr val="C642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lowchart: Connector 25">
            <a:extLst>
              <a:ext uri="{FF2B5EF4-FFF2-40B4-BE49-F238E27FC236}">
                <a16:creationId xmlns:a16="http://schemas.microsoft.com/office/drawing/2014/main" xmlns="" id="{3EA0A00F-599D-4015-8F0B-FA8D04B01EDC}"/>
              </a:ext>
            </a:extLst>
          </p:cNvPr>
          <p:cNvSpPr>
            <a:spLocks noChangeAspect="1"/>
          </p:cNvSpPr>
          <p:nvPr/>
        </p:nvSpPr>
        <p:spPr>
          <a:xfrm>
            <a:off x="5734563" y="3586437"/>
            <a:ext cx="280971" cy="285428"/>
          </a:xfrm>
          <a:prstGeom prst="flowChartConnector">
            <a:avLst/>
          </a:prstGeom>
          <a:solidFill>
            <a:srgbClr val="C642B6"/>
          </a:solidFill>
          <a:ln>
            <a:solidFill>
              <a:srgbClr val="C642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lowchart: Connector 26">
            <a:extLst>
              <a:ext uri="{FF2B5EF4-FFF2-40B4-BE49-F238E27FC236}">
                <a16:creationId xmlns:a16="http://schemas.microsoft.com/office/drawing/2014/main" xmlns="" id="{1E6488C7-214C-4D1F-8517-72C835AA9728}"/>
              </a:ext>
            </a:extLst>
          </p:cNvPr>
          <p:cNvSpPr>
            <a:spLocks noChangeAspect="1"/>
          </p:cNvSpPr>
          <p:nvPr/>
        </p:nvSpPr>
        <p:spPr>
          <a:xfrm>
            <a:off x="7719446" y="2872867"/>
            <a:ext cx="280971" cy="285428"/>
          </a:xfrm>
          <a:prstGeom prst="flowChartConnector">
            <a:avLst/>
          </a:prstGeom>
          <a:solidFill>
            <a:srgbClr val="C642B6"/>
          </a:solidFill>
          <a:ln>
            <a:solidFill>
              <a:srgbClr val="C642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lowchart: Connector 27">
            <a:extLst>
              <a:ext uri="{FF2B5EF4-FFF2-40B4-BE49-F238E27FC236}">
                <a16:creationId xmlns:a16="http://schemas.microsoft.com/office/drawing/2014/main" xmlns="" id="{6768E0E3-1569-44D0-8506-ABD455DB86CC}"/>
              </a:ext>
            </a:extLst>
          </p:cNvPr>
          <p:cNvSpPr>
            <a:spLocks noChangeAspect="1"/>
          </p:cNvSpPr>
          <p:nvPr/>
        </p:nvSpPr>
        <p:spPr>
          <a:xfrm>
            <a:off x="8228304" y="2855930"/>
            <a:ext cx="280971" cy="285428"/>
          </a:xfrm>
          <a:prstGeom prst="flowChartConnector">
            <a:avLst/>
          </a:prstGeom>
          <a:solidFill>
            <a:srgbClr val="C642B6"/>
          </a:solidFill>
          <a:ln>
            <a:solidFill>
              <a:srgbClr val="C642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lowchart: Connector 28">
            <a:extLst>
              <a:ext uri="{FF2B5EF4-FFF2-40B4-BE49-F238E27FC236}">
                <a16:creationId xmlns:a16="http://schemas.microsoft.com/office/drawing/2014/main" xmlns="" id="{79318B29-7926-4B92-868D-8364304033C8}"/>
              </a:ext>
            </a:extLst>
          </p:cNvPr>
          <p:cNvSpPr>
            <a:spLocks noChangeAspect="1"/>
          </p:cNvSpPr>
          <p:nvPr/>
        </p:nvSpPr>
        <p:spPr>
          <a:xfrm>
            <a:off x="7994315" y="3220256"/>
            <a:ext cx="280971" cy="285428"/>
          </a:xfrm>
          <a:prstGeom prst="flowChartConnector">
            <a:avLst/>
          </a:prstGeom>
          <a:solidFill>
            <a:srgbClr val="C642B6"/>
          </a:solidFill>
          <a:ln>
            <a:solidFill>
              <a:srgbClr val="C642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lowchart: Connector 29">
            <a:extLst>
              <a:ext uri="{FF2B5EF4-FFF2-40B4-BE49-F238E27FC236}">
                <a16:creationId xmlns:a16="http://schemas.microsoft.com/office/drawing/2014/main" xmlns="" id="{A04984E0-7F31-48F1-AFE6-B6ADD6734AA5}"/>
              </a:ext>
            </a:extLst>
          </p:cNvPr>
          <p:cNvSpPr>
            <a:spLocks noChangeAspect="1"/>
          </p:cNvSpPr>
          <p:nvPr/>
        </p:nvSpPr>
        <p:spPr>
          <a:xfrm>
            <a:off x="7686404" y="3573374"/>
            <a:ext cx="280971" cy="285428"/>
          </a:xfrm>
          <a:prstGeom prst="flowChartConnector">
            <a:avLst/>
          </a:prstGeom>
          <a:solidFill>
            <a:srgbClr val="C642B6"/>
          </a:solidFill>
          <a:ln>
            <a:solidFill>
              <a:srgbClr val="C642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lowchart: Connector 30">
            <a:extLst>
              <a:ext uri="{FF2B5EF4-FFF2-40B4-BE49-F238E27FC236}">
                <a16:creationId xmlns:a16="http://schemas.microsoft.com/office/drawing/2014/main" xmlns="" id="{E91842D3-0C94-4170-84FA-316ADC61FD02}"/>
              </a:ext>
            </a:extLst>
          </p:cNvPr>
          <p:cNvSpPr>
            <a:spLocks noChangeAspect="1"/>
          </p:cNvSpPr>
          <p:nvPr/>
        </p:nvSpPr>
        <p:spPr>
          <a:xfrm>
            <a:off x="8182018" y="3639080"/>
            <a:ext cx="280971" cy="285428"/>
          </a:xfrm>
          <a:prstGeom prst="flowChartConnector">
            <a:avLst/>
          </a:prstGeom>
          <a:solidFill>
            <a:srgbClr val="C642B6"/>
          </a:solidFill>
          <a:ln>
            <a:solidFill>
              <a:srgbClr val="C642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lowchart: Connector 31">
            <a:extLst>
              <a:ext uri="{FF2B5EF4-FFF2-40B4-BE49-F238E27FC236}">
                <a16:creationId xmlns:a16="http://schemas.microsoft.com/office/drawing/2014/main" xmlns="" id="{C43A6804-AF35-46AE-A4D9-2582688C7CA8}"/>
              </a:ext>
            </a:extLst>
          </p:cNvPr>
          <p:cNvSpPr>
            <a:spLocks noChangeAspect="1"/>
          </p:cNvSpPr>
          <p:nvPr/>
        </p:nvSpPr>
        <p:spPr>
          <a:xfrm rot="10413787" flipH="1" flipV="1">
            <a:off x="1461696" y="2381972"/>
            <a:ext cx="141277" cy="143517"/>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lowchart: Connector 32">
            <a:extLst>
              <a:ext uri="{FF2B5EF4-FFF2-40B4-BE49-F238E27FC236}">
                <a16:creationId xmlns:a16="http://schemas.microsoft.com/office/drawing/2014/main" xmlns="" id="{FB2C847A-2F79-4F4D-8AB6-73703D771AE6}"/>
              </a:ext>
            </a:extLst>
          </p:cNvPr>
          <p:cNvSpPr>
            <a:spLocks noChangeAspect="1"/>
          </p:cNvSpPr>
          <p:nvPr/>
        </p:nvSpPr>
        <p:spPr>
          <a:xfrm rot="10413787" flipH="1" flipV="1">
            <a:off x="1461696" y="3308476"/>
            <a:ext cx="141277" cy="143517"/>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lowchart: Connector 33">
            <a:extLst>
              <a:ext uri="{FF2B5EF4-FFF2-40B4-BE49-F238E27FC236}">
                <a16:creationId xmlns:a16="http://schemas.microsoft.com/office/drawing/2014/main" xmlns="" id="{99ACC9B9-3437-4716-A1BA-D32159AEBF18}"/>
              </a:ext>
            </a:extLst>
          </p:cNvPr>
          <p:cNvSpPr>
            <a:spLocks noChangeAspect="1"/>
          </p:cNvSpPr>
          <p:nvPr/>
        </p:nvSpPr>
        <p:spPr>
          <a:xfrm rot="10413787" flipH="1" flipV="1">
            <a:off x="6543905" y="2383191"/>
            <a:ext cx="141277" cy="143517"/>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lowchart: Connector 34">
            <a:extLst>
              <a:ext uri="{FF2B5EF4-FFF2-40B4-BE49-F238E27FC236}">
                <a16:creationId xmlns:a16="http://schemas.microsoft.com/office/drawing/2014/main" xmlns="" id="{42994473-6558-4443-800B-E6538EBE65BC}"/>
              </a:ext>
            </a:extLst>
          </p:cNvPr>
          <p:cNvSpPr>
            <a:spLocks noChangeAspect="1"/>
          </p:cNvSpPr>
          <p:nvPr/>
        </p:nvSpPr>
        <p:spPr>
          <a:xfrm rot="10413787" flipH="1" flipV="1">
            <a:off x="6543904" y="3291211"/>
            <a:ext cx="141277" cy="143517"/>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6" name="Table 35">
            <a:extLst>
              <a:ext uri="{FF2B5EF4-FFF2-40B4-BE49-F238E27FC236}">
                <a16:creationId xmlns:a16="http://schemas.microsoft.com/office/drawing/2014/main" xmlns="" id="{67C8C6F0-3068-4BCA-AE7C-16C5420503BA}"/>
              </a:ext>
            </a:extLst>
          </p:cNvPr>
          <p:cNvGraphicFramePr>
            <a:graphicFrameLocks noGrp="1"/>
          </p:cNvGraphicFramePr>
          <p:nvPr>
            <p:extLst>
              <p:ext uri="{D42A27DB-BD31-4B8C-83A1-F6EECF244321}">
                <p14:modId xmlns:p14="http://schemas.microsoft.com/office/powerpoint/2010/main" val="642154402"/>
              </p:ext>
            </p:extLst>
          </p:nvPr>
        </p:nvGraphicFramePr>
        <p:xfrm>
          <a:off x="3803040" y="2678590"/>
          <a:ext cx="1537919" cy="1005840"/>
        </p:xfrm>
        <a:graphic>
          <a:graphicData uri="http://schemas.openxmlformats.org/drawingml/2006/table">
            <a:tbl>
              <a:tblPr firstRow="1" bandRow="1">
                <a:tableStyleId>{5940675A-B579-460E-94D1-54222C63F5DA}</a:tableStyleId>
              </a:tblPr>
              <a:tblGrid>
                <a:gridCol w="1537919">
                  <a:extLst>
                    <a:ext uri="{9D8B030D-6E8A-4147-A177-3AD203B41FA5}">
                      <a16:colId xmlns:a16="http://schemas.microsoft.com/office/drawing/2014/main" xmlns="" val="1435530758"/>
                    </a:ext>
                  </a:extLst>
                </a:gridCol>
              </a:tblGrid>
              <a:tr h="857968">
                <a:tc>
                  <a:txBody>
                    <a:bodyPr/>
                    <a:lstStyle/>
                    <a:p>
                      <a:pPr algn="ctr"/>
                      <a:r>
                        <a:rPr lang="en-US" sz="6000" b="1" dirty="0">
                          <a:solidFill>
                            <a:srgbClr val="FF0000"/>
                          </a:solidFill>
                          <a:latin typeface="Century Gothic" panose="020B0502020202020204" pitchFamily="34" charset="0"/>
                        </a:rPr>
                        <a:t>&lt;</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391454258"/>
                  </a:ext>
                </a:extLst>
              </a:tr>
            </a:tbl>
          </a:graphicData>
        </a:graphic>
      </p:graphicFrame>
      <p:sp>
        <p:nvSpPr>
          <p:cNvPr id="37" name="Flowchart: Connector 36">
            <a:extLst>
              <a:ext uri="{FF2B5EF4-FFF2-40B4-BE49-F238E27FC236}">
                <a16:creationId xmlns:a16="http://schemas.microsoft.com/office/drawing/2014/main" xmlns="" id="{33118181-0C3D-49D9-9AC2-5AD257D13A7F}"/>
              </a:ext>
            </a:extLst>
          </p:cNvPr>
          <p:cNvSpPr>
            <a:spLocks noChangeAspect="1"/>
          </p:cNvSpPr>
          <p:nvPr/>
        </p:nvSpPr>
        <p:spPr>
          <a:xfrm>
            <a:off x="694801" y="2998644"/>
            <a:ext cx="280971" cy="285428"/>
          </a:xfrm>
          <a:prstGeom prst="flowChartConnector">
            <a:avLst/>
          </a:prstGeom>
          <a:solidFill>
            <a:srgbClr val="C642B6"/>
          </a:solidFill>
          <a:ln>
            <a:solidFill>
              <a:srgbClr val="C642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lowchart: Connector 37">
            <a:extLst>
              <a:ext uri="{FF2B5EF4-FFF2-40B4-BE49-F238E27FC236}">
                <a16:creationId xmlns:a16="http://schemas.microsoft.com/office/drawing/2014/main" xmlns="" id="{4545C271-A92A-455C-9FBB-549AA1FE514A}"/>
              </a:ext>
            </a:extLst>
          </p:cNvPr>
          <p:cNvSpPr>
            <a:spLocks noChangeAspect="1"/>
          </p:cNvSpPr>
          <p:nvPr/>
        </p:nvSpPr>
        <p:spPr>
          <a:xfrm>
            <a:off x="963148" y="3575966"/>
            <a:ext cx="280971" cy="285428"/>
          </a:xfrm>
          <a:prstGeom prst="flowChartConnector">
            <a:avLst/>
          </a:prstGeom>
          <a:solidFill>
            <a:srgbClr val="C642B6"/>
          </a:solidFill>
          <a:ln>
            <a:solidFill>
              <a:srgbClr val="C642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xmlns="" id="{20AA8602-1F0A-4732-B9F7-1D2FF8D8F013}"/>
              </a:ext>
            </a:extLst>
          </p:cNvPr>
          <p:cNvSpPr txBox="1"/>
          <p:nvPr/>
        </p:nvSpPr>
        <p:spPr>
          <a:xfrm>
            <a:off x="1436227" y="4307180"/>
            <a:ext cx="1189211" cy="461665"/>
          </a:xfrm>
          <a:prstGeom prst="rect">
            <a:avLst/>
          </a:prstGeom>
          <a:noFill/>
        </p:spPr>
        <p:txBody>
          <a:bodyPr wrap="square" rtlCol="0">
            <a:spAutoFit/>
          </a:bodyPr>
          <a:lstStyle/>
          <a:p>
            <a:pPr algn="ctr"/>
            <a:r>
              <a:rPr lang="en-GB" sz="2400" b="1" dirty="0">
                <a:solidFill>
                  <a:srgbClr val="FF0000"/>
                </a:solidFill>
                <a:latin typeface="Century Gothic" panose="020B0502020202020204" pitchFamily="34" charset="0"/>
              </a:rPr>
              <a:t>2</a:t>
            </a:r>
            <a:r>
              <a:rPr lang="en-GB" sz="2400" b="1">
                <a:solidFill>
                  <a:srgbClr val="FF0000"/>
                </a:solidFill>
                <a:latin typeface="Century Gothic" panose="020B0502020202020204" pitchFamily="34" charset="0"/>
              </a:rPr>
              <a:t>.34</a:t>
            </a:r>
            <a:endParaRPr lang="en-US" sz="2400" b="1" dirty="0">
              <a:solidFill>
                <a:srgbClr val="FF0000"/>
              </a:solidFill>
              <a:latin typeface="Century Gothic" panose="020B0502020202020204" pitchFamily="34" charset="0"/>
            </a:endParaRPr>
          </a:p>
        </p:txBody>
      </p:sp>
      <p:sp>
        <p:nvSpPr>
          <p:cNvPr id="40" name="TextBox 39">
            <a:extLst>
              <a:ext uri="{FF2B5EF4-FFF2-40B4-BE49-F238E27FC236}">
                <a16:creationId xmlns:a16="http://schemas.microsoft.com/office/drawing/2014/main" xmlns="" id="{884868B4-3173-45C4-9177-B8802C59EDD4}"/>
              </a:ext>
            </a:extLst>
          </p:cNvPr>
          <p:cNvSpPr txBox="1"/>
          <p:nvPr/>
        </p:nvSpPr>
        <p:spPr>
          <a:xfrm>
            <a:off x="6516672" y="4307180"/>
            <a:ext cx="1189211" cy="461665"/>
          </a:xfrm>
          <a:prstGeom prst="rect">
            <a:avLst/>
          </a:prstGeom>
          <a:noFill/>
        </p:spPr>
        <p:txBody>
          <a:bodyPr wrap="square" rtlCol="0">
            <a:spAutoFit/>
          </a:bodyPr>
          <a:lstStyle/>
          <a:p>
            <a:pPr algn="ctr"/>
            <a:r>
              <a:rPr lang="en-GB" sz="2400" b="1" dirty="0">
                <a:solidFill>
                  <a:srgbClr val="FF0000"/>
                </a:solidFill>
                <a:latin typeface="Century Gothic" panose="020B0502020202020204" pitchFamily="34" charset="0"/>
              </a:rPr>
              <a:t>3.05</a:t>
            </a:r>
            <a:endParaRPr lang="en-US" sz="2400" b="1" dirty="0">
              <a:solidFill>
                <a:srgbClr val="FF0000"/>
              </a:solidFill>
              <a:latin typeface="Century Gothic" panose="020B0502020202020204" pitchFamily="34" charset="0"/>
            </a:endParaRPr>
          </a:p>
        </p:txBody>
      </p:sp>
      <p:pic>
        <p:nvPicPr>
          <p:cNvPr id="41" name="Picture 40" descr="A close up of a sign&#10;&#10;Description generated with high confidence">
            <a:extLst>
              <a:ext uri="{FF2B5EF4-FFF2-40B4-BE49-F238E27FC236}">
                <a16:creationId xmlns:a16="http://schemas.microsoft.com/office/drawing/2014/main" xmlns="" id="{891F9D2A-B53D-40DE-AE2F-60F90B97BAB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42" name="TextBox 8">
            <a:extLst>
              <a:ext uri="{FF2B5EF4-FFF2-40B4-BE49-F238E27FC236}">
                <a16:creationId xmlns:a16="http://schemas.microsoft.com/office/drawing/2014/main" xmlns="" id="{CFF9092D-745E-46C6-B18A-84E7273C987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3386024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1600" b="1" u="sng" dirty="0">
              <a:solidFill>
                <a:schemeClr val="bg2">
                  <a:lumMod val="50000"/>
                </a:schemeClr>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Use &gt; or &lt; to compare these decimal numbers.</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bg2">
                  <a:lumMod val="25000"/>
                </a:schemeClr>
              </a:solidFill>
              <a:latin typeface="Century Gothic" panose="020B0502020202020204" pitchFamily="34" charset="0"/>
            </a:endParaRPr>
          </a:p>
          <a:p>
            <a:pPr lvl="0"/>
            <a:endParaRPr lang="en-GB" sz="2000" b="1" dirty="0">
              <a:solidFill>
                <a:srgbClr val="E7E6E6">
                  <a:lumMod val="25000"/>
                </a:srgbClr>
              </a:solidFill>
              <a:latin typeface="Century Gothic" panose="020B0502020202020204" pitchFamily="34" charset="0"/>
            </a:endParaRPr>
          </a:p>
        </p:txBody>
      </p:sp>
      <p:graphicFrame>
        <p:nvGraphicFramePr>
          <p:cNvPr id="2" name="Table 1">
            <a:extLst>
              <a:ext uri="{FF2B5EF4-FFF2-40B4-BE49-F238E27FC236}">
                <a16:creationId xmlns:a16="http://schemas.microsoft.com/office/drawing/2014/main" xmlns="" id="{81D3CECF-5122-4DC6-9B2E-D3A98015C88F}"/>
              </a:ext>
            </a:extLst>
          </p:cNvPr>
          <p:cNvGraphicFramePr>
            <a:graphicFrameLocks noGrp="1"/>
          </p:cNvGraphicFramePr>
          <p:nvPr>
            <p:extLst>
              <p:ext uri="{D42A27DB-BD31-4B8C-83A1-F6EECF244321}">
                <p14:modId xmlns:p14="http://schemas.microsoft.com/office/powerpoint/2010/main" val="3497114117"/>
              </p:ext>
            </p:extLst>
          </p:nvPr>
        </p:nvGraphicFramePr>
        <p:xfrm>
          <a:off x="1913283" y="1456635"/>
          <a:ext cx="5164956" cy="4398240"/>
        </p:xfrm>
        <a:graphic>
          <a:graphicData uri="http://schemas.openxmlformats.org/drawingml/2006/table">
            <a:tbl>
              <a:tblPr firstRow="1" bandRow="1">
                <a:tableStyleId>{5940675A-B579-460E-94D1-54222C63F5DA}</a:tableStyleId>
              </a:tblPr>
              <a:tblGrid>
                <a:gridCol w="1772478">
                  <a:extLst>
                    <a:ext uri="{9D8B030D-6E8A-4147-A177-3AD203B41FA5}">
                      <a16:colId xmlns:a16="http://schemas.microsoft.com/office/drawing/2014/main" xmlns="" val="1281774562"/>
                    </a:ext>
                  </a:extLst>
                </a:gridCol>
                <a:gridCol w="1620000">
                  <a:extLst>
                    <a:ext uri="{9D8B030D-6E8A-4147-A177-3AD203B41FA5}">
                      <a16:colId xmlns:a16="http://schemas.microsoft.com/office/drawing/2014/main" xmlns="" val="1216488124"/>
                    </a:ext>
                  </a:extLst>
                </a:gridCol>
                <a:gridCol w="1772478">
                  <a:extLst>
                    <a:ext uri="{9D8B030D-6E8A-4147-A177-3AD203B41FA5}">
                      <a16:colId xmlns:a16="http://schemas.microsoft.com/office/drawing/2014/main" xmlns="" val="2897201355"/>
                    </a:ext>
                  </a:extLst>
                </a:gridCol>
              </a:tblGrid>
              <a:tr h="1080000">
                <a:tc>
                  <a:txBody>
                    <a:bodyPr/>
                    <a:lstStyle/>
                    <a:p>
                      <a:pPr algn="ctr"/>
                      <a:r>
                        <a:rPr lang="en-GB" sz="3200" b="1" dirty="0">
                          <a:latin typeface="Century Gothic" panose="020B0502020202020204" pitchFamily="34" charset="0"/>
                        </a:rPr>
                        <a:t>5.63 </a:t>
                      </a:r>
                    </a:p>
                  </a:txBody>
                  <a:tcPr anchor="ctr">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tcPr>
                </a:tc>
                <a:tc>
                  <a:txBody>
                    <a:bodyPr/>
                    <a:lstStyle/>
                    <a:p>
                      <a:pPr algn="ctr"/>
                      <a:endParaRPr lang="en-GB" sz="3200" b="1" dirty="0">
                        <a:solidFill>
                          <a:srgbClr val="FF0000"/>
                        </a:solidFill>
                        <a:latin typeface="Century Gothic" panose="020B0502020202020204" pitchFamily="34" charset="0"/>
                      </a:endParaRPr>
                    </a:p>
                    <a:p>
                      <a:pPr algn="ctr"/>
                      <a:endParaRPr lang="en-GB" sz="3200" b="1" dirty="0">
                        <a:solidFill>
                          <a:srgbClr val="FF0000"/>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3200" b="1" dirty="0">
                          <a:latin typeface="Century Gothic" panose="020B0502020202020204" pitchFamily="34" charset="0"/>
                        </a:rPr>
                        <a:t>5.36</a:t>
                      </a:r>
                    </a:p>
                  </a:txBody>
                  <a:tcPr anchor="ctr">
                    <a:lnL w="28575"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tcPr>
                </a:tc>
                <a:extLst>
                  <a:ext uri="{0D108BD9-81ED-4DB2-BD59-A6C34878D82A}">
                    <a16:rowId xmlns:a16="http://schemas.microsoft.com/office/drawing/2014/main" xmlns="" val="2734946074"/>
                  </a:ext>
                </a:extLst>
              </a:tr>
              <a:tr h="370840">
                <a:tc gridSpan="3">
                  <a:txBody>
                    <a:bodyPr/>
                    <a:lstStyle/>
                    <a:p>
                      <a:pPr algn="ctr"/>
                      <a:endParaRPr lang="en-GB" sz="3200" b="1" dirty="0">
                        <a:solidFill>
                          <a:srgbClr val="FF0000"/>
                        </a:solidFill>
                        <a:latin typeface="Century Gothic" panose="020B0502020202020204" pitchFamily="34"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tcPr>
                </a:tc>
                <a:tc hMerge="1">
                  <a:txBody>
                    <a:bodyPr/>
                    <a:lstStyle/>
                    <a:p>
                      <a:endParaRPr lang="en-GB" sz="3200" b="1">
                        <a:latin typeface="Century Gothic" panose="020B0502020202020204" pitchFamily="34" charset="0"/>
                      </a:endParaRPr>
                    </a:p>
                  </a:txBody>
                  <a:tcPr anchor="ctr"/>
                </a:tc>
                <a:tc hMerge="1">
                  <a:txBody>
                    <a:bodyPr/>
                    <a:lstStyle/>
                    <a:p>
                      <a:pPr algn="ctr"/>
                      <a:endParaRPr lang="en-GB" sz="3200" b="1" dirty="0">
                        <a:latin typeface="Century Gothic" panose="020B0502020202020204" pitchFamily="34" charset="0"/>
                      </a:endParaRPr>
                    </a:p>
                  </a:txBody>
                  <a:tcPr anchor="ctr"/>
                </a:tc>
                <a:extLst>
                  <a:ext uri="{0D108BD9-81ED-4DB2-BD59-A6C34878D82A}">
                    <a16:rowId xmlns:a16="http://schemas.microsoft.com/office/drawing/2014/main" xmlns="" val="1185903757"/>
                  </a:ext>
                </a:extLst>
              </a:tr>
              <a:tr h="1080000">
                <a:tc>
                  <a:txBody>
                    <a:bodyPr/>
                    <a:lstStyle/>
                    <a:p>
                      <a:pPr algn="ctr"/>
                      <a:r>
                        <a:rPr lang="en-GB" sz="3200" b="1" dirty="0">
                          <a:latin typeface="Century Gothic" panose="020B0502020202020204" pitchFamily="34" charset="0"/>
                        </a:rPr>
                        <a:t>1.04</a:t>
                      </a:r>
                    </a:p>
                  </a:txBody>
                  <a:tcPr anchor="ctr">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tcPr>
                </a:tc>
                <a:tc>
                  <a:txBody>
                    <a:bodyPr/>
                    <a:lstStyle/>
                    <a:p>
                      <a:pPr algn="ctr"/>
                      <a:endParaRPr lang="en-GB" sz="3200" b="1" dirty="0">
                        <a:solidFill>
                          <a:srgbClr val="FF0000"/>
                        </a:solidFill>
                        <a:latin typeface="Century Gothic" panose="020B0502020202020204" pitchFamily="34" charset="0"/>
                      </a:endParaRPr>
                    </a:p>
                    <a:p>
                      <a:pPr algn="ctr"/>
                      <a:endParaRPr lang="en-GB" sz="3200" b="1" dirty="0">
                        <a:solidFill>
                          <a:srgbClr val="FF0000"/>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3200" b="1" dirty="0">
                          <a:latin typeface="Century Gothic" panose="020B0502020202020204" pitchFamily="34" charset="0"/>
                        </a:rPr>
                        <a:t>1.4</a:t>
                      </a:r>
                    </a:p>
                  </a:txBody>
                  <a:tcPr anchor="ctr">
                    <a:lnL w="28575"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tcPr>
                </a:tc>
                <a:extLst>
                  <a:ext uri="{0D108BD9-81ED-4DB2-BD59-A6C34878D82A}">
                    <a16:rowId xmlns:a16="http://schemas.microsoft.com/office/drawing/2014/main" xmlns="" val="963573531"/>
                  </a:ext>
                </a:extLst>
              </a:tr>
              <a:tr h="370840">
                <a:tc gridSpan="3">
                  <a:txBody>
                    <a:bodyPr/>
                    <a:lstStyle/>
                    <a:p>
                      <a:pPr algn="ctr"/>
                      <a:endParaRPr lang="en-GB" sz="3200" b="1" dirty="0">
                        <a:solidFill>
                          <a:srgbClr val="FF0000"/>
                        </a:solidFill>
                        <a:latin typeface="Century Gothic" panose="020B0502020202020204" pitchFamily="34"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tcPr>
                </a:tc>
                <a:tc hMerge="1">
                  <a:txBody>
                    <a:bodyPr/>
                    <a:lstStyle/>
                    <a:p>
                      <a:endParaRPr lang="en-GB" sz="3200" b="1" dirty="0">
                        <a:latin typeface="Century Gothic" panose="020B0502020202020204" pitchFamily="34" charset="0"/>
                      </a:endParaRPr>
                    </a:p>
                  </a:txBody>
                  <a:tcPr anchor="ctr"/>
                </a:tc>
                <a:tc hMerge="1">
                  <a:txBody>
                    <a:bodyPr/>
                    <a:lstStyle/>
                    <a:p>
                      <a:pPr algn="ctr"/>
                      <a:endParaRPr lang="en-GB" sz="3200" b="1" dirty="0">
                        <a:latin typeface="Century Gothic" panose="020B0502020202020204" pitchFamily="34" charset="0"/>
                      </a:endParaRPr>
                    </a:p>
                  </a:txBody>
                  <a:tcPr anchor="ctr"/>
                </a:tc>
                <a:extLst>
                  <a:ext uri="{0D108BD9-81ED-4DB2-BD59-A6C34878D82A}">
                    <a16:rowId xmlns:a16="http://schemas.microsoft.com/office/drawing/2014/main" xmlns="" val="568394906"/>
                  </a:ext>
                </a:extLst>
              </a:tr>
              <a:tr h="1080000">
                <a:tc>
                  <a:txBody>
                    <a:bodyPr/>
                    <a:lstStyle/>
                    <a:p>
                      <a:pPr algn="ctr"/>
                      <a:r>
                        <a:rPr lang="en-GB" sz="3200" b="1" dirty="0">
                          <a:latin typeface="Century Gothic" panose="020B0502020202020204" pitchFamily="34" charset="0"/>
                        </a:rPr>
                        <a:t>7.8</a:t>
                      </a:r>
                    </a:p>
                  </a:txBody>
                  <a:tcPr anchor="ctr">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tcPr>
                </a:tc>
                <a:tc>
                  <a:txBody>
                    <a:bodyPr/>
                    <a:lstStyle/>
                    <a:p>
                      <a:pPr algn="ctr"/>
                      <a:endParaRPr lang="en-GB" sz="3200" b="1" dirty="0">
                        <a:solidFill>
                          <a:srgbClr val="FF0000"/>
                        </a:solidFill>
                        <a:latin typeface="Century Gothic" panose="020B0502020202020204" pitchFamily="34" charset="0"/>
                      </a:endParaRPr>
                    </a:p>
                    <a:p>
                      <a:pPr algn="ctr"/>
                      <a:endParaRPr lang="en-GB" sz="3200" b="1" dirty="0">
                        <a:solidFill>
                          <a:srgbClr val="FF0000"/>
                        </a:solidFill>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lang="en-GB" sz="3200" b="1" dirty="0">
                          <a:latin typeface="Century Gothic" panose="020B0502020202020204" pitchFamily="34" charset="0"/>
                        </a:rPr>
                        <a:t>7.79</a:t>
                      </a:r>
                    </a:p>
                  </a:txBody>
                  <a:tcPr anchor="ctr">
                    <a:lnL w="28575"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tcPr>
                </a:tc>
                <a:extLst>
                  <a:ext uri="{0D108BD9-81ED-4DB2-BD59-A6C34878D82A}">
                    <a16:rowId xmlns:a16="http://schemas.microsoft.com/office/drawing/2014/main" xmlns="" val="3077763462"/>
                  </a:ext>
                </a:extLst>
              </a:tr>
            </a:tbl>
          </a:graphicData>
        </a:graphic>
      </p:graphicFrame>
      <p:pic>
        <p:nvPicPr>
          <p:cNvPr id="11" name="Picture 10" descr="A close up of a sign&#10;&#10;Description generated with high confidence">
            <a:extLst>
              <a:ext uri="{FF2B5EF4-FFF2-40B4-BE49-F238E27FC236}">
                <a16:creationId xmlns:a16="http://schemas.microsoft.com/office/drawing/2014/main" xmlns="" id="{5428F656-E476-437B-936B-141544E79CF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5" name="TextBox 8">
            <a:extLst>
              <a:ext uri="{FF2B5EF4-FFF2-40B4-BE49-F238E27FC236}">
                <a16:creationId xmlns:a16="http://schemas.microsoft.com/office/drawing/2014/main" xmlns="" id="{44B6C96E-2BEA-44E7-9915-AE6B01AD696C}"/>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2018</a:t>
            </a:r>
          </a:p>
        </p:txBody>
      </p:sp>
    </p:spTree>
    <p:extLst>
      <p:ext uri="{BB962C8B-B14F-4D97-AF65-F5344CB8AC3E}">
        <p14:creationId xmlns:p14="http://schemas.microsoft.com/office/powerpoint/2010/main" val="2737233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FAF844F8D8A5418E98F34D21016ED8" ma:contentTypeVersion="17" ma:contentTypeDescription="Create a new document." ma:contentTypeScope="" ma:versionID="2858803b8c6804fdc137be4329942ee3">
  <xsd:schema xmlns:xsd="http://www.w3.org/2001/XMLSchema" xmlns:xs="http://www.w3.org/2001/XMLSchema" xmlns:p="http://schemas.microsoft.com/office/2006/metadata/properties" xmlns:ns1="http://schemas.microsoft.com/sharepoint/v3" xmlns:ns2="86144f90-c7b6-48d0-aae5-f5e9e48cc3df" xmlns:ns3="0f0ae0ff-29c4-4766-b250-c1a9bee8d430" targetNamespace="http://schemas.microsoft.com/office/2006/metadata/properties" ma:root="true" ma:fieldsID="04d8a99e9b37cab27d9252feb61c8588" ns1:_="" ns2:_="" ns3:_="">
    <xsd:import namespace="http://schemas.microsoft.com/sharepoint/v3"/>
    <xsd:import namespace="86144f90-c7b6-48d0-aae5-f5e9e48cc3df"/>
    <xsd:import namespace="0f0ae0ff-29c4-4766-b250-c1a9bee8d430"/>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2:TaxKeywordTaxHTField" minOccurs="0"/>
                <xsd:element ref="ns2:TaxCatchAll" minOccurs="0"/>
                <xsd:element ref="ns3:MediaServiceMetadata" minOccurs="0"/>
                <xsd:element ref="ns3:MediaServiceFastMetadata" minOccurs="0"/>
                <xsd:element ref="ns3:MediaServiceDateTaken" minOccurs="0"/>
                <xsd:element ref="ns3:MediaServiceAutoTags" minOccurs="0"/>
                <xsd:element ref="ns3:MediaServiceLocation" minOccurs="0"/>
                <xsd:element ref="ns1:_ip_UnifiedCompliancePolicyProperties" minOccurs="0"/>
                <xsd:element ref="ns1:_ip_UnifiedCompliancePolicyUIAction" minOccurs="0"/>
                <xsd:element ref="ns3:MediaServiceOCR"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description="" ma:hidden="true" ma:internalName="_ip_UnifiedCompliancePolicyProperties">
      <xsd:simpleType>
        <xsd:restriction base="dms:Note"/>
      </xsd:simpleType>
    </xsd:element>
    <xsd:element name="_ip_UnifiedCompliancePolicyUIAction" ma:index="21"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element name="TaxKeywordTaxHTField" ma:index="13"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TaxCatchAll" ma:index="14" nillable="true" ma:displayName="Taxonomy Catch All Column" ma:description="" ma:hidden="true" ma:list="{22ec0cf8-456d-4606-8852-2ed8c6b517f4}" ma:internalName="TaxCatchAll" ma:showField="CatchAllData" ma:web="86144f90-c7b6-48d0-aae5-f5e9e48cc3d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f0ae0ff-29c4-4766-b250-c1a9bee8d430"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DateTaken" ma:index="17" nillable="true" ma:displayName="MediaServiceDateTaken" ma:description="" ma:hidden="true" ma:internalName="MediaServiceDateTaken" ma:readOnly="true">
      <xsd:simpleType>
        <xsd:restriction base="dms:Text"/>
      </xsd:simpleType>
    </xsd:element>
    <xsd:element name="MediaServiceAutoTags" ma:index="18" nillable="true" ma:displayName="MediaServiceAutoTags" ma:description="" ma:internalName="MediaServiceAutoTags" ma:readOnly="true">
      <xsd:simpleType>
        <xsd:restriction base="dms:Text"/>
      </xsd:simpleType>
    </xsd:element>
    <xsd:element name="MediaServiceLocation" ma:index="19" nillable="true" ma:displayName="MediaServiceLocation" ma:description="" ma:internalName="MediaServiceLocation" ma:readOnly="true">
      <xsd:simpleType>
        <xsd:restriction base="dms:Text"/>
      </xsd:simpleType>
    </xsd:element>
    <xsd:element name="MediaServiceOCR" ma:index="22" nillable="true" ma:displayName="MediaServiceOCR" ma:internalName="MediaServiceOCR" ma:readOnly="true">
      <xsd:simpleType>
        <xsd:restriction base="dms:Note">
          <xsd:maxLength value="255"/>
        </xsd:restriction>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ServiceGenerationTime" ma:index="24"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KeywordTaxHTField xmlns="86144f90-c7b6-48d0-aae5-f5e9e48cc3df">
      <Terms xmlns="http://schemas.microsoft.com/office/infopath/2007/PartnerControls"/>
    </TaxKeywordTaxHTField>
    <_ip_UnifiedCompliancePolicyProperties xmlns="http://schemas.microsoft.com/sharepoint/v3" xsi:nil="true"/>
    <TaxCatchAll xmlns="86144f90-c7b6-48d0-aae5-f5e9e48cc3d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F15EFF4-ABB5-4011-8722-53B4AD617A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6144f90-c7b6-48d0-aae5-f5e9e48cc3df"/>
    <ds:schemaRef ds:uri="0f0ae0ff-29c4-4766-b250-c1a9bee8d4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EF8F11D-A449-4684-B8E0-461263A2E192}">
  <ds:schemaRefs>
    <ds:schemaRef ds:uri="http://schemas.openxmlformats.org/package/2006/metadata/core-properties"/>
    <ds:schemaRef ds:uri="http://purl.org/dc/elements/1.1/"/>
    <ds:schemaRef ds:uri="http://schemas.microsoft.com/office/infopath/2007/PartnerControls"/>
    <ds:schemaRef ds:uri="0f0ae0ff-29c4-4766-b250-c1a9bee8d430"/>
    <ds:schemaRef ds:uri="http://schemas.microsoft.com/office/2006/documentManagement/types"/>
    <ds:schemaRef ds:uri="http://schemas.microsoft.com/sharepoint/v3"/>
    <ds:schemaRef ds:uri="86144f90-c7b6-48d0-aae5-f5e9e48cc3df"/>
    <ds:schemaRef ds:uri="http://purl.org/dc/dcmitype/"/>
    <ds:schemaRef ds:uri="http://schemas.microsoft.com/office/2006/metadata/properties"/>
    <ds:schemaRef ds:uri="http://www.w3.org/XML/1998/namespace"/>
    <ds:schemaRef ds:uri="http://purl.org/dc/terms/"/>
  </ds:schemaRefs>
</ds:datastoreItem>
</file>

<file path=customXml/itemProps3.xml><?xml version="1.0" encoding="utf-8"?>
<ds:datastoreItem xmlns:ds="http://schemas.openxmlformats.org/officeDocument/2006/customXml" ds:itemID="{8BE7001C-4FE1-4FF1-8D32-419BDEA7C0F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1713</TotalTime>
  <Words>741</Words>
  <Application>Microsoft Office PowerPoint</Application>
  <PresentationFormat>On-screen Show (4:3)</PresentationFormat>
  <Paragraphs>502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User</cp:lastModifiedBy>
  <cp:revision>128</cp:revision>
  <dcterms:created xsi:type="dcterms:W3CDTF">2018-03-17T10:08:43Z</dcterms:created>
  <dcterms:modified xsi:type="dcterms:W3CDTF">2020-04-23T13:46:11Z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0x01010060FAF844F8D8A5418E98F34D21016ED8</vt:lpwstr>
  </property>
  <property fmtid="{D5CDD505-2E9C-101B-9397-08002B2CF9AE}" pid="3" name="TaxKeyword">
    <vt:lpwstr/>
  </property>
  <property fmtid="{D5CDD505-2E9C-101B-9397-08002B2CF9AE}" pid="4" name="AuthorIds_UIVersion_512">
    <vt:lpwstr>183</vt:lpwstr>
  </property>
</Properties>
</file>