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908" r:id="rId2"/>
    <p:sldId id="935" r:id="rId3"/>
    <p:sldId id="910" r:id="rId4"/>
    <p:sldId id="934" r:id="rId5"/>
    <p:sldId id="929" r:id="rId6"/>
    <p:sldId id="936" r:id="rId7"/>
    <p:sldId id="922" r:id="rId8"/>
    <p:sldId id="939" r:id="rId9"/>
    <p:sldId id="928" r:id="rId10"/>
    <p:sldId id="93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2E41"/>
    <a:srgbClr val="FADF47"/>
    <a:srgbClr val="388CDA"/>
    <a:srgbClr val="13BD8A"/>
    <a:srgbClr val="C73A43"/>
    <a:srgbClr val="EE7C3E"/>
    <a:srgbClr val="0CC1D9"/>
    <a:srgbClr val="ECEEF1"/>
    <a:srgbClr val="8A93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26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2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29D1C-8C3E-4310-9EF0-019410E55AD5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6EE0C4-5D00-42C4-BE61-F78AE99EE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308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A87578A-0C98-4E07-89CB-153445462EFA}"/>
              </a:ext>
            </a:extLst>
          </p:cNvPr>
          <p:cNvSpPr/>
          <p:nvPr userDrawn="1"/>
        </p:nvSpPr>
        <p:spPr>
          <a:xfrm>
            <a:off x="0" y="-4274"/>
            <a:ext cx="1332362" cy="513799"/>
          </a:xfrm>
          <a:prstGeom prst="rect">
            <a:avLst/>
          </a:prstGeom>
          <a:solidFill>
            <a:srgbClr val="FADF47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 dirty="0">
              <a:solidFill>
                <a:srgbClr val="92D050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B50C3D3-DBDB-4291-AAC7-C8A5AB47D1E1}"/>
              </a:ext>
            </a:extLst>
          </p:cNvPr>
          <p:cNvSpPr/>
          <p:nvPr userDrawn="1"/>
        </p:nvSpPr>
        <p:spPr>
          <a:xfrm>
            <a:off x="1331643" y="-718"/>
            <a:ext cx="7812358" cy="510646"/>
          </a:xfrm>
          <a:prstGeom prst="rect">
            <a:avLst/>
          </a:prstGeom>
          <a:solidFill>
            <a:srgbClr val="388CDA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Year 4 Time Lesson 1      </a:t>
            </a: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       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7C28289-A731-4F13-AA5A-6C362F4EE55E}"/>
              </a:ext>
            </a:extLst>
          </p:cNvPr>
          <p:cNvSpPr txBox="1"/>
          <p:nvPr userDrawn="1"/>
        </p:nvSpPr>
        <p:spPr>
          <a:xfrm>
            <a:off x="166596" y="768298"/>
            <a:ext cx="8553333" cy="40011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Can I convert between seconds, minutes and hours? </a:t>
            </a:r>
          </a:p>
        </p:txBody>
      </p:sp>
      <p:graphicFrame>
        <p:nvGraphicFramePr>
          <p:cNvPr id="16" name="Table 6">
            <a:extLst>
              <a:ext uri="{FF2B5EF4-FFF2-40B4-BE49-F238E27FC236}">
                <a16:creationId xmlns:a16="http://schemas.microsoft.com/office/drawing/2014/main" id="{B19FE6FD-21A8-4E57-B1FA-22F555C98C6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87530497"/>
              </p:ext>
            </p:extLst>
          </p:nvPr>
        </p:nvGraphicFramePr>
        <p:xfrm>
          <a:off x="6815667" y="1366896"/>
          <a:ext cx="2006600" cy="2804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6600">
                  <a:extLst>
                    <a:ext uri="{9D8B030D-6E8A-4147-A177-3AD203B41FA5}">
                      <a16:colId xmlns:a16="http://schemas.microsoft.com/office/drawing/2014/main" val="2783366662"/>
                    </a:ext>
                  </a:extLst>
                </a:gridCol>
              </a:tblGrid>
              <a:tr h="1961342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b="1" dirty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Success Criteria:</a:t>
                      </a:r>
                    </a:p>
                    <a:p>
                      <a:pPr algn="l">
                        <a:buNone/>
                      </a:pPr>
                      <a:endParaRPr lang="en-US" sz="800" b="1" dirty="0"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  <a:p>
                      <a:pPr lvl="0" algn="l">
                        <a:buNone/>
                      </a:pPr>
                      <a:r>
                        <a:rPr lang="en-GB" sz="1200" b="1" u="sng" dirty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Mastery: </a:t>
                      </a:r>
                    </a:p>
                    <a:p>
                      <a:pPr lvl="0" algn="l">
                        <a:buNone/>
                      </a:pPr>
                      <a:r>
                        <a:rPr lang="en-US" sz="1200" b="0" dirty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I can use my knowledge of seconds, minutes and hours to estimate and convert between timings.</a:t>
                      </a:r>
                    </a:p>
                    <a:p>
                      <a:pPr lvl="0" algn="l">
                        <a:buNone/>
                      </a:pPr>
                      <a:endParaRPr lang="en-GB" sz="1200" b="0" dirty="0"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  <a:p>
                      <a:pPr lvl="0" algn="l">
                        <a:buNone/>
                      </a:pPr>
                      <a:r>
                        <a:rPr lang="en-GB" sz="1200" b="1" u="sng" dirty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Greater Depth:</a:t>
                      </a:r>
                    </a:p>
                    <a:p>
                      <a:pPr lvl="0" algn="l">
                        <a:buNone/>
                      </a:pPr>
                      <a:r>
                        <a:rPr lang="en-US" sz="1200" b="0" dirty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I can apply my knowledge of converting between seconds, minutes and hours when using reasoning to explain my answers.</a:t>
                      </a:r>
                      <a:endParaRPr lang="en-US" sz="1600" b="0" dirty="0"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C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085870"/>
                  </a:ext>
                </a:extLst>
              </a:tr>
            </a:tbl>
          </a:graphicData>
        </a:graphic>
      </p:graphicFrame>
      <p:sp>
        <p:nvSpPr>
          <p:cNvPr id="22" name="Rectangle 21">
            <a:extLst>
              <a:ext uri="{FF2B5EF4-FFF2-40B4-BE49-F238E27FC236}">
                <a16:creationId xmlns:a16="http://schemas.microsoft.com/office/drawing/2014/main" id="{7D96677A-50D7-4833-A9B0-EBD23DE74D11}"/>
              </a:ext>
            </a:extLst>
          </p:cNvPr>
          <p:cNvSpPr/>
          <p:nvPr userDrawn="1"/>
        </p:nvSpPr>
        <p:spPr>
          <a:xfrm>
            <a:off x="226024" y="121668"/>
            <a:ext cx="950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EF046D9-8B07-4634-9C1D-18D8EFE4578C}" type="datetime1">
              <a:rPr lang="en-GB" sz="1200" b="1" smtClean="0"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pPr/>
              <a:t>12/05/2020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916254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28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072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009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A87578A-0C98-4E07-89CB-153445462EFA}"/>
              </a:ext>
            </a:extLst>
          </p:cNvPr>
          <p:cNvSpPr/>
          <p:nvPr userDrawn="1"/>
        </p:nvSpPr>
        <p:spPr>
          <a:xfrm>
            <a:off x="0" y="-4274"/>
            <a:ext cx="1332362" cy="513799"/>
          </a:xfrm>
          <a:prstGeom prst="rect">
            <a:avLst/>
          </a:prstGeom>
          <a:solidFill>
            <a:srgbClr val="FADF47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 dirty="0">
              <a:solidFill>
                <a:srgbClr val="92D050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B50C3D3-DBDB-4291-AAC7-C8A5AB47D1E1}"/>
              </a:ext>
            </a:extLst>
          </p:cNvPr>
          <p:cNvSpPr/>
          <p:nvPr userDrawn="1"/>
        </p:nvSpPr>
        <p:spPr>
          <a:xfrm>
            <a:off x="1331643" y="-718"/>
            <a:ext cx="7812358" cy="510646"/>
          </a:xfrm>
          <a:prstGeom prst="rect">
            <a:avLst/>
          </a:prstGeom>
          <a:solidFill>
            <a:srgbClr val="388CDA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Year 4 Time Lesson 1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A6EDBD0-03A3-4AF0-ACAC-E7DC67E310CD}"/>
              </a:ext>
            </a:extLst>
          </p:cNvPr>
          <p:cNvSpPr txBox="1"/>
          <p:nvPr userDrawn="1"/>
        </p:nvSpPr>
        <p:spPr>
          <a:xfrm>
            <a:off x="382588" y="6521242"/>
            <a:ext cx="8720586" cy="46166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r"/>
            <a:endParaRPr lang="en-US" sz="1200" dirty="0">
              <a:latin typeface="Arial" panose="020B0604020202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algn="r"/>
            <a:endParaRPr lang="en-US" sz="1200" dirty="0">
              <a:latin typeface="Arial" panose="020B0604020202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7C28289-A731-4F13-AA5A-6C362F4EE55E}"/>
              </a:ext>
            </a:extLst>
          </p:cNvPr>
          <p:cNvSpPr txBox="1"/>
          <p:nvPr userDrawn="1"/>
        </p:nvSpPr>
        <p:spPr>
          <a:xfrm>
            <a:off x="306387" y="768298"/>
            <a:ext cx="4092229" cy="5570756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At Third Space Learning we provide personalised online lessons from specialist maths tutors to support the target groups in your school.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These ready-to-go slides are designed to work alongside our interventions to supplement quality first teaching and raise attainment in maths for all pupils.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To find out more about how you could use our 1-to-1 interventions year-round to boost maths progress in your school then get in touch: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020 3771 0095 hello@thirdspacelearning.com</a:t>
            </a:r>
          </a:p>
          <a:p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Boosting </a:t>
            </a:r>
            <a:r>
              <a:rPr lang="en-US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progress through 1-to-1 conversations… </a:t>
            </a:r>
          </a:p>
          <a:p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D96677A-50D7-4833-A9B0-EBD23DE74D11}"/>
              </a:ext>
            </a:extLst>
          </p:cNvPr>
          <p:cNvSpPr/>
          <p:nvPr userDrawn="1"/>
        </p:nvSpPr>
        <p:spPr>
          <a:xfrm>
            <a:off x="226024" y="121668"/>
            <a:ext cx="950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EF046D9-8B07-4634-9C1D-18D8EFE4578C}" type="datetime1">
              <a:rPr lang="en-GB" sz="1200" b="1" smtClean="0"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pPr/>
              <a:t>12/05/2020</a:t>
            </a:fld>
            <a:endParaRPr lang="en-GB" sz="1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E23DD0-83B0-4B69-80F5-CF1108C234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23" r="15217" b="277"/>
          <a:stretch/>
        </p:blipFill>
        <p:spPr>
          <a:xfrm>
            <a:off x="4745385" y="509525"/>
            <a:ext cx="4398616" cy="6348475"/>
          </a:xfrm>
          <a:prstGeom prst="rect">
            <a:avLst/>
          </a:prstGeom>
        </p:spPr>
      </p:pic>
      <p:pic>
        <p:nvPicPr>
          <p:cNvPr id="10" name="Picture 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F2139FB0-A222-4335-A10C-2ADEF832E6E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1761" y="6409707"/>
            <a:ext cx="2646941" cy="22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276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976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918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4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707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018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524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648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FA37B-D5E0-478A-B25A-3535C3D71C6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060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C5A22397-22CB-48B1-9847-DF279AAA275F}"/>
              </a:ext>
            </a:extLst>
          </p:cNvPr>
          <p:cNvSpPr txBox="1"/>
          <p:nvPr/>
        </p:nvSpPr>
        <p:spPr>
          <a:xfrm>
            <a:off x="180832" y="1808585"/>
            <a:ext cx="896316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Starter Activity: What time do these clocks show?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b="1" dirty="0">
              <a:solidFill>
                <a:srgbClr val="DA2E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b="1" dirty="0">
              <a:solidFill>
                <a:srgbClr val="DA2E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b="1" dirty="0">
              <a:solidFill>
                <a:srgbClr val="DA2E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0786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471" y="3163403"/>
            <a:ext cx="1783066" cy="178306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3121" y="3062664"/>
            <a:ext cx="1808934" cy="18089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174" y="2282721"/>
            <a:ext cx="2132947" cy="7109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2209891"/>
            <a:ext cx="1757240" cy="175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171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5050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TALKING TIME: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77800" y="1808585"/>
            <a:ext cx="896317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Ellie says,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DA2E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DA2E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DA2E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Is she correct? Can you explain why?</a:t>
            </a:r>
          </a:p>
          <a:p>
            <a:endParaRPr lang="en-GB" b="1" dirty="0">
              <a:solidFill>
                <a:srgbClr val="DA2E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 because 1 minute = 60 seconds, 2 minutes = 120 seconds, 3 minutes = 180 seconds and the pattern would continue in the same way.</a:t>
            </a:r>
          </a:p>
          <a:p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			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peech Bubble: Oval 2">
            <a:extLst>
              <a:ext uri="{FF2B5EF4-FFF2-40B4-BE49-F238E27FC236}">
                <a16:creationId xmlns:a16="http://schemas.microsoft.com/office/drawing/2014/main" id="{29F058E2-B2D5-4ACF-8619-62B33D1FC283}"/>
              </a:ext>
            </a:extLst>
          </p:cNvPr>
          <p:cNvSpPr/>
          <p:nvPr/>
        </p:nvSpPr>
        <p:spPr>
          <a:xfrm>
            <a:off x="1393827" y="2116362"/>
            <a:ext cx="4679506" cy="2185191"/>
          </a:xfrm>
          <a:prstGeom prst="wedgeEllipseCallout">
            <a:avLst>
              <a:gd name="adj1" fmla="val -41273"/>
              <a:gd name="adj2" fmla="val 6001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convert minutes to seconds, I multiply the number of minutes by 60.</a:t>
            </a:r>
          </a:p>
        </p:txBody>
      </p:sp>
    </p:spTree>
    <p:extLst>
      <p:ext uri="{BB962C8B-B14F-4D97-AF65-F5344CB8AC3E}">
        <p14:creationId xmlns:p14="http://schemas.microsoft.com/office/powerpoint/2010/main" val="182759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C5A22397-22CB-48B1-9847-DF279AAA275F}"/>
              </a:ext>
            </a:extLst>
          </p:cNvPr>
          <p:cNvSpPr txBox="1"/>
          <p:nvPr/>
        </p:nvSpPr>
        <p:spPr>
          <a:xfrm>
            <a:off x="180832" y="1808585"/>
            <a:ext cx="896316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Starter Activity: What time do these clocks show?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b="1" dirty="0">
              <a:solidFill>
                <a:srgbClr val="DA2E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b="1" dirty="0">
              <a:solidFill>
                <a:srgbClr val="DA2E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b="1" dirty="0">
              <a:solidFill>
                <a:srgbClr val="DA2E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b="1" dirty="0">
              <a:solidFill>
                <a:srgbClr val="DA2E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b="1" dirty="0">
              <a:solidFill>
                <a:srgbClr val="DA2E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0786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471" y="3163403"/>
            <a:ext cx="1783066" cy="178306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3121" y="3062664"/>
            <a:ext cx="1808934" cy="18089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174" y="2282721"/>
            <a:ext cx="2132947" cy="7109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2209891"/>
            <a:ext cx="1757240" cy="175724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875D1D2-7327-4F94-B61D-BAC27620BBD8}"/>
              </a:ext>
            </a:extLst>
          </p:cNvPr>
          <p:cNvSpPr/>
          <p:nvPr/>
        </p:nvSpPr>
        <p:spPr>
          <a:xfrm>
            <a:off x="302582" y="3963021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o’clock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F83B8B0-25D8-486E-B5AD-288A6C72E3CA}"/>
              </a:ext>
            </a:extLst>
          </p:cNvPr>
          <p:cNvSpPr/>
          <p:nvPr/>
        </p:nvSpPr>
        <p:spPr>
          <a:xfrm>
            <a:off x="4593547" y="2262444"/>
            <a:ext cx="21210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quarter past nine </a:t>
            </a:r>
            <a:b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morning</a:t>
            </a:r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62D84BF-FBFE-4C5A-BB66-BA51F81CA1F4}"/>
              </a:ext>
            </a:extLst>
          </p:cNvPr>
          <p:cNvSpPr/>
          <p:nvPr/>
        </p:nvSpPr>
        <p:spPr>
          <a:xfrm>
            <a:off x="2420174" y="4931503"/>
            <a:ext cx="13260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half past 4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08C6221-218B-433C-8B29-C80216FE8620}"/>
              </a:ext>
            </a:extLst>
          </p:cNvPr>
          <p:cNvSpPr/>
          <p:nvPr/>
        </p:nvSpPr>
        <p:spPr>
          <a:xfrm>
            <a:off x="4926971" y="4871598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quarter to 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8830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80830" y="1808585"/>
            <a:ext cx="89631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Sort the activities based on the length of time they take to do.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										</a:t>
            </a:r>
          </a:p>
          <a:p>
            <a:endParaRPr lang="en-GB" b="1" dirty="0">
              <a:solidFill>
                <a:srgbClr val="DA2E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5050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TALKING TIME: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117267" y="2199826"/>
            <a:ext cx="1402080" cy="47897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hour</a:t>
            </a:r>
          </a:p>
        </p:txBody>
      </p:sp>
      <p:sp>
        <p:nvSpPr>
          <p:cNvPr id="5" name="Rectangle 4"/>
          <p:cNvSpPr/>
          <p:nvPr/>
        </p:nvSpPr>
        <p:spPr>
          <a:xfrm>
            <a:off x="2756263" y="2199825"/>
            <a:ext cx="1402080" cy="47897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minute</a:t>
            </a:r>
          </a:p>
        </p:txBody>
      </p:sp>
      <p:sp>
        <p:nvSpPr>
          <p:cNvPr id="6" name="Rectangle 5"/>
          <p:cNvSpPr/>
          <p:nvPr/>
        </p:nvSpPr>
        <p:spPr>
          <a:xfrm>
            <a:off x="395813" y="2199827"/>
            <a:ext cx="1402080" cy="47897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second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836663" y="3165964"/>
            <a:ext cx="1584960" cy="59853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your shoes 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856770" y="3983013"/>
            <a:ext cx="1584960" cy="59853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 lesson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756263" y="3983013"/>
            <a:ext cx="1584960" cy="59853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Stamp your foot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662415" y="3983013"/>
            <a:ext cx="1584960" cy="59853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your fingers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756263" y="3165965"/>
            <a:ext cx="1584960" cy="59853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Football club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662415" y="3165966"/>
            <a:ext cx="1584960" cy="59853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Run around the field</a:t>
            </a:r>
          </a:p>
        </p:txBody>
      </p:sp>
    </p:spTree>
    <p:extLst>
      <p:ext uri="{BB962C8B-B14F-4D97-AF65-F5344CB8AC3E}">
        <p14:creationId xmlns:p14="http://schemas.microsoft.com/office/powerpoint/2010/main" val="1591069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80830" y="1808585"/>
            <a:ext cx="89631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Sort the activities based on the length of time they take to do.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										</a:t>
            </a:r>
          </a:p>
          <a:p>
            <a:endParaRPr lang="en-GB" b="1" dirty="0">
              <a:solidFill>
                <a:srgbClr val="DA2E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solidFill>
                <a:srgbClr val="DA2E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second – stamp your foot, click your fingers</a:t>
            </a:r>
          </a:p>
          <a:p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minute – put your shoes on, run around the field</a:t>
            </a:r>
          </a:p>
          <a:p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hour – maths lesson, football club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5050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TALKING TIME: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117267" y="2199826"/>
            <a:ext cx="1402080" cy="47897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hour</a:t>
            </a:r>
          </a:p>
        </p:txBody>
      </p:sp>
      <p:sp>
        <p:nvSpPr>
          <p:cNvPr id="5" name="Rectangle 4"/>
          <p:cNvSpPr/>
          <p:nvPr/>
        </p:nvSpPr>
        <p:spPr>
          <a:xfrm>
            <a:off x="2756263" y="2199825"/>
            <a:ext cx="1402080" cy="47897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minute</a:t>
            </a:r>
          </a:p>
        </p:txBody>
      </p:sp>
      <p:sp>
        <p:nvSpPr>
          <p:cNvPr id="6" name="Rectangle 5"/>
          <p:cNvSpPr/>
          <p:nvPr/>
        </p:nvSpPr>
        <p:spPr>
          <a:xfrm>
            <a:off x="395813" y="2199827"/>
            <a:ext cx="1402080" cy="47897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second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836663" y="3165964"/>
            <a:ext cx="1584960" cy="59853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your shoes 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856770" y="3983013"/>
            <a:ext cx="1584960" cy="59853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 lesson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756263" y="3983013"/>
            <a:ext cx="1584960" cy="59853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Stamp your foot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662415" y="3983013"/>
            <a:ext cx="1584960" cy="59853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your fingers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756263" y="3165965"/>
            <a:ext cx="1584960" cy="59853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Football club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662415" y="3165966"/>
            <a:ext cx="1584960" cy="59853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Run around the field</a:t>
            </a:r>
          </a:p>
        </p:txBody>
      </p:sp>
    </p:spTree>
    <p:extLst>
      <p:ext uri="{BB962C8B-B14F-4D97-AF65-F5344CB8AC3E}">
        <p14:creationId xmlns:p14="http://schemas.microsoft.com/office/powerpoint/2010/main" val="163321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77800" y="1939214"/>
            <a:ext cx="896317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many seconds are there in a minute?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HINT: Use the clock to count them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many minutes are there in an hour?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HINT: Use the clock to count them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5050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TALKING TIME: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656" y="3959808"/>
            <a:ext cx="2068252" cy="206825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314" y="1796955"/>
            <a:ext cx="2020594" cy="2020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757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77800" y="1939214"/>
            <a:ext cx="896317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many seconds are there in a minute?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HINT: Use the clock to count them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many minutes are there in an hour?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HINT: Use the clock to count them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 seconds in one minute</a:t>
            </a:r>
          </a:p>
          <a:p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 minutes in one hour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5050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TALKING TIME: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656" y="3959808"/>
            <a:ext cx="2068252" cy="206825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314" y="1796955"/>
            <a:ext cx="2020594" cy="2020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954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5050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TALKING TIME: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77800" y="1808585"/>
            <a:ext cx="672506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Josh writes a paragraph in his book in 4 minutes and 26 seconds. Harry writes his paragraph in 315 seconds. 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Who writes their paragraph the quickest?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DA2E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888274" y="3178629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423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5050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TALKING TIME: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77800" y="1808585"/>
            <a:ext cx="672506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Josh writes a paragraph in his book in 4 minutes and 26 seconds. Harry writes his paragraph in 315 seconds. 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Who writes their paragraph the quickest?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DA2E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solidFill>
                <a:srgbClr val="DA2E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Josh because 4 minutes and 26 seconds is equivalent to 266 seconds which is quicker than Harry’s 315 seconds.</a:t>
            </a:r>
          </a:p>
          <a:p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			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888274" y="3178629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41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5050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TALKING TIME: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77800" y="1808585"/>
            <a:ext cx="896317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Ellie says,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DA2E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DA2E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DA2E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Is she correct? Can you explain why?</a:t>
            </a:r>
          </a:p>
          <a:p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			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peech Bubble: Oval 2">
            <a:extLst>
              <a:ext uri="{FF2B5EF4-FFF2-40B4-BE49-F238E27FC236}">
                <a16:creationId xmlns:a16="http://schemas.microsoft.com/office/drawing/2014/main" id="{29F058E2-B2D5-4ACF-8619-62B33D1FC283}"/>
              </a:ext>
            </a:extLst>
          </p:cNvPr>
          <p:cNvSpPr/>
          <p:nvPr/>
        </p:nvSpPr>
        <p:spPr>
          <a:xfrm>
            <a:off x="1393827" y="2116362"/>
            <a:ext cx="4679506" cy="2185191"/>
          </a:xfrm>
          <a:prstGeom prst="wedgeEllipseCallout">
            <a:avLst>
              <a:gd name="adj1" fmla="val -41273"/>
              <a:gd name="adj2" fmla="val 6001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convert minutes to seconds, I multiply the number of minutes by 60.</a:t>
            </a:r>
          </a:p>
        </p:txBody>
      </p:sp>
    </p:spTree>
    <p:extLst>
      <p:ext uri="{BB962C8B-B14F-4D97-AF65-F5344CB8AC3E}">
        <p14:creationId xmlns:p14="http://schemas.microsoft.com/office/powerpoint/2010/main" val="1163119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30525</TotalTime>
  <Words>467</Words>
  <Application>Microsoft Office PowerPoint</Application>
  <PresentationFormat>On-screen Show (4:3)</PresentationFormat>
  <Paragraphs>154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Sparky Teaching</dc:creator>
  <cp:lastModifiedBy>Mr and Mrs S</cp:lastModifiedBy>
  <cp:revision>607</cp:revision>
  <dcterms:created xsi:type="dcterms:W3CDTF">2018-09-08T23:27:11Z</dcterms:created>
  <dcterms:modified xsi:type="dcterms:W3CDTF">2020-05-12T09:13:45Z</dcterms:modified>
</cp:coreProperties>
</file>