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19"/>
  </p:notesMasterIdLst>
  <p:sldIdLst>
    <p:sldId id="256" r:id="rId5"/>
    <p:sldId id="257" r:id="rId6"/>
    <p:sldId id="258" r:id="rId7"/>
    <p:sldId id="270" r:id="rId8"/>
    <p:sldId id="272" r:id="rId9"/>
    <p:sldId id="273" r:id="rId10"/>
    <p:sldId id="271" r:id="rId11"/>
    <p:sldId id="276" r:id="rId12"/>
    <p:sldId id="275" r:id="rId13"/>
    <p:sldId id="277" r:id="rId14"/>
    <p:sldId id="278" r:id="rId15"/>
    <p:sldId id="279" r:id="rId16"/>
    <p:sldId id="280" r:id="rId17"/>
    <p:sldId id="2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Nunito" pitchFamily="2" charset="0"/>
      <p:regular r:id="rId26"/>
      <p:bold r:id="rId27"/>
      <p:italic r:id="rId28"/>
      <p:boldItalic r:id="rId29"/>
    </p:embeddedFont>
    <p:embeddedFont>
      <p:font typeface="Palanquin" panose="020B0004020203020204" pitchFamily="34" charset="0"/>
      <p:regular r:id="rId30"/>
      <p:bold r:id="rId31"/>
    </p:embeddedFont>
    <p:embeddedFont>
      <p:font typeface="Palanquin Dark SemiBold" panose="020B0604020202020204"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4A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16003-B9D4-452C-95D8-85FE8F51C259}" v="60" dt="2021-07-22T15:44:54.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261" autoAdjust="0"/>
  </p:normalViewPr>
  <p:slideViewPr>
    <p:cSldViewPr snapToGrid="0">
      <p:cViewPr varScale="1">
        <p:scale>
          <a:sx n="62" d="100"/>
          <a:sy n="62" d="100"/>
        </p:scale>
        <p:origin x="1368"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92CF4-50B4-4438-8160-E958580B57B5}" type="datetimeFigureOut">
              <a:rPr lang="en-GB" smtClean="0"/>
              <a:t>27/03/2022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421D8-048C-4C50-A919-9F78C00D10D8}" type="slidenum">
              <a:rPr lang="en-GB" smtClean="0"/>
              <a:t>‹#›</a:t>
            </a:fld>
            <a:endParaRPr lang="en-GB" dirty="0"/>
          </a:p>
        </p:txBody>
      </p:sp>
    </p:spTree>
    <p:extLst>
      <p:ext uri="{BB962C8B-B14F-4D97-AF65-F5344CB8AC3E}">
        <p14:creationId xmlns:p14="http://schemas.microsoft.com/office/powerpoint/2010/main" val="8683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RESOURCES</a:t>
            </a:r>
          </a:p>
          <a:p>
            <a:r>
              <a:rPr lang="en-GB" sz="1800" dirty="0">
                <a:effectLst/>
                <a:latin typeface="Nunito" panose="00000500000000000000" pitchFamily="2" charset="0"/>
                <a:ea typeface="Yu Mincho" panose="02020400000000000000" pitchFamily="18" charset="-128"/>
                <a:cs typeface="Times New Roman" panose="02020603050405020304" pitchFamily="18" charset="0"/>
              </a:rPr>
              <a:t>Unless otherwise stated, all resources can be found on the main unit 3.8 page. From here, click on the icon to set a resource as a 2Do for your class. </a:t>
            </a:r>
          </a:p>
          <a:p>
            <a:pPr marL="342900" lvl="0" indent="-342900">
              <a:buFont typeface="Symbol" panose="05050102010706020507" pitchFamily="18" charset="2"/>
              <a:buChar char=""/>
            </a:pPr>
            <a:r>
              <a:rPr lang="en-GB" sz="1800" dirty="0">
                <a:effectLst/>
                <a:latin typeface="Nunito" panose="00000500000000000000" pitchFamily="2" charset="0"/>
                <a:ea typeface="Yu Mincho" panose="02020400000000000000" pitchFamily="18" charset="-128"/>
                <a:cs typeface="Times New Roman" panose="02020603050405020304" pitchFamily="18" charset="0"/>
              </a:rPr>
              <a:t>Example graph – Favourite Colours.  This should be set as a 2Do.</a:t>
            </a:r>
          </a:p>
          <a:p>
            <a:pPr marL="342900" lvl="0" indent="-342900">
              <a:buFont typeface="Symbol" panose="05050102010706020507" pitchFamily="18" charset="2"/>
              <a:buChar char=""/>
            </a:pPr>
            <a:r>
              <a:rPr lang="en-GB" sz="1800" u="none" dirty="0">
                <a:solidFill>
                  <a:srgbClr val="0000FF"/>
                </a:solidFill>
                <a:effectLst/>
                <a:latin typeface="Nunito" panose="00000500000000000000" pitchFamily="2" charset="0"/>
                <a:ea typeface="Yu Mincho" panose="02020400000000000000" pitchFamily="18" charset="-128"/>
                <a:cs typeface="Calibri" panose="020F0502020204030204" pitchFamily="34" charset="0"/>
              </a:rPr>
              <a:t>2Graph </a:t>
            </a:r>
            <a:r>
              <a:rPr lang="en-GB" sz="1800" dirty="0">
                <a:effectLst/>
                <a:latin typeface="Nunito" panose="00000500000000000000" pitchFamily="2" charset="0"/>
                <a:ea typeface="Yu Mincho" panose="02020400000000000000" pitchFamily="18" charset="-128"/>
                <a:cs typeface="Calibri" panose="020F0502020204030204" pitchFamily="34" charset="0"/>
              </a:rPr>
              <a:t>tool which can be found in the Tools area of Purple Mash.</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endParaRPr lang="en-GB" b="1" u="sng" dirty="0"/>
          </a:p>
        </p:txBody>
      </p:sp>
      <p:sp>
        <p:nvSpPr>
          <p:cNvPr id="4" name="Slide Number Placeholder 3"/>
          <p:cNvSpPr>
            <a:spLocks noGrp="1"/>
          </p:cNvSpPr>
          <p:nvPr>
            <p:ph type="sldNum" sz="quarter" idx="5"/>
          </p:nvPr>
        </p:nvSpPr>
        <p:spPr/>
        <p:txBody>
          <a:bodyPr/>
          <a:lstStyle/>
          <a:p>
            <a:fld id="{B94421D8-048C-4C50-A919-9F78C00D10D8}" type="slidenum">
              <a:rPr lang="en-GB" smtClean="0"/>
              <a:t>1</a:t>
            </a:fld>
            <a:endParaRPr lang="en-GB" dirty="0"/>
          </a:p>
        </p:txBody>
      </p:sp>
    </p:spTree>
    <p:extLst>
      <p:ext uri="{BB962C8B-B14F-4D97-AF65-F5344CB8AC3E}">
        <p14:creationId xmlns:p14="http://schemas.microsoft.com/office/powerpoint/2010/main" val="40401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unito" panose="00000500000000000000" pitchFamily="2" charset="0"/>
                <a:ea typeface="Yu Mincho" panose="02020400000000000000" pitchFamily="18" charset="-128"/>
                <a:cs typeface="Arial" panose="020B0604020202020204" pitchFamily="34" charset="0"/>
              </a:rPr>
              <a:t>Display </a:t>
            </a:r>
            <a:r>
              <a:rPr lang="en-GB" sz="1800" b="1" dirty="0">
                <a:effectLst/>
                <a:latin typeface="Nunito" panose="00000500000000000000" pitchFamily="2" charset="0"/>
                <a:ea typeface="Yu Mincho" panose="02020400000000000000" pitchFamily="18" charset="-128"/>
                <a:cs typeface="Arial" panose="020B0604020202020204" pitchFamily="34" charset="0"/>
              </a:rPr>
              <a:t>slide 4. </a:t>
            </a:r>
            <a:r>
              <a:rPr lang="en-GB" sz="1800" dirty="0">
                <a:effectLst/>
                <a:latin typeface="Nunito" panose="00000500000000000000" pitchFamily="2" charset="0"/>
                <a:ea typeface="Arial" panose="020B0604020202020204" pitchFamily="34" charset="0"/>
                <a:cs typeface="Arial" panose="020B0604020202020204" pitchFamily="34" charset="0"/>
              </a:rPr>
              <a:t>Explain that the children will be undertaking an investigation and then inputting the results into a graph. If there are no appropriate curriculum links:</a:t>
            </a:r>
            <a:endParaRPr lang="en-GB" sz="1800" dirty="0">
              <a:effectLst/>
              <a:latin typeface="Nunito" panose="00000500000000000000" pitchFamily="2" charset="0"/>
              <a:ea typeface="Yu Mincho" panose="02020400000000000000" pitchFamily="18" charset="-128"/>
              <a:cs typeface="Arial" panose="020B0604020202020204" pitchFamily="34" charset="0"/>
            </a:endParaRPr>
          </a:p>
          <a:p>
            <a:pPr marL="342900" lvl="0" indent="-342900">
              <a:lnSpc>
                <a:spcPts val="1755"/>
              </a:lnSpc>
              <a:buFont typeface="Symbol" panose="05050102010706020507" pitchFamily="18" charset="2"/>
              <a:buChar char=""/>
            </a:pPr>
            <a:r>
              <a:rPr lang="en-GB" sz="1800" dirty="0">
                <a:effectLst/>
                <a:latin typeface="Nunito" panose="00000500000000000000" pitchFamily="2" charset="0"/>
                <a:ea typeface="Arial" panose="020B0604020202020204" pitchFamily="34" charset="0"/>
                <a:cs typeface="Calibri" panose="020F0502020204030204" pitchFamily="34" charset="0"/>
              </a:rPr>
              <a:t>Roll some dice 30 times (link to Maths)</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pPr marL="342900" lvl="0" indent="-342900">
              <a:lnSpc>
                <a:spcPts val="1755"/>
              </a:lnSpc>
              <a:buFont typeface="Symbol" panose="05050102010706020507" pitchFamily="18" charset="2"/>
              <a:buChar char=""/>
            </a:pPr>
            <a:r>
              <a:rPr lang="en-GB" sz="1800" dirty="0">
                <a:effectLst/>
                <a:latin typeface="Nunito" panose="00000500000000000000" pitchFamily="2" charset="0"/>
                <a:ea typeface="Arial" panose="020B0604020202020204" pitchFamily="34" charset="0"/>
                <a:cs typeface="Calibri" panose="020F0502020204030204" pitchFamily="34" charset="0"/>
              </a:rPr>
              <a:t>Consider the favourite fruits in the class (link to healthy eating)</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pPr marL="342900" lvl="0" indent="-342900">
              <a:lnSpc>
                <a:spcPts val="1755"/>
              </a:lnSpc>
              <a:buFont typeface="Symbol" panose="05050102010706020507" pitchFamily="18" charset="2"/>
              <a:buChar char=""/>
            </a:pPr>
            <a:r>
              <a:rPr lang="en-GB" sz="1800" dirty="0">
                <a:effectLst/>
                <a:latin typeface="Nunito" panose="00000500000000000000" pitchFamily="2" charset="0"/>
                <a:ea typeface="Arial" panose="020B0604020202020204" pitchFamily="34" charset="0"/>
                <a:cs typeface="Calibri" panose="020F0502020204030204" pitchFamily="34" charset="0"/>
              </a:rPr>
              <a:t>Consider how the children travel to school (link to Walk to School Week)</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pPr marL="342900" lvl="0" indent="-342900">
              <a:lnSpc>
                <a:spcPts val="1755"/>
              </a:lnSpc>
              <a:buFont typeface="Symbol" panose="05050102010706020507" pitchFamily="18" charset="2"/>
              <a:buChar char=""/>
            </a:pPr>
            <a:r>
              <a:rPr lang="en-GB" sz="1800" dirty="0">
                <a:effectLst/>
                <a:latin typeface="Nunito" panose="00000500000000000000" pitchFamily="2" charset="0"/>
                <a:ea typeface="Arial" panose="020B0604020202020204" pitchFamily="34" charset="0"/>
                <a:cs typeface="Calibri" panose="020F0502020204030204" pitchFamily="34" charset="0"/>
              </a:rPr>
              <a:t>Consider what time children go to bed (link to PSHE).</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r>
              <a:rPr lang="en-GB" sz="1800" dirty="0">
                <a:effectLst/>
                <a:latin typeface="Nunito" panose="00000500000000000000" pitchFamily="2" charset="0"/>
                <a:ea typeface="Arial" panose="020B0604020202020204" pitchFamily="34" charset="0"/>
                <a:cs typeface="Calibri" panose="020F0502020204030204" pitchFamily="34" charset="0"/>
              </a:rPr>
              <a:t>The children could come up with their own topic or the class could all complete the same one. </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10</a:t>
            </a:fld>
            <a:endParaRPr lang="en-GB" dirty="0"/>
          </a:p>
        </p:txBody>
      </p:sp>
    </p:spTree>
    <p:extLst>
      <p:ext uri="{BB962C8B-B14F-4D97-AF65-F5344CB8AC3E}">
        <p14:creationId xmlns:p14="http://schemas.microsoft.com/office/powerpoint/2010/main" val="390096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5. </a:t>
            </a:r>
            <a:r>
              <a:rPr lang="en-GB" sz="1800" dirty="0">
                <a:effectLst/>
                <a:latin typeface="Nunito" panose="00000500000000000000" pitchFamily="2" charset="0"/>
                <a:ea typeface="Yu Mincho" panose="02020400000000000000" pitchFamily="18" charset="-128"/>
                <a:cs typeface="Times New Roman" panose="02020603050405020304" pitchFamily="18" charset="0"/>
              </a:rPr>
              <a:t>The children need to consider how they will collect the date for their graph? </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11</a:t>
            </a:fld>
            <a:endParaRPr lang="en-GB" dirty="0"/>
          </a:p>
        </p:txBody>
      </p:sp>
    </p:spTree>
    <p:extLst>
      <p:ext uri="{BB962C8B-B14F-4D97-AF65-F5344CB8AC3E}">
        <p14:creationId xmlns:p14="http://schemas.microsoft.com/office/powerpoint/2010/main" val="270558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6. </a:t>
            </a:r>
            <a:r>
              <a:rPr lang="en-GB" sz="1800" dirty="0">
                <a:effectLst/>
                <a:latin typeface="Nunito" panose="00000500000000000000" pitchFamily="2" charset="0"/>
                <a:ea typeface="Yu Mincho" panose="02020400000000000000" pitchFamily="18" charset="-128"/>
                <a:cs typeface="Times New Roman" panose="02020603050405020304" pitchFamily="18" charset="0"/>
              </a:rPr>
              <a:t>Use 2Graph to complete the graph using the information they have collected.  Remember to save the graph when they have finished. </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12</a:t>
            </a:fld>
            <a:endParaRPr lang="en-GB" dirty="0"/>
          </a:p>
        </p:txBody>
      </p:sp>
    </p:spTree>
    <p:extLst>
      <p:ext uri="{BB962C8B-B14F-4D97-AF65-F5344CB8AC3E}">
        <p14:creationId xmlns:p14="http://schemas.microsoft.com/office/powerpoint/2010/main" val="172239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7. </a:t>
            </a:r>
            <a:r>
              <a:rPr lang="en-GB" sz="1800" dirty="0">
                <a:effectLst/>
                <a:latin typeface="Nunito" panose="00000500000000000000" pitchFamily="2" charset="0"/>
                <a:ea typeface="Yu Mincho" panose="02020400000000000000" pitchFamily="18" charset="-128"/>
                <a:cs typeface="Times New Roman" panose="02020603050405020304" pitchFamily="18" charset="0"/>
              </a:rPr>
              <a:t>The children need share their graphs to a display board (you will need to set this up), via email or to a class blog (which will also need creating).  </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13</a:t>
            </a:fld>
            <a:endParaRPr lang="en-GB" dirty="0"/>
          </a:p>
        </p:txBody>
      </p:sp>
    </p:spTree>
    <p:extLst>
      <p:ext uri="{BB962C8B-B14F-4D97-AF65-F5344CB8AC3E}">
        <p14:creationId xmlns:p14="http://schemas.microsoft.com/office/powerpoint/2010/main" val="155070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12. </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Review the success criteria from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3.</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Pupils could rate how well they achieved this using a show of hands.</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14</a:t>
            </a:fld>
            <a:endParaRPr lang="en-GB" dirty="0"/>
          </a:p>
        </p:txBody>
      </p:sp>
    </p:spTree>
    <p:extLst>
      <p:ext uri="{BB962C8B-B14F-4D97-AF65-F5344CB8AC3E}">
        <p14:creationId xmlns:p14="http://schemas.microsoft.com/office/powerpoint/2010/main" val="148260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Display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2</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and outline the lesson objectives.</a:t>
            </a:r>
          </a:p>
        </p:txBody>
      </p:sp>
      <p:sp>
        <p:nvSpPr>
          <p:cNvPr id="4" name="Slide Number Placeholder 3"/>
          <p:cNvSpPr>
            <a:spLocks noGrp="1"/>
          </p:cNvSpPr>
          <p:nvPr>
            <p:ph type="sldNum" sz="quarter" idx="5"/>
          </p:nvPr>
        </p:nvSpPr>
        <p:spPr/>
        <p:txBody>
          <a:bodyPr/>
          <a:lstStyle/>
          <a:p>
            <a:fld id="{B94421D8-048C-4C50-A919-9F78C00D10D8}" type="slidenum">
              <a:rPr lang="en-GB" smtClean="0"/>
              <a:t>2</a:t>
            </a:fld>
            <a:endParaRPr lang="en-GB" dirty="0"/>
          </a:p>
        </p:txBody>
      </p:sp>
    </p:spTree>
    <p:extLst>
      <p:ext uri="{BB962C8B-B14F-4D97-AF65-F5344CB8AC3E}">
        <p14:creationId xmlns:p14="http://schemas.microsoft.com/office/powerpoint/2010/main" val="403209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Display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3</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and outline the success criteria.</a:t>
            </a:r>
          </a:p>
          <a:p>
            <a:endParaRPr lang="en-GB" sz="1800" dirty="0">
              <a:effectLst/>
              <a:latin typeface="Nunito" panose="00000500000000000000" pitchFamily="2" charset="0"/>
              <a:cs typeface="Times New Roman" panose="02020603050405020304" pitchFamily="18" charset="0"/>
            </a:endParaRPr>
          </a:p>
          <a:p>
            <a:r>
              <a:rPr lang="en-GB" sz="1800" dirty="0">
                <a:effectLst/>
                <a:latin typeface="Nunito" panose="00000500000000000000" pitchFamily="2" charset="0"/>
                <a:ea typeface="Yu Mincho" panose="02020400000000000000" pitchFamily="18" charset="-128"/>
                <a:cs typeface="Times New Roman" panose="02020603050405020304" pitchFamily="18" charset="0"/>
              </a:rPr>
              <a:t>If appropriate, remind the children of their work using 2Count and 2Graph in Year 1 (Unit 1.4).</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3</a:t>
            </a:fld>
            <a:endParaRPr lang="en-GB" dirty="0"/>
          </a:p>
        </p:txBody>
      </p:sp>
    </p:spTree>
    <p:extLst>
      <p:ext uri="{BB962C8B-B14F-4D97-AF65-F5344CB8AC3E}">
        <p14:creationId xmlns:p14="http://schemas.microsoft.com/office/powerpoint/2010/main" val="310508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4. </a:t>
            </a:r>
            <a:r>
              <a:rPr lang="en-GB" sz="1800" dirty="0">
                <a:effectLst/>
                <a:latin typeface="Nunito" panose="00000500000000000000" pitchFamily="2" charset="0"/>
                <a:ea typeface="Yu Mincho" panose="02020400000000000000" pitchFamily="18" charset="-128"/>
                <a:cs typeface="Times New Roman" panose="02020603050405020304" pitchFamily="18" charset="0"/>
              </a:rPr>
              <a:t>Show the children how to open 2Graph</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4</a:t>
            </a:fld>
            <a:endParaRPr lang="en-GB" dirty="0"/>
          </a:p>
        </p:txBody>
      </p:sp>
    </p:spTree>
    <p:extLst>
      <p:ext uri="{BB962C8B-B14F-4D97-AF65-F5344CB8AC3E}">
        <p14:creationId xmlns:p14="http://schemas.microsoft.com/office/powerpoint/2010/main" val="390096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5. </a:t>
            </a:r>
            <a:r>
              <a:rPr lang="en-GB" sz="1800" dirty="0">
                <a:effectLst/>
                <a:latin typeface="Nunito" panose="00000500000000000000" pitchFamily="2" charset="0"/>
                <a:ea typeface="Yu Mincho" panose="02020400000000000000" pitchFamily="18" charset="-128"/>
                <a:cs typeface="Times New Roman" panose="02020603050405020304" pitchFamily="18" charset="0"/>
              </a:rPr>
              <a:t>Open the example graph ‘Favourite Colours’ which is found in the resource section for unit 3.8 on Purple Mash or by clicking on the link in the presentation. What information can the children find on the graph and associated table?</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5</a:t>
            </a:fld>
            <a:endParaRPr lang="en-GB" dirty="0"/>
          </a:p>
        </p:txBody>
      </p:sp>
    </p:spTree>
    <p:extLst>
      <p:ext uri="{BB962C8B-B14F-4D97-AF65-F5344CB8AC3E}">
        <p14:creationId xmlns:p14="http://schemas.microsoft.com/office/powerpoint/2010/main" val="270558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6. </a:t>
            </a:r>
            <a:r>
              <a:rPr lang="en-GB" sz="1800" dirty="0">
                <a:effectLst/>
                <a:latin typeface="Nunito" panose="00000500000000000000" pitchFamily="2" charset="0"/>
                <a:ea typeface="Yu Mincho" panose="02020400000000000000" pitchFamily="18" charset="-128"/>
                <a:cs typeface="Times New Roman" panose="02020603050405020304" pitchFamily="18" charset="0"/>
              </a:rPr>
              <a:t>Look at the features of a 2Graph graph.</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 </a:t>
            </a:r>
            <a:r>
              <a:rPr lang="en-GB" sz="1800" b="0" dirty="0">
                <a:effectLst/>
                <a:latin typeface="Nunito" panose="00000500000000000000" pitchFamily="2" charset="0"/>
                <a:ea typeface="Yu Mincho" panose="02020400000000000000" pitchFamily="18" charset="-128"/>
                <a:cs typeface="Times New Roman" panose="02020603050405020304" pitchFamily="18" charset="0"/>
              </a:rPr>
              <a:t>Clicking highlights each feature.</a:t>
            </a:r>
            <a:endParaRPr lang="en-GB" b="0" dirty="0"/>
          </a:p>
        </p:txBody>
      </p:sp>
      <p:sp>
        <p:nvSpPr>
          <p:cNvPr id="4" name="Slide Number Placeholder 3"/>
          <p:cNvSpPr>
            <a:spLocks noGrp="1"/>
          </p:cNvSpPr>
          <p:nvPr>
            <p:ph type="sldNum" sz="quarter" idx="5"/>
          </p:nvPr>
        </p:nvSpPr>
        <p:spPr/>
        <p:txBody>
          <a:bodyPr/>
          <a:lstStyle/>
          <a:p>
            <a:fld id="{B94421D8-048C-4C50-A919-9F78C00D10D8}" type="slidenum">
              <a:rPr lang="en-GB" smtClean="0"/>
              <a:t>6</a:t>
            </a:fld>
            <a:endParaRPr lang="en-GB" dirty="0"/>
          </a:p>
        </p:txBody>
      </p:sp>
    </p:spTree>
    <p:extLst>
      <p:ext uri="{BB962C8B-B14F-4D97-AF65-F5344CB8AC3E}">
        <p14:creationId xmlns:p14="http://schemas.microsoft.com/office/powerpoint/2010/main" val="172239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7. </a:t>
            </a:r>
            <a:r>
              <a:rPr lang="en-GB" sz="1800" dirty="0">
                <a:effectLst/>
                <a:latin typeface="Nunito" panose="00000500000000000000" pitchFamily="2" charset="0"/>
                <a:ea typeface="Yu Mincho" panose="02020400000000000000" pitchFamily="18" charset="-128"/>
                <a:cs typeface="Times New Roman" panose="02020603050405020304" pitchFamily="18" charset="0"/>
              </a:rPr>
              <a:t>As a class complete the table to show what their favourite colours are. </a:t>
            </a:r>
          </a:p>
          <a:p>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7</a:t>
            </a:fld>
            <a:endParaRPr lang="en-GB" dirty="0"/>
          </a:p>
        </p:txBody>
      </p:sp>
    </p:spTree>
    <p:extLst>
      <p:ext uri="{BB962C8B-B14F-4D97-AF65-F5344CB8AC3E}">
        <p14:creationId xmlns:p14="http://schemas.microsoft.com/office/powerpoint/2010/main" val="155070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8. </a:t>
            </a:r>
            <a:r>
              <a:rPr lang="en-GB" sz="1800" dirty="0">
                <a:effectLst/>
                <a:latin typeface="Nunito" panose="00000500000000000000" pitchFamily="2" charset="0"/>
                <a:ea typeface="Yu Mincho" panose="02020400000000000000" pitchFamily="18" charset="-128"/>
                <a:cs typeface="Times New Roman" panose="02020603050405020304" pitchFamily="18" charset="0"/>
              </a:rPr>
              <a:t>Instruct the children to open the same graph on their own computers from their 2Dos. The children should then spend time editing the graph using the data from their own class. </a:t>
            </a:r>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8</a:t>
            </a:fld>
            <a:endParaRPr lang="en-GB" dirty="0"/>
          </a:p>
        </p:txBody>
      </p:sp>
    </p:spTree>
    <p:extLst>
      <p:ext uri="{BB962C8B-B14F-4D97-AF65-F5344CB8AC3E}">
        <p14:creationId xmlns:p14="http://schemas.microsoft.com/office/powerpoint/2010/main" val="113511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unito" panose="00000500000000000000" pitchFamily="2" charset="0"/>
                <a:ea typeface="Yu Mincho" panose="02020400000000000000" pitchFamily="18" charset="-128"/>
                <a:cs typeface="Times New Roman" panose="02020603050405020304" pitchFamily="18" charset="0"/>
              </a:rPr>
              <a:t>Display </a:t>
            </a:r>
            <a:r>
              <a:rPr lang="en-GB" sz="1800" b="1" dirty="0">
                <a:effectLst/>
                <a:latin typeface="Nunito" panose="00000500000000000000" pitchFamily="2" charset="0"/>
                <a:ea typeface="Yu Mincho" panose="02020400000000000000" pitchFamily="18" charset="-128"/>
                <a:cs typeface="Times New Roman" panose="02020603050405020304" pitchFamily="18" charset="0"/>
              </a:rPr>
              <a:t>slide 9. </a:t>
            </a:r>
            <a:r>
              <a:rPr lang="en-GB" sz="1800" dirty="0">
                <a:effectLst/>
                <a:latin typeface="Nunito" panose="00000500000000000000" pitchFamily="2" charset="0"/>
                <a:ea typeface="Yu Mincho" panose="02020400000000000000" pitchFamily="18" charset="-128"/>
                <a:cs typeface="Times New Roman" panose="02020603050405020304" pitchFamily="18" charset="0"/>
              </a:rPr>
              <a:t>Bring the class back together and then look at their finished graphs. Have the children edited their graphs correctly? </a:t>
            </a:r>
          </a:p>
          <a:p>
            <a:endParaRPr lang="en-GB" dirty="0"/>
          </a:p>
        </p:txBody>
      </p:sp>
      <p:sp>
        <p:nvSpPr>
          <p:cNvPr id="4" name="Slide Number Placeholder 3"/>
          <p:cNvSpPr>
            <a:spLocks noGrp="1"/>
          </p:cNvSpPr>
          <p:nvPr>
            <p:ph type="sldNum" sz="quarter" idx="5"/>
          </p:nvPr>
        </p:nvSpPr>
        <p:spPr/>
        <p:txBody>
          <a:bodyPr/>
          <a:lstStyle/>
          <a:p>
            <a:fld id="{B94421D8-048C-4C50-A919-9F78C00D10D8}" type="slidenum">
              <a:rPr lang="en-GB" smtClean="0"/>
              <a:t>9</a:t>
            </a:fld>
            <a:endParaRPr lang="en-GB" dirty="0"/>
          </a:p>
        </p:txBody>
      </p:sp>
    </p:spTree>
    <p:extLst>
      <p:ext uri="{BB962C8B-B14F-4D97-AF65-F5344CB8AC3E}">
        <p14:creationId xmlns:p14="http://schemas.microsoft.com/office/powerpoint/2010/main" val="85245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B8E6-B67F-4EFC-A3C5-BB02E4A19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67F624-9536-4526-9E46-37E06E017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2BD8F-EDA7-496C-B236-D04EDCBB02CE}"/>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5" name="Footer Placeholder 4">
            <a:extLst>
              <a:ext uri="{FF2B5EF4-FFF2-40B4-BE49-F238E27FC236}">
                <a16:creationId xmlns:a16="http://schemas.microsoft.com/office/drawing/2014/main" id="{98F9F552-89BE-4385-89F3-4A10B31A81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6C419C-1437-416B-B183-F95FE8249255}"/>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2641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51B7-D811-436B-B8DB-76A544672E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7092C-344B-46D5-A695-1888A0510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6D33C-E464-4081-872C-4CF14F829C4C}"/>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5" name="Footer Placeholder 4">
            <a:extLst>
              <a:ext uri="{FF2B5EF4-FFF2-40B4-BE49-F238E27FC236}">
                <a16:creationId xmlns:a16="http://schemas.microsoft.com/office/drawing/2014/main" id="{438ADA7F-52DE-4EC3-B3AC-E02BC21543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6A36AD-A2E2-4368-98DD-EA5DB3EB8B85}"/>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109786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00188-0615-4E20-90EC-D6F183B4A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61763-A88B-4B2A-8862-913DEC71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388EF-317A-4E5A-B3F2-DB9DEF896010}"/>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5" name="Footer Placeholder 4">
            <a:extLst>
              <a:ext uri="{FF2B5EF4-FFF2-40B4-BE49-F238E27FC236}">
                <a16:creationId xmlns:a16="http://schemas.microsoft.com/office/drawing/2014/main" id="{48C73E8D-B974-478A-B2DA-CB0AE6247D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4B5FEC-46C9-450D-9ED0-4BC60A45B12B}"/>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190311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2E6-54A0-41A0-9FFA-BCFD7D83F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34515-4003-4C9C-B272-92D06A1C9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4B43-C9CE-4363-A03B-DD198B2E4787}"/>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5" name="Footer Placeholder 4">
            <a:extLst>
              <a:ext uri="{FF2B5EF4-FFF2-40B4-BE49-F238E27FC236}">
                <a16:creationId xmlns:a16="http://schemas.microsoft.com/office/drawing/2014/main" id="{3282FE96-ECE6-4FEF-A9BD-1619B24580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1E6717-EAE9-4E4F-BC85-DF7780822BD2}"/>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37175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E90-7C2C-43CA-A788-F2B752EBA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34339-8064-4F5F-9CB2-3F4BE477D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7920B-999D-4572-8323-F9A04F6813E3}"/>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5" name="Footer Placeholder 4">
            <a:extLst>
              <a:ext uri="{FF2B5EF4-FFF2-40B4-BE49-F238E27FC236}">
                <a16:creationId xmlns:a16="http://schemas.microsoft.com/office/drawing/2014/main" id="{9972D174-D636-44FA-B4AF-667C720CCC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20B7EE-44C7-4198-B5E7-45B500345234}"/>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5901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2D07-D4D3-48D6-8075-57FF230D27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477DB-9DBB-4002-8A41-10B1D73CA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CDEB4-A4A1-458E-993D-14049DBBE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6A3BF-7304-43E5-9A78-DE00AC204982}"/>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6" name="Footer Placeholder 5">
            <a:extLst>
              <a:ext uri="{FF2B5EF4-FFF2-40B4-BE49-F238E27FC236}">
                <a16:creationId xmlns:a16="http://schemas.microsoft.com/office/drawing/2014/main" id="{3CA0AE6E-65F4-4730-9747-DB4A1FBA55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C12588D-2020-40C3-B11E-C4EA66082783}"/>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6748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CE40-354B-4AEF-BA97-D744D98C8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97CF7-DACC-4EEC-8643-6F5F1524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6E172-B8C3-48EF-B158-F678A23D8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F2A59-1AF8-4BB8-917F-930E9186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B6DBE-8825-48A9-B400-3DAF15B9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06FE4-3CA2-4FDC-BB9E-A9058F1A0872}"/>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8" name="Footer Placeholder 7">
            <a:extLst>
              <a:ext uri="{FF2B5EF4-FFF2-40B4-BE49-F238E27FC236}">
                <a16:creationId xmlns:a16="http://schemas.microsoft.com/office/drawing/2014/main" id="{A02A6F0B-82FD-4D2C-AE4E-C088260112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42CE329-0C7E-4E6B-B603-4600371FB248}"/>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0461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680-2A71-4EDC-8498-C20FE5A9D7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F8526-1331-4487-8FDD-F5CD36C93DF7}"/>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4" name="Footer Placeholder 3">
            <a:extLst>
              <a:ext uri="{FF2B5EF4-FFF2-40B4-BE49-F238E27FC236}">
                <a16:creationId xmlns:a16="http://schemas.microsoft.com/office/drawing/2014/main" id="{AC4D25FC-63E1-4813-8392-917D61432C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A715D6D-CD8D-471E-AEF3-56FBF7F46089}"/>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818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0135-9252-4C24-B5A1-57003563467F}"/>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3" name="Footer Placeholder 2">
            <a:extLst>
              <a:ext uri="{FF2B5EF4-FFF2-40B4-BE49-F238E27FC236}">
                <a16:creationId xmlns:a16="http://schemas.microsoft.com/office/drawing/2014/main" id="{E12CE995-676C-4F46-A7CC-3E65C4B3BE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A4D387B-18E9-4232-94ED-A30DA4D0DB12}"/>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280188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61B-419C-4345-898B-512B4DED3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9CEA-A93C-4B0B-820C-091E06911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125EC-49D4-4D9A-A0CD-C13B95E9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E6D-A481-40F4-8C4C-C8169ED491A3}"/>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6" name="Footer Placeholder 5">
            <a:extLst>
              <a:ext uri="{FF2B5EF4-FFF2-40B4-BE49-F238E27FC236}">
                <a16:creationId xmlns:a16="http://schemas.microsoft.com/office/drawing/2014/main" id="{2CEA2C54-F8C1-4587-9343-AF7D514C4C8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4DC779-21DB-436B-9927-7B4FDF3D4BA7}"/>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92543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3CD-D346-4AE1-BD4F-3DC39A91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486D8-4C82-428D-8755-3E9C8310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07F9A21-9D2B-43A0-9E84-BB3AE1CE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EAD74-D833-41FD-B752-F6E5F9E2B811}"/>
              </a:ext>
            </a:extLst>
          </p:cNvPr>
          <p:cNvSpPr>
            <a:spLocks noGrp="1"/>
          </p:cNvSpPr>
          <p:nvPr>
            <p:ph type="dt" sz="half" idx="10"/>
          </p:nvPr>
        </p:nvSpPr>
        <p:spPr/>
        <p:txBody>
          <a:bodyPr/>
          <a:lstStyle/>
          <a:p>
            <a:fld id="{4131CAF9-9019-4E72-9BCD-FE2770F43938}" type="datetimeFigureOut">
              <a:rPr lang="en-GB" smtClean="0"/>
              <a:t>27/03/2022</a:t>
            </a:fld>
            <a:endParaRPr lang="en-GB" dirty="0"/>
          </a:p>
        </p:txBody>
      </p:sp>
      <p:sp>
        <p:nvSpPr>
          <p:cNvPr id="6" name="Footer Placeholder 5">
            <a:extLst>
              <a:ext uri="{FF2B5EF4-FFF2-40B4-BE49-F238E27FC236}">
                <a16:creationId xmlns:a16="http://schemas.microsoft.com/office/drawing/2014/main" id="{52701212-DFDC-4063-A7BD-A05D2868AA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94C2A23-05F0-45FA-B92F-33712009DC73}"/>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20631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84367-756C-45B9-BB01-10E0FDF1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70-561C-4181-9BD1-FC93F589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0084-6C5C-4E6F-AE78-5FD4DE891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CAF9-9019-4E72-9BCD-FE2770F43938}" type="datetimeFigureOut">
              <a:rPr lang="en-GB" smtClean="0"/>
              <a:t>27/03/2022</a:t>
            </a:fld>
            <a:endParaRPr lang="en-GB" dirty="0"/>
          </a:p>
        </p:txBody>
      </p:sp>
      <p:sp>
        <p:nvSpPr>
          <p:cNvPr id="5" name="Footer Placeholder 4">
            <a:extLst>
              <a:ext uri="{FF2B5EF4-FFF2-40B4-BE49-F238E27FC236}">
                <a16:creationId xmlns:a16="http://schemas.microsoft.com/office/drawing/2014/main" id="{1F8A0EA2-8755-4225-80E5-109EA9D62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0F7392-578D-49DE-AEF7-07C4B06F3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191A-A524-4ACF-BFDF-A0B774A1BD1C}" type="slidenum">
              <a:rPr lang="en-GB" smtClean="0"/>
              <a:t>‹#›</a:t>
            </a:fld>
            <a:endParaRPr lang="en-GB" dirty="0"/>
          </a:p>
        </p:txBody>
      </p:sp>
    </p:spTree>
    <p:extLst>
      <p:ext uri="{BB962C8B-B14F-4D97-AF65-F5344CB8AC3E}">
        <p14:creationId xmlns:p14="http://schemas.microsoft.com/office/powerpoint/2010/main" val="423233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urplemash.com/#app/tools/2graph"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urplemash.com/#app/tools/2graph"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urplemash.com/#app/links/2Graph_Favourite_Colou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B9415-FB6B-4306-A8CF-3833B05C74F0}"/>
              </a:ext>
            </a:extLst>
          </p:cNvPr>
          <p:cNvSpPr/>
          <p:nvPr/>
        </p:nvSpPr>
        <p:spPr>
          <a:xfrm>
            <a:off x="4322174" y="0"/>
            <a:ext cx="7869826" cy="6857999"/>
          </a:xfrm>
          <a:prstGeom prst="rect">
            <a:avLst/>
          </a:prstGeom>
          <a:solidFill>
            <a:srgbClr val="8E24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5" name="Graphic 63">
            <a:extLst>
              <a:ext uri="{FF2B5EF4-FFF2-40B4-BE49-F238E27FC236}">
                <a16:creationId xmlns:a16="http://schemas.microsoft.com/office/drawing/2014/main" id="{9BC05247-EC89-4E18-AAC7-769930391EF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524"/>
            <a:ext cx="4505325" cy="6867524"/>
          </a:xfrm>
          <a:prstGeom prst="rect">
            <a:avLst/>
          </a:prstGeom>
        </p:spPr>
      </p:pic>
      <p:sp>
        <p:nvSpPr>
          <p:cNvPr id="2" name="Title 1">
            <a:extLst>
              <a:ext uri="{FF2B5EF4-FFF2-40B4-BE49-F238E27FC236}">
                <a16:creationId xmlns:a16="http://schemas.microsoft.com/office/drawing/2014/main" id="{E20E66B1-EE11-46E8-9D2F-388E12025E3A}"/>
              </a:ext>
            </a:extLst>
          </p:cNvPr>
          <p:cNvSpPr>
            <a:spLocks noGrp="1"/>
          </p:cNvSpPr>
          <p:nvPr>
            <p:ph type="ctrTitle"/>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Data logging</a:t>
            </a:r>
          </a:p>
        </p:txBody>
      </p:sp>
      <p:sp>
        <p:nvSpPr>
          <p:cNvPr id="3" name="Subtitle 2">
            <a:extLst>
              <a:ext uri="{FF2B5EF4-FFF2-40B4-BE49-F238E27FC236}">
                <a16:creationId xmlns:a16="http://schemas.microsoft.com/office/drawing/2014/main" id="{387BD2A7-BC2A-4300-AFBB-8B3304D19C99}"/>
              </a:ext>
            </a:extLst>
          </p:cNvPr>
          <p:cNvSpPr>
            <a:spLocks noGrp="1"/>
          </p:cNvSpPr>
          <p:nvPr>
            <p:ph type="subTitle" idx="1"/>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Introducing and using 2Graph</a:t>
            </a:r>
          </a:p>
          <a:p>
            <a:endParaRPr lang="en-GB" sz="4000" dirty="0">
              <a:solidFill>
                <a:schemeClr val="bg1"/>
              </a:solidFill>
            </a:endParaRPr>
          </a:p>
        </p:txBody>
      </p:sp>
      <p:sp>
        <p:nvSpPr>
          <p:cNvPr id="4" name="TextBox 3">
            <a:extLst>
              <a:ext uri="{FF2B5EF4-FFF2-40B4-BE49-F238E27FC236}">
                <a16:creationId xmlns:a16="http://schemas.microsoft.com/office/drawing/2014/main" id="{77616F28-871B-42AE-8B42-15273F2FB254}"/>
              </a:ext>
            </a:extLst>
          </p:cNvPr>
          <p:cNvSpPr txBox="1"/>
          <p:nvPr/>
        </p:nvSpPr>
        <p:spPr>
          <a:xfrm>
            <a:off x="7869827" y="414477"/>
            <a:ext cx="3584636" cy="707886"/>
          </a:xfrm>
          <a:prstGeom prst="rect">
            <a:avLst/>
          </a:prstGeom>
          <a:noFill/>
        </p:spPr>
        <p:txBody>
          <a:bodyPr wrap="none" rtlCol="0">
            <a:spAutoFit/>
          </a:bodyPr>
          <a:lstStyle/>
          <a:p>
            <a:r>
              <a:rPr lang="en-GB" sz="2000" dirty="0">
                <a:solidFill>
                  <a:schemeClr val="bg1"/>
                </a:solidFill>
                <a:latin typeface="Palanquin Dark SemiBold" panose="020B0704020203020204" pitchFamily="34" charset="0"/>
                <a:cs typeface="Palanquin Dark SemiBold" panose="020B0704020203020204" pitchFamily="34" charset="0"/>
              </a:rPr>
              <a:t>Computing Scheme of Work</a:t>
            </a:r>
            <a:br>
              <a:rPr lang="en-GB" sz="2000" dirty="0">
                <a:solidFill>
                  <a:schemeClr val="bg1"/>
                </a:solidFill>
                <a:latin typeface="Palanquin Dark SemiBold" panose="020B0704020203020204" pitchFamily="34" charset="0"/>
                <a:cs typeface="Palanquin Dark SemiBold" panose="020B0704020203020204" pitchFamily="34" charset="0"/>
              </a:rPr>
            </a:br>
            <a:r>
              <a:rPr lang="en-GB" sz="2000" dirty="0">
                <a:solidFill>
                  <a:schemeClr val="bg1"/>
                </a:solidFill>
                <a:latin typeface="Palanquin Dark SemiBold" panose="020B0704020203020204" pitchFamily="34" charset="0"/>
                <a:cs typeface="Palanquin Dark SemiBold" panose="020B0704020203020204" pitchFamily="34" charset="0"/>
              </a:rPr>
              <a:t>Unit 3.8 – Graphing</a:t>
            </a:r>
          </a:p>
        </p:txBody>
      </p:sp>
    </p:spTree>
    <p:extLst>
      <p:ext uri="{BB962C8B-B14F-4D97-AF65-F5344CB8AC3E}">
        <p14:creationId xmlns:p14="http://schemas.microsoft.com/office/powerpoint/2010/main" val="86858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Choosing a </a:t>
            </a:r>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T</a:t>
            </a:r>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opic to Investigate </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4</a:t>
            </a:r>
            <a:endParaRPr lang="en-GB" sz="1050" dirty="0"/>
          </a:p>
        </p:txBody>
      </p:sp>
      <p:sp>
        <p:nvSpPr>
          <p:cNvPr id="3" name="TextBox 2">
            <a:extLst>
              <a:ext uri="{FF2B5EF4-FFF2-40B4-BE49-F238E27FC236}">
                <a16:creationId xmlns:a16="http://schemas.microsoft.com/office/drawing/2014/main" id="{01C85B35-8858-4F1E-A7A3-F34AED76C1D1}"/>
              </a:ext>
            </a:extLst>
          </p:cNvPr>
          <p:cNvSpPr txBox="1"/>
          <p:nvPr/>
        </p:nvSpPr>
        <p:spPr>
          <a:xfrm>
            <a:off x="1679448" y="1490036"/>
            <a:ext cx="8833104" cy="584775"/>
          </a:xfrm>
          <a:prstGeom prst="rect">
            <a:avLst/>
          </a:prstGeom>
          <a:solidFill>
            <a:srgbClr val="7030A0"/>
          </a:solidFill>
        </p:spPr>
        <p:txBody>
          <a:bodyPr wrap="square" rtlCol="0">
            <a:spAutoFit/>
          </a:bodyPr>
          <a:lstStyle/>
          <a:p>
            <a:r>
              <a:rPr lang="en-GB" sz="3200" dirty="0">
                <a:solidFill>
                  <a:schemeClr val="bg1"/>
                </a:solidFill>
                <a:latin typeface="Nunito" panose="00000500000000000000" pitchFamily="2" charset="0"/>
              </a:rPr>
              <a:t>Think about what you would like to investigate. </a:t>
            </a:r>
          </a:p>
        </p:txBody>
      </p:sp>
      <p:pic>
        <p:nvPicPr>
          <p:cNvPr id="11" name="Picture 10">
            <a:extLst>
              <a:ext uri="{FF2B5EF4-FFF2-40B4-BE49-F238E27FC236}">
                <a16:creationId xmlns:a16="http://schemas.microsoft.com/office/drawing/2014/main" id="{E5B81B86-F01A-4BC3-96EB-2931EC7B5E54}"/>
              </a:ext>
            </a:extLst>
          </p:cNvPr>
          <p:cNvPicPr>
            <a:picLocks noChangeAspect="1"/>
          </p:cNvPicPr>
          <p:nvPr/>
        </p:nvPicPr>
        <p:blipFill>
          <a:blip r:embed="rId4"/>
          <a:stretch>
            <a:fillRect/>
          </a:stretch>
        </p:blipFill>
        <p:spPr>
          <a:xfrm>
            <a:off x="4562475" y="2400300"/>
            <a:ext cx="3067050" cy="20574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044977EB-AEDD-416D-A2DD-925B8716B63D}"/>
              </a:ext>
            </a:extLst>
          </p:cNvPr>
          <p:cNvPicPr>
            <a:picLocks noChangeAspect="1"/>
          </p:cNvPicPr>
          <p:nvPr/>
        </p:nvPicPr>
        <p:blipFill>
          <a:blip r:embed="rId5"/>
          <a:stretch>
            <a:fillRect/>
          </a:stretch>
        </p:blipFill>
        <p:spPr>
          <a:xfrm>
            <a:off x="8383903" y="2445544"/>
            <a:ext cx="2905125" cy="191452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912EC33-DC79-49C7-996C-182742C037F7}"/>
              </a:ext>
            </a:extLst>
          </p:cNvPr>
          <p:cNvSpPr txBox="1"/>
          <p:nvPr/>
        </p:nvSpPr>
        <p:spPr>
          <a:xfrm>
            <a:off x="838200" y="4606411"/>
            <a:ext cx="2703957" cy="584775"/>
          </a:xfrm>
          <a:prstGeom prst="rect">
            <a:avLst/>
          </a:prstGeom>
          <a:noFill/>
        </p:spPr>
        <p:txBody>
          <a:bodyPr wrap="square" rtlCol="0">
            <a:spAutoFit/>
          </a:bodyPr>
          <a:lstStyle/>
          <a:p>
            <a:r>
              <a:rPr lang="en-GB" sz="3200" dirty="0">
                <a:latin typeface="Nunito" panose="00000500000000000000" pitchFamily="2" charset="0"/>
              </a:rPr>
              <a:t>Rolling a dice</a:t>
            </a:r>
          </a:p>
        </p:txBody>
      </p:sp>
      <p:pic>
        <p:nvPicPr>
          <p:cNvPr id="16" name="Picture 15">
            <a:extLst>
              <a:ext uri="{FF2B5EF4-FFF2-40B4-BE49-F238E27FC236}">
                <a16:creationId xmlns:a16="http://schemas.microsoft.com/office/drawing/2014/main" id="{79FAE7F2-37BF-4602-8728-18E4A617E902}"/>
              </a:ext>
            </a:extLst>
          </p:cNvPr>
          <p:cNvPicPr>
            <a:picLocks noChangeAspect="1"/>
          </p:cNvPicPr>
          <p:nvPr/>
        </p:nvPicPr>
        <p:blipFill>
          <a:blip r:embed="rId6"/>
          <a:stretch>
            <a:fillRect/>
          </a:stretch>
        </p:blipFill>
        <p:spPr>
          <a:xfrm>
            <a:off x="1251315" y="2217545"/>
            <a:ext cx="2103119" cy="205739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0FF1A460-0DA3-4C99-AE62-139A287845CB}"/>
              </a:ext>
            </a:extLst>
          </p:cNvPr>
          <p:cNvSpPr txBox="1"/>
          <p:nvPr/>
        </p:nvSpPr>
        <p:spPr>
          <a:xfrm>
            <a:off x="4653248" y="4641178"/>
            <a:ext cx="2885504" cy="584775"/>
          </a:xfrm>
          <a:prstGeom prst="rect">
            <a:avLst/>
          </a:prstGeom>
          <a:noFill/>
        </p:spPr>
        <p:txBody>
          <a:bodyPr wrap="square" rtlCol="0">
            <a:spAutoFit/>
          </a:bodyPr>
          <a:lstStyle/>
          <a:p>
            <a:r>
              <a:rPr lang="en-GB" sz="3200" dirty="0">
                <a:latin typeface="Nunito" panose="00000500000000000000" pitchFamily="2" charset="0"/>
              </a:rPr>
              <a:t>Favourite fruit</a:t>
            </a:r>
          </a:p>
        </p:txBody>
      </p:sp>
      <p:sp>
        <p:nvSpPr>
          <p:cNvPr id="18" name="TextBox 17">
            <a:extLst>
              <a:ext uri="{FF2B5EF4-FFF2-40B4-BE49-F238E27FC236}">
                <a16:creationId xmlns:a16="http://schemas.microsoft.com/office/drawing/2014/main" id="{237114AB-CE82-4895-9046-9F752F328EB8}"/>
              </a:ext>
            </a:extLst>
          </p:cNvPr>
          <p:cNvSpPr txBox="1"/>
          <p:nvPr/>
        </p:nvSpPr>
        <p:spPr>
          <a:xfrm>
            <a:off x="8484486" y="4641177"/>
            <a:ext cx="2703957" cy="584775"/>
          </a:xfrm>
          <a:prstGeom prst="rect">
            <a:avLst/>
          </a:prstGeom>
          <a:noFill/>
        </p:spPr>
        <p:txBody>
          <a:bodyPr wrap="square" rtlCol="0">
            <a:spAutoFit/>
          </a:bodyPr>
          <a:lstStyle/>
          <a:p>
            <a:pPr algn="ctr"/>
            <a:r>
              <a:rPr lang="en-GB" sz="3200" dirty="0">
                <a:latin typeface="Nunito" panose="00000500000000000000" pitchFamily="2" charset="0"/>
              </a:rPr>
              <a:t>Bedtimes</a:t>
            </a:r>
          </a:p>
        </p:txBody>
      </p:sp>
    </p:spTree>
    <p:extLst>
      <p:ext uri="{BB962C8B-B14F-4D97-AF65-F5344CB8AC3E}">
        <p14:creationId xmlns:p14="http://schemas.microsoft.com/office/powerpoint/2010/main" val="307364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571500" y="619041"/>
            <a:ext cx="10515600" cy="1325563"/>
          </a:xfrm>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Collecting the Data </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5</a:t>
            </a:r>
            <a:endParaRPr lang="en-GB" sz="1050" dirty="0"/>
          </a:p>
        </p:txBody>
      </p:sp>
      <p:sp>
        <p:nvSpPr>
          <p:cNvPr id="7" name="TextBox 6">
            <a:extLst>
              <a:ext uri="{FF2B5EF4-FFF2-40B4-BE49-F238E27FC236}">
                <a16:creationId xmlns:a16="http://schemas.microsoft.com/office/drawing/2014/main" id="{0B14A003-0113-4A4B-A1B5-C426A05B96E1}"/>
              </a:ext>
            </a:extLst>
          </p:cNvPr>
          <p:cNvSpPr txBox="1"/>
          <p:nvPr/>
        </p:nvSpPr>
        <p:spPr>
          <a:xfrm>
            <a:off x="587022" y="1944604"/>
            <a:ext cx="5225796" cy="3915966"/>
          </a:xfrm>
          <a:prstGeom prst="roundRect">
            <a:avLst>
              <a:gd name="adj" fmla="val 12055"/>
            </a:avLst>
          </a:prstGeom>
          <a:solidFill>
            <a:srgbClr val="7030A0"/>
          </a:solidFill>
        </p:spPr>
        <p:txBody>
          <a:bodyPr wrap="square" rtlCol="0">
            <a:spAutoFit/>
          </a:bodyPr>
          <a:lstStyle/>
          <a:p>
            <a:r>
              <a:rPr lang="en-GB" sz="3200" dirty="0">
                <a:solidFill>
                  <a:schemeClr val="bg1"/>
                </a:solidFill>
                <a:latin typeface="Nunito" panose="00000500000000000000" pitchFamily="2" charset="0"/>
              </a:rPr>
              <a:t>How will you collect your data?</a:t>
            </a:r>
          </a:p>
          <a:p>
            <a:endParaRPr lang="en-GB" sz="3200" dirty="0">
              <a:solidFill>
                <a:schemeClr val="bg1"/>
              </a:solidFill>
              <a:latin typeface="Nunito" panose="00000500000000000000" pitchFamily="2" charset="0"/>
            </a:endParaRPr>
          </a:p>
          <a:p>
            <a:pPr marL="457200" indent="-457200">
              <a:buBlip>
                <a:blip r:embed="rId4"/>
              </a:buBlip>
            </a:pPr>
            <a:r>
              <a:rPr lang="en-GB" sz="3200" dirty="0">
                <a:solidFill>
                  <a:schemeClr val="bg1"/>
                </a:solidFill>
                <a:latin typeface="Nunito" panose="00000500000000000000" pitchFamily="2" charset="0"/>
              </a:rPr>
              <a:t>Tally Chart</a:t>
            </a:r>
          </a:p>
          <a:p>
            <a:pPr marL="457200" indent="-457200">
              <a:buBlip>
                <a:blip r:embed="rId4"/>
              </a:buBlip>
            </a:pPr>
            <a:r>
              <a:rPr lang="en-GB" sz="3200" dirty="0">
                <a:solidFill>
                  <a:schemeClr val="bg1"/>
                </a:solidFill>
                <a:latin typeface="Nunito" panose="00000500000000000000" pitchFamily="2" charset="0"/>
              </a:rPr>
              <a:t>Using 2Email</a:t>
            </a:r>
          </a:p>
          <a:p>
            <a:pPr marL="457200" indent="-457200">
              <a:buBlip>
                <a:blip r:embed="rId4"/>
              </a:buBlip>
            </a:pPr>
            <a:r>
              <a:rPr lang="en-GB" sz="3200" dirty="0">
                <a:solidFill>
                  <a:schemeClr val="bg1"/>
                </a:solidFill>
                <a:latin typeface="Nunito" panose="00000500000000000000" pitchFamily="2" charset="0"/>
              </a:rPr>
              <a:t>By sending a survey using 2Survey</a:t>
            </a:r>
          </a:p>
        </p:txBody>
      </p:sp>
      <p:pic>
        <p:nvPicPr>
          <p:cNvPr id="11" name="Picture 10" descr="Text, letter&#10;&#10;Description automatically generated">
            <a:extLst>
              <a:ext uri="{FF2B5EF4-FFF2-40B4-BE49-F238E27FC236}">
                <a16:creationId xmlns:a16="http://schemas.microsoft.com/office/drawing/2014/main" id="{CB75F1FC-3EAD-4D5E-931B-17CF87015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300" y="1999819"/>
            <a:ext cx="51435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925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Completing the Graph</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6</a:t>
            </a:r>
            <a:endParaRPr lang="en-GB" sz="1050" dirty="0"/>
          </a:p>
        </p:txBody>
      </p:sp>
      <p:pic>
        <p:nvPicPr>
          <p:cNvPr id="7" name="Picture 6">
            <a:extLst>
              <a:ext uri="{FF2B5EF4-FFF2-40B4-BE49-F238E27FC236}">
                <a16:creationId xmlns:a16="http://schemas.microsoft.com/office/drawing/2014/main" id="{EC90FAF1-0DF9-4665-A5A9-8A723791C894}"/>
              </a:ext>
            </a:extLst>
          </p:cNvPr>
          <p:cNvPicPr>
            <a:picLocks noChangeAspect="1"/>
          </p:cNvPicPr>
          <p:nvPr/>
        </p:nvPicPr>
        <p:blipFill>
          <a:blip r:embed="rId4"/>
          <a:stretch>
            <a:fillRect/>
          </a:stretch>
        </p:blipFill>
        <p:spPr>
          <a:xfrm>
            <a:off x="838200" y="2439000"/>
            <a:ext cx="2026479" cy="19800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45EBE97-F414-4174-AB40-0CA18C2C9A4D}"/>
              </a:ext>
            </a:extLst>
          </p:cNvPr>
          <p:cNvPicPr>
            <a:picLocks noChangeAspect="1"/>
          </p:cNvPicPr>
          <p:nvPr/>
        </p:nvPicPr>
        <p:blipFill>
          <a:blip r:embed="rId5"/>
          <a:stretch>
            <a:fillRect/>
          </a:stretch>
        </p:blipFill>
        <p:spPr>
          <a:xfrm>
            <a:off x="4044920" y="2152936"/>
            <a:ext cx="4356590" cy="2552128"/>
          </a:xfrm>
          <a:prstGeom prst="rect">
            <a:avLst/>
          </a:prstGeom>
          <a:ln>
            <a:noFill/>
          </a:ln>
          <a:effectLst>
            <a:outerShdw blurRad="292100" dist="139700" dir="2700000" algn="tl" rotWithShape="0">
              <a:srgbClr val="333333">
                <a:alpha val="65000"/>
              </a:srgbClr>
            </a:outerShdw>
          </a:effectLst>
        </p:spPr>
      </p:pic>
      <p:pic>
        <p:nvPicPr>
          <p:cNvPr id="9" name="Picture 8">
            <a:hlinkClick r:id="rId6"/>
            <a:extLst>
              <a:ext uri="{FF2B5EF4-FFF2-40B4-BE49-F238E27FC236}">
                <a16:creationId xmlns:a16="http://schemas.microsoft.com/office/drawing/2014/main" id="{6D920848-9B8F-4CA4-8F41-2863B7C22828}"/>
              </a:ext>
            </a:extLst>
          </p:cNvPr>
          <p:cNvPicPr>
            <a:picLocks noChangeAspect="1"/>
          </p:cNvPicPr>
          <p:nvPr/>
        </p:nvPicPr>
        <p:blipFill>
          <a:blip r:embed="rId7"/>
          <a:stretch>
            <a:fillRect/>
          </a:stretch>
        </p:blipFill>
        <p:spPr>
          <a:xfrm>
            <a:off x="9581750" y="2409826"/>
            <a:ext cx="1701818" cy="1980000"/>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F4375C07-AD4B-46FD-BE52-7AC3BC4A7878}"/>
              </a:ext>
            </a:extLst>
          </p:cNvPr>
          <p:cNvCxnSpPr>
            <a:stCxn id="7" idx="3"/>
            <a:endCxn id="8" idx="1"/>
          </p:cNvCxnSpPr>
          <p:nvPr/>
        </p:nvCxnSpPr>
        <p:spPr>
          <a:xfrm>
            <a:off x="2864679" y="3429000"/>
            <a:ext cx="1180241" cy="0"/>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CD353A-DA72-4FF9-B87B-651D49C71953}"/>
              </a:ext>
            </a:extLst>
          </p:cNvPr>
          <p:cNvCxnSpPr/>
          <p:nvPr/>
        </p:nvCxnSpPr>
        <p:spPr>
          <a:xfrm>
            <a:off x="8401509" y="3429000"/>
            <a:ext cx="1180241" cy="0"/>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95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Sharing Graphs</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7</a:t>
            </a:r>
            <a:endParaRPr lang="en-GB" sz="1050" dirty="0"/>
          </a:p>
        </p:txBody>
      </p:sp>
      <p:sp>
        <p:nvSpPr>
          <p:cNvPr id="7" name="TextBox 6">
            <a:extLst>
              <a:ext uri="{FF2B5EF4-FFF2-40B4-BE49-F238E27FC236}">
                <a16:creationId xmlns:a16="http://schemas.microsoft.com/office/drawing/2014/main" id="{AC651047-CE2C-45A7-A17D-0B80CB08B7B8}"/>
              </a:ext>
            </a:extLst>
          </p:cNvPr>
          <p:cNvSpPr txBox="1"/>
          <p:nvPr/>
        </p:nvSpPr>
        <p:spPr>
          <a:xfrm>
            <a:off x="1961388" y="1690688"/>
            <a:ext cx="8269224" cy="584775"/>
          </a:xfrm>
          <a:prstGeom prst="rect">
            <a:avLst/>
          </a:prstGeom>
          <a:solidFill>
            <a:srgbClr val="7030A0"/>
          </a:solidFill>
        </p:spPr>
        <p:txBody>
          <a:bodyPr wrap="square" rtlCol="0">
            <a:spAutoFit/>
          </a:bodyPr>
          <a:lstStyle/>
          <a:p>
            <a:r>
              <a:rPr lang="en-GB" sz="3200" dirty="0">
                <a:solidFill>
                  <a:schemeClr val="bg1"/>
                </a:solidFill>
                <a:latin typeface="Nunito" panose="00000500000000000000" pitchFamily="2" charset="0"/>
              </a:rPr>
              <a:t>Share your graph on the class display board </a:t>
            </a:r>
          </a:p>
        </p:txBody>
      </p:sp>
      <p:graphicFrame>
        <p:nvGraphicFramePr>
          <p:cNvPr id="3" name="Table 7">
            <a:extLst>
              <a:ext uri="{FF2B5EF4-FFF2-40B4-BE49-F238E27FC236}">
                <a16:creationId xmlns:a16="http://schemas.microsoft.com/office/drawing/2014/main" id="{FD8FE5AB-C78E-4248-8937-EAE0CC673B55}"/>
              </a:ext>
            </a:extLst>
          </p:cNvPr>
          <p:cNvGraphicFramePr>
            <a:graphicFrameLocks noGrp="1"/>
          </p:cNvGraphicFramePr>
          <p:nvPr>
            <p:extLst>
              <p:ext uri="{D42A27DB-BD31-4B8C-83A1-F6EECF244321}">
                <p14:modId xmlns:p14="http://schemas.microsoft.com/office/powerpoint/2010/main" val="571447822"/>
              </p:ext>
            </p:extLst>
          </p:nvPr>
        </p:nvGraphicFramePr>
        <p:xfrm>
          <a:off x="587248" y="2551220"/>
          <a:ext cx="11171937" cy="3300940"/>
        </p:xfrm>
        <a:graphic>
          <a:graphicData uri="http://schemas.openxmlformats.org/drawingml/2006/table">
            <a:tbl>
              <a:tblPr firstRow="1" bandRow="1">
                <a:tableStyleId>{5C22544A-7EE6-4342-B048-85BDC9FD1C3A}</a:tableStyleId>
              </a:tblPr>
              <a:tblGrid>
                <a:gridCol w="3723979">
                  <a:extLst>
                    <a:ext uri="{9D8B030D-6E8A-4147-A177-3AD203B41FA5}">
                      <a16:colId xmlns:a16="http://schemas.microsoft.com/office/drawing/2014/main" val="2042590376"/>
                    </a:ext>
                  </a:extLst>
                </a:gridCol>
                <a:gridCol w="3723979">
                  <a:extLst>
                    <a:ext uri="{9D8B030D-6E8A-4147-A177-3AD203B41FA5}">
                      <a16:colId xmlns:a16="http://schemas.microsoft.com/office/drawing/2014/main" val="3076515316"/>
                    </a:ext>
                  </a:extLst>
                </a:gridCol>
                <a:gridCol w="3723979">
                  <a:extLst>
                    <a:ext uri="{9D8B030D-6E8A-4147-A177-3AD203B41FA5}">
                      <a16:colId xmlns:a16="http://schemas.microsoft.com/office/drawing/2014/main" val="1735290985"/>
                    </a:ext>
                  </a:extLst>
                </a:gridCol>
              </a:tblGrid>
              <a:tr h="3300940">
                <a:tc>
                  <a:txBody>
                    <a:bodyPr/>
                    <a:lstStyle/>
                    <a:p>
                      <a:pPr algn="ctr"/>
                      <a:endParaRPr lang="en-GB" sz="3200" b="0" dirty="0">
                        <a:solidFill>
                          <a:schemeClr val="tx1"/>
                        </a:solidFill>
                        <a:latin typeface="Nunito" panose="00000500000000000000" pitchFamily="2"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0" dirty="0">
                        <a:solidFill>
                          <a:schemeClr val="tx1"/>
                        </a:solidFill>
                        <a:latin typeface="Nunito" panose="00000500000000000000" pitchFamily="2"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Nunito" panose="00000500000000000000" pitchFamily="2" charset="0"/>
                        </a:rPr>
                        <a:t>On a Display Board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350167"/>
                  </a:ext>
                </a:extLst>
              </a:tr>
            </a:tbl>
          </a:graphicData>
        </a:graphic>
      </p:graphicFrame>
      <p:pic>
        <p:nvPicPr>
          <p:cNvPr id="13" name="Picture 12">
            <a:extLst>
              <a:ext uri="{FF2B5EF4-FFF2-40B4-BE49-F238E27FC236}">
                <a16:creationId xmlns:a16="http://schemas.microsoft.com/office/drawing/2014/main" id="{FE4AF497-BDE7-49FF-8737-A590640D709C}"/>
              </a:ext>
            </a:extLst>
          </p:cNvPr>
          <p:cNvPicPr>
            <a:picLocks noChangeAspect="1"/>
          </p:cNvPicPr>
          <p:nvPr/>
        </p:nvPicPr>
        <p:blipFill rotWithShape="1">
          <a:blip r:embed="rId4"/>
          <a:srcRect b="18444"/>
          <a:stretch/>
        </p:blipFill>
        <p:spPr>
          <a:xfrm>
            <a:off x="5669624" y="3356538"/>
            <a:ext cx="2662901" cy="2495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2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Review Success </a:t>
            </a:r>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C</a:t>
            </a:r>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riteria</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p:txBody>
          <a:bodyPr/>
          <a:lstStyle/>
          <a:p>
            <a:pPr>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I can set up a graph with a given number of fields.</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pPr lvl="0">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I can enter data for a graph.</a:t>
            </a:r>
          </a:p>
          <a:p>
            <a:pPr lvl="0">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I can produce and share graphs made on the computer</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a:t>
            </a:r>
          </a:p>
          <a:p>
            <a:pPr>
              <a:spcAft>
                <a:spcPts val="600"/>
              </a:spcAft>
              <a:buBlip>
                <a:blip r:embed="rId3"/>
              </a:buBlip>
            </a:pPr>
            <a:r>
              <a:rPr lang="en-GB" sz="1800" dirty="0">
                <a:effectLst/>
                <a:latin typeface="Nunito" panose="00000500000000000000" pitchFamily="2" charset="0"/>
                <a:ea typeface="Yu Mincho" panose="02020400000000000000" pitchFamily="18" charset="-128"/>
                <a:cs typeface="Times New Roman" panose="02020603050405020304" pitchFamily="18" charset="0"/>
              </a:rPr>
              <a:t>Extension: I can select most appropriate style of graph for my data and explain my reasoning.</a:t>
            </a:r>
          </a:p>
          <a:p>
            <a:pPr marL="0" lvl="0" indent="0">
              <a:spcAft>
                <a:spcPts val="600"/>
              </a:spcAft>
              <a:buNone/>
            </a:pPr>
            <a:endParaRPr lang="en-GB" sz="1800" dirty="0">
              <a:effectLst/>
              <a:latin typeface="Nunito" panose="00000500000000000000" pitchFamily="2"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55C8F386-4F53-41B5-9FE5-8CDE384B50BF}" type="slidenum">
              <a:rPr lang="en-US" sz="1050" smtClean="0">
                <a:effectLst/>
                <a:latin typeface="Palanquin" panose="020B0004020203020204" pitchFamily="34" charset="0"/>
                <a:ea typeface="Calibri" panose="020F0502020204030204" pitchFamily="34" charset="0"/>
              </a:rPr>
              <a:t>14</a:t>
            </a:fld>
            <a:endParaRPr lang="en-GB" sz="1050" dirty="0"/>
          </a:p>
        </p:txBody>
      </p:sp>
    </p:spTree>
    <p:extLst>
      <p:ext uri="{BB962C8B-B14F-4D97-AF65-F5344CB8AC3E}">
        <p14:creationId xmlns:p14="http://schemas.microsoft.com/office/powerpoint/2010/main" val="42348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lstStyle/>
          <a:p>
            <a:r>
              <a:rPr lang="en-GB" dirty="0">
                <a:latin typeface="Palanquin Dark SemiBold" panose="020B0704020203020204" pitchFamily="34" charset="0"/>
                <a:cs typeface="Palanquin Dark SemiBold" panose="020B0704020203020204" pitchFamily="34" charset="0"/>
              </a:rPr>
              <a:t>Aim</a:t>
            </a: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p:txBody>
          <a:bodyPr/>
          <a:lstStyle/>
          <a:p>
            <a:pPr lvl="0">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To enter data into a graph and answer questions.</a:t>
            </a:r>
            <a:endParaRPr lang="en-GB" sz="1800" dirty="0">
              <a:effectLst/>
              <a:latin typeface="Nunito" panose="00000500000000000000" pitchFamily="2" charset="0"/>
              <a:ea typeface="Times New Roman" panose="02020603050405020304" pitchFamily="18"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2</a:t>
            </a:r>
            <a:endParaRPr lang="en-GB" sz="1050" dirty="0"/>
          </a:p>
        </p:txBody>
      </p:sp>
    </p:spTree>
    <p:extLst>
      <p:ext uri="{BB962C8B-B14F-4D97-AF65-F5344CB8AC3E}">
        <p14:creationId xmlns:p14="http://schemas.microsoft.com/office/powerpoint/2010/main" val="20291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Success Criteria</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p:txBody>
          <a:bodyPr/>
          <a:lstStyle/>
          <a:p>
            <a:pPr>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Children can set up a graph with a given number of fields.</a:t>
            </a:r>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a:p>
            <a:pPr lvl="0">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Children can enter data for a graph.</a:t>
            </a:r>
          </a:p>
          <a:p>
            <a:pPr lvl="0">
              <a:spcAft>
                <a:spcPts val="600"/>
              </a:spcAft>
              <a:buBlip>
                <a:blip r:embed="rId3"/>
              </a:buBlip>
            </a:pPr>
            <a:r>
              <a:rPr lang="en-GB" sz="1800" dirty="0">
                <a:effectLst/>
                <a:latin typeface="Nunito" panose="00000500000000000000" pitchFamily="2" charset="0"/>
                <a:ea typeface="Arial" panose="020B0604020202020204" pitchFamily="34" charset="0"/>
                <a:cs typeface="Times New Roman" panose="02020603050405020304" pitchFamily="18" charset="0"/>
              </a:rPr>
              <a:t>Children can produce and share graphs made on the computer</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a:t>
            </a:r>
          </a:p>
          <a:p>
            <a:pPr>
              <a:spcAft>
                <a:spcPts val="600"/>
              </a:spcAft>
              <a:buBlip>
                <a:blip r:embed="rId3"/>
              </a:buBlip>
            </a:pPr>
            <a:r>
              <a:rPr lang="en-GB" sz="1800" dirty="0">
                <a:effectLst/>
                <a:latin typeface="Nunito" panose="00000500000000000000" pitchFamily="2" charset="0"/>
                <a:ea typeface="Yu Mincho" panose="02020400000000000000" pitchFamily="18" charset="-128"/>
                <a:cs typeface="Times New Roman" panose="02020603050405020304" pitchFamily="18" charset="0"/>
              </a:rPr>
              <a:t>Extension: Children can select most appropriate style of graph for their data and explain their reasoning.</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3</a:t>
            </a:r>
            <a:endParaRPr lang="en-GB" sz="1050" dirty="0"/>
          </a:p>
        </p:txBody>
      </p:sp>
    </p:spTree>
    <p:extLst>
      <p:ext uri="{BB962C8B-B14F-4D97-AF65-F5344CB8AC3E}">
        <p14:creationId xmlns:p14="http://schemas.microsoft.com/office/powerpoint/2010/main" val="425284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Opening 2Graph</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4</a:t>
            </a:r>
            <a:endParaRPr lang="en-GB" sz="1050" dirty="0"/>
          </a:p>
        </p:txBody>
      </p:sp>
      <p:pic>
        <p:nvPicPr>
          <p:cNvPr id="7" name="Picture 6">
            <a:extLst>
              <a:ext uri="{FF2B5EF4-FFF2-40B4-BE49-F238E27FC236}">
                <a16:creationId xmlns:a16="http://schemas.microsoft.com/office/drawing/2014/main" id="{0636C04B-27CC-4BE3-8B89-F161D4542985}"/>
              </a:ext>
            </a:extLst>
          </p:cNvPr>
          <p:cNvPicPr>
            <a:picLocks noChangeAspect="1"/>
          </p:cNvPicPr>
          <p:nvPr/>
        </p:nvPicPr>
        <p:blipFill>
          <a:blip r:embed="rId4"/>
          <a:stretch>
            <a:fillRect/>
          </a:stretch>
        </p:blipFill>
        <p:spPr>
          <a:xfrm>
            <a:off x="838200" y="2439000"/>
            <a:ext cx="2026479" cy="19800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B7D5B92-9C37-4080-8421-3FBA7B09CFA0}"/>
              </a:ext>
            </a:extLst>
          </p:cNvPr>
          <p:cNvPicPr>
            <a:picLocks noChangeAspect="1"/>
          </p:cNvPicPr>
          <p:nvPr/>
        </p:nvPicPr>
        <p:blipFill>
          <a:blip r:embed="rId5"/>
          <a:stretch>
            <a:fillRect/>
          </a:stretch>
        </p:blipFill>
        <p:spPr>
          <a:xfrm>
            <a:off x="4044920" y="2152936"/>
            <a:ext cx="4356590" cy="2552128"/>
          </a:xfrm>
          <a:prstGeom prst="rect">
            <a:avLst/>
          </a:prstGeom>
          <a:ln>
            <a:noFill/>
          </a:ln>
          <a:effectLst>
            <a:outerShdw blurRad="292100" dist="139700" dir="2700000" algn="tl" rotWithShape="0">
              <a:srgbClr val="333333">
                <a:alpha val="65000"/>
              </a:srgbClr>
            </a:outerShdw>
          </a:effectLst>
        </p:spPr>
      </p:pic>
      <p:pic>
        <p:nvPicPr>
          <p:cNvPr id="11" name="Picture 10">
            <a:hlinkClick r:id="rId6"/>
            <a:extLst>
              <a:ext uri="{FF2B5EF4-FFF2-40B4-BE49-F238E27FC236}">
                <a16:creationId xmlns:a16="http://schemas.microsoft.com/office/drawing/2014/main" id="{781306B8-D85C-4088-92EC-E13D853F34E0}"/>
              </a:ext>
            </a:extLst>
          </p:cNvPr>
          <p:cNvPicPr>
            <a:picLocks noChangeAspect="1"/>
          </p:cNvPicPr>
          <p:nvPr/>
        </p:nvPicPr>
        <p:blipFill>
          <a:blip r:embed="rId7"/>
          <a:stretch>
            <a:fillRect/>
          </a:stretch>
        </p:blipFill>
        <p:spPr>
          <a:xfrm>
            <a:off x="9581750" y="2409826"/>
            <a:ext cx="1701818" cy="1980000"/>
          </a:xfrm>
          <a:prstGeom prst="rect">
            <a:avLst/>
          </a:prstGeom>
          <a:ln>
            <a:no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080F0370-A4BE-4216-A07B-0CF41E9F92DC}"/>
              </a:ext>
            </a:extLst>
          </p:cNvPr>
          <p:cNvCxnSpPr>
            <a:stCxn id="7" idx="3"/>
            <a:endCxn id="9" idx="1"/>
          </p:cNvCxnSpPr>
          <p:nvPr/>
        </p:nvCxnSpPr>
        <p:spPr>
          <a:xfrm>
            <a:off x="2864679" y="3429000"/>
            <a:ext cx="1180241" cy="0"/>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DAA4FE-03DE-46DD-A24B-26A067A97ECC}"/>
              </a:ext>
            </a:extLst>
          </p:cNvPr>
          <p:cNvCxnSpPr/>
          <p:nvPr/>
        </p:nvCxnSpPr>
        <p:spPr>
          <a:xfrm>
            <a:off x="8401509" y="3429000"/>
            <a:ext cx="1180241" cy="0"/>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05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Favourite Colours</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5</a:t>
            </a:r>
            <a:endParaRPr lang="en-GB" sz="1050" dirty="0"/>
          </a:p>
        </p:txBody>
      </p:sp>
      <p:pic>
        <p:nvPicPr>
          <p:cNvPr id="7" name="Picture 6">
            <a:hlinkClick r:id="rId4"/>
            <a:extLst>
              <a:ext uri="{FF2B5EF4-FFF2-40B4-BE49-F238E27FC236}">
                <a16:creationId xmlns:a16="http://schemas.microsoft.com/office/drawing/2014/main" id="{375A2DB5-6335-46EC-B2B2-3D8363E47B53}"/>
              </a:ext>
            </a:extLst>
          </p:cNvPr>
          <p:cNvPicPr>
            <a:picLocks noChangeAspect="1"/>
          </p:cNvPicPr>
          <p:nvPr/>
        </p:nvPicPr>
        <p:blipFill>
          <a:blip r:embed="rId5"/>
          <a:stretch>
            <a:fillRect/>
          </a:stretch>
        </p:blipFill>
        <p:spPr>
          <a:xfrm>
            <a:off x="10520815" y="634281"/>
            <a:ext cx="1152525" cy="1323975"/>
          </a:xfrm>
          <a:prstGeom prst="rect">
            <a:avLst/>
          </a:prstGeom>
          <a:ln>
            <a:noFill/>
          </a:ln>
          <a:effectLst>
            <a:outerShdw blurRad="292100" dist="139700" dir="2700000" algn="tl" rotWithShape="0">
              <a:srgbClr val="333333">
                <a:alpha val="65000"/>
              </a:srgbClr>
            </a:outerShdw>
          </a:effectLst>
        </p:spPr>
      </p:pic>
      <p:pic>
        <p:nvPicPr>
          <p:cNvPr id="8" name="Picture 7" descr="Chart, bar chart&#10;&#10;Description automatically generated">
            <a:extLst>
              <a:ext uri="{FF2B5EF4-FFF2-40B4-BE49-F238E27FC236}">
                <a16:creationId xmlns:a16="http://schemas.microsoft.com/office/drawing/2014/main" id="{12057D37-71CE-4ED7-98B6-CD8E3EE24758}"/>
              </a:ext>
            </a:extLst>
          </p:cNvPr>
          <p:cNvPicPr>
            <a:picLocks noChangeAspect="1"/>
          </p:cNvPicPr>
          <p:nvPr/>
        </p:nvPicPr>
        <p:blipFill>
          <a:blip r:embed="rId6"/>
          <a:stretch>
            <a:fillRect/>
          </a:stretch>
        </p:blipFill>
        <p:spPr>
          <a:xfrm>
            <a:off x="838200" y="1514720"/>
            <a:ext cx="9315133" cy="4178815"/>
          </a:xfrm>
          <a:prstGeom prst="rect">
            <a:avLst/>
          </a:prstGeom>
          <a:ln>
            <a:solidFill>
              <a:schemeClr val="tx1"/>
            </a:solidFill>
          </a:ln>
        </p:spPr>
      </p:pic>
    </p:spTree>
    <p:extLst>
      <p:ext uri="{BB962C8B-B14F-4D97-AF65-F5344CB8AC3E}">
        <p14:creationId xmlns:p14="http://schemas.microsoft.com/office/powerpoint/2010/main" val="61154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 bar chart&#10;&#10;Description automatically generated">
            <a:extLst>
              <a:ext uri="{FF2B5EF4-FFF2-40B4-BE49-F238E27FC236}">
                <a16:creationId xmlns:a16="http://schemas.microsoft.com/office/drawing/2014/main" id="{0D375EDF-96AE-4FD0-B095-7AE829A2C806}"/>
              </a:ext>
            </a:extLst>
          </p:cNvPr>
          <p:cNvPicPr>
            <a:picLocks noChangeAspect="1"/>
          </p:cNvPicPr>
          <p:nvPr/>
        </p:nvPicPr>
        <p:blipFill>
          <a:blip r:embed="rId3"/>
          <a:stretch>
            <a:fillRect/>
          </a:stretch>
        </p:blipFill>
        <p:spPr>
          <a:xfrm>
            <a:off x="2756261" y="2067154"/>
            <a:ext cx="7779187" cy="3489782"/>
          </a:xfrm>
          <a:prstGeom prst="rect">
            <a:avLst/>
          </a:prstGeom>
        </p:spPr>
      </p:pic>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Features of 2Graph</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6</a:t>
            </a:r>
            <a:endParaRPr lang="en-GB" sz="1050" dirty="0"/>
          </a:p>
        </p:txBody>
      </p:sp>
      <p:grpSp>
        <p:nvGrpSpPr>
          <p:cNvPr id="29" name="Group 28">
            <a:extLst>
              <a:ext uri="{FF2B5EF4-FFF2-40B4-BE49-F238E27FC236}">
                <a16:creationId xmlns:a16="http://schemas.microsoft.com/office/drawing/2014/main" id="{ED8C49BB-D439-41A0-9F44-EE9A336E63F5}"/>
              </a:ext>
            </a:extLst>
          </p:cNvPr>
          <p:cNvGrpSpPr/>
          <p:nvPr/>
        </p:nvGrpSpPr>
        <p:grpSpPr>
          <a:xfrm>
            <a:off x="1354667" y="1432657"/>
            <a:ext cx="3522132" cy="2922109"/>
            <a:chOff x="1354667" y="1432657"/>
            <a:chExt cx="3522132" cy="2922109"/>
          </a:xfrm>
        </p:grpSpPr>
        <p:sp>
          <p:nvSpPr>
            <p:cNvPr id="3" name="TextBox 2">
              <a:extLst>
                <a:ext uri="{FF2B5EF4-FFF2-40B4-BE49-F238E27FC236}">
                  <a16:creationId xmlns:a16="http://schemas.microsoft.com/office/drawing/2014/main" id="{D07C9332-FF98-43E4-A6D9-30A5BF6FF3BC}"/>
                </a:ext>
              </a:extLst>
            </p:cNvPr>
            <p:cNvSpPr txBox="1"/>
            <p:nvPr/>
          </p:nvSpPr>
          <p:spPr>
            <a:xfrm>
              <a:off x="1354667" y="1432657"/>
              <a:ext cx="3308773" cy="408623"/>
            </a:xfrm>
            <a:prstGeom prst="roundRect">
              <a:avLst/>
            </a:prstGeom>
            <a:noFill/>
            <a:ln w="28575">
              <a:solidFill>
                <a:srgbClr val="8E24AA"/>
              </a:solidFill>
            </a:ln>
          </p:spPr>
          <p:txBody>
            <a:bodyPr wrap="square" rtlCol="0">
              <a:spAutoFit/>
            </a:bodyPr>
            <a:lstStyle/>
            <a:p>
              <a:pPr marL="285750" indent="-285750">
                <a:buBlip>
                  <a:blip r:embed="rId5"/>
                </a:buBlip>
              </a:pPr>
              <a:r>
                <a:rPr lang="en-GB" dirty="0">
                  <a:latin typeface="Nunito" panose="00000500000000000000" pitchFamily="2" charset="0"/>
                </a:rPr>
                <a:t>Add / Delete table rows</a:t>
              </a:r>
            </a:p>
          </p:txBody>
        </p:sp>
        <p:cxnSp>
          <p:nvCxnSpPr>
            <p:cNvPr id="9" name="Straight Arrow Connector 8">
              <a:extLst>
                <a:ext uri="{FF2B5EF4-FFF2-40B4-BE49-F238E27FC236}">
                  <a16:creationId xmlns:a16="http://schemas.microsoft.com/office/drawing/2014/main" id="{FA1336E3-A263-4A5E-AD9D-6C69D675741C}"/>
                </a:ext>
              </a:extLst>
            </p:cNvPr>
            <p:cNvCxnSpPr>
              <a:cxnSpLocks/>
            </p:cNvCxnSpPr>
            <p:nvPr/>
          </p:nvCxnSpPr>
          <p:spPr>
            <a:xfrm>
              <a:off x="4663440" y="1636969"/>
              <a:ext cx="213359" cy="2717797"/>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F888F99-0478-4491-9096-571CBE53AB45}"/>
              </a:ext>
            </a:extLst>
          </p:cNvPr>
          <p:cNvGrpSpPr/>
          <p:nvPr/>
        </p:nvGrpSpPr>
        <p:grpSpPr>
          <a:xfrm>
            <a:off x="6931153" y="802721"/>
            <a:ext cx="2695339" cy="1257296"/>
            <a:chOff x="6931153" y="802721"/>
            <a:chExt cx="2695339" cy="1257296"/>
          </a:xfrm>
        </p:grpSpPr>
        <p:sp>
          <p:nvSpPr>
            <p:cNvPr id="10" name="TextBox 9">
              <a:extLst>
                <a:ext uri="{FF2B5EF4-FFF2-40B4-BE49-F238E27FC236}">
                  <a16:creationId xmlns:a16="http://schemas.microsoft.com/office/drawing/2014/main" id="{09CC6DA5-F143-4B58-B884-2F1399F4E68E}"/>
                </a:ext>
              </a:extLst>
            </p:cNvPr>
            <p:cNvSpPr txBox="1"/>
            <p:nvPr/>
          </p:nvSpPr>
          <p:spPr>
            <a:xfrm>
              <a:off x="7299634" y="802721"/>
              <a:ext cx="2326858" cy="715089"/>
            </a:xfrm>
            <a:prstGeom prst="roundRect">
              <a:avLst/>
            </a:prstGeom>
            <a:noFill/>
            <a:ln w="28575">
              <a:solidFill>
                <a:srgbClr val="8E24AA"/>
              </a:solidFill>
            </a:ln>
          </p:spPr>
          <p:txBody>
            <a:bodyPr wrap="square" rtlCol="0">
              <a:spAutoFit/>
            </a:bodyPr>
            <a:lstStyle/>
            <a:p>
              <a:pPr marL="285750" indent="-285750">
                <a:buBlip>
                  <a:blip r:embed="rId5"/>
                </a:buBlip>
              </a:pPr>
              <a:r>
                <a:rPr lang="en-GB" dirty="0">
                  <a:latin typeface="Nunito" panose="00000500000000000000" pitchFamily="2" charset="0"/>
                </a:rPr>
                <a:t>Choose a graph style</a:t>
              </a:r>
            </a:p>
          </p:txBody>
        </p:sp>
        <p:cxnSp>
          <p:nvCxnSpPr>
            <p:cNvPr id="11" name="Straight Arrow Connector 10">
              <a:extLst>
                <a:ext uri="{FF2B5EF4-FFF2-40B4-BE49-F238E27FC236}">
                  <a16:creationId xmlns:a16="http://schemas.microsoft.com/office/drawing/2014/main" id="{9E43490E-02EA-43EA-9607-D362E8CC8A95}"/>
                </a:ext>
              </a:extLst>
            </p:cNvPr>
            <p:cNvCxnSpPr>
              <a:cxnSpLocks/>
              <a:stCxn id="10" idx="2"/>
            </p:cNvCxnSpPr>
            <p:nvPr/>
          </p:nvCxnSpPr>
          <p:spPr>
            <a:xfrm flipH="1">
              <a:off x="6931153" y="1517810"/>
              <a:ext cx="1531910" cy="542207"/>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95E42D6-ACCF-4BBF-8B29-7F1D8E9BFAED}"/>
              </a:ext>
            </a:extLst>
          </p:cNvPr>
          <p:cNvGrpSpPr/>
          <p:nvPr/>
        </p:nvGrpSpPr>
        <p:grpSpPr>
          <a:xfrm>
            <a:off x="8688107" y="2105777"/>
            <a:ext cx="3416300" cy="715089"/>
            <a:chOff x="8010144" y="2011982"/>
            <a:chExt cx="4033810" cy="715089"/>
          </a:xfrm>
        </p:grpSpPr>
        <p:sp>
          <p:nvSpPr>
            <p:cNvPr id="14" name="TextBox 13">
              <a:extLst>
                <a:ext uri="{FF2B5EF4-FFF2-40B4-BE49-F238E27FC236}">
                  <a16:creationId xmlns:a16="http://schemas.microsoft.com/office/drawing/2014/main" id="{D2259AA3-0E91-4354-926A-CA866DC74111}"/>
                </a:ext>
              </a:extLst>
            </p:cNvPr>
            <p:cNvSpPr txBox="1"/>
            <p:nvPr/>
          </p:nvSpPr>
          <p:spPr>
            <a:xfrm>
              <a:off x="10535448" y="2011982"/>
              <a:ext cx="1508506" cy="715089"/>
            </a:xfrm>
            <a:prstGeom prst="roundRect">
              <a:avLst/>
            </a:prstGeom>
            <a:noFill/>
            <a:ln w="28575">
              <a:solidFill>
                <a:srgbClr val="8E24AA"/>
              </a:solidFill>
            </a:ln>
          </p:spPr>
          <p:txBody>
            <a:bodyPr wrap="square" rtlCol="0">
              <a:spAutoFit/>
            </a:bodyPr>
            <a:lstStyle/>
            <a:p>
              <a:pPr marL="285750" indent="-285750" algn="ctr">
                <a:buBlip>
                  <a:blip r:embed="rId5"/>
                </a:buBlip>
              </a:pPr>
              <a:r>
                <a:rPr lang="en-GB" dirty="0">
                  <a:latin typeface="Nunito" panose="00000500000000000000" pitchFamily="2" charset="0"/>
                </a:rPr>
                <a:t>Add a chart title</a:t>
              </a:r>
            </a:p>
          </p:txBody>
        </p:sp>
        <p:cxnSp>
          <p:nvCxnSpPr>
            <p:cNvPr id="15" name="Straight Arrow Connector 14">
              <a:extLst>
                <a:ext uri="{FF2B5EF4-FFF2-40B4-BE49-F238E27FC236}">
                  <a16:creationId xmlns:a16="http://schemas.microsoft.com/office/drawing/2014/main" id="{AE575323-DD09-4DCF-9880-ADF93E3C19D5}"/>
                </a:ext>
              </a:extLst>
            </p:cNvPr>
            <p:cNvCxnSpPr>
              <a:cxnSpLocks/>
            </p:cNvCxnSpPr>
            <p:nvPr/>
          </p:nvCxnSpPr>
          <p:spPr>
            <a:xfrm flipH="1" flipV="1">
              <a:off x="8010144" y="2429349"/>
              <a:ext cx="2525304" cy="93411"/>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A83A832-231A-4474-86B4-7B6153E653C7}"/>
              </a:ext>
            </a:extLst>
          </p:cNvPr>
          <p:cNvGrpSpPr/>
          <p:nvPr/>
        </p:nvGrpSpPr>
        <p:grpSpPr>
          <a:xfrm>
            <a:off x="451025" y="2462051"/>
            <a:ext cx="2642734" cy="715089"/>
            <a:chOff x="451025" y="2462051"/>
            <a:chExt cx="2642734" cy="715089"/>
          </a:xfrm>
        </p:grpSpPr>
        <p:sp>
          <p:nvSpPr>
            <p:cNvPr id="18" name="TextBox 17">
              <a:extLst>
                <a:ext uri="{FF2B5EF4-FFF2-40B4-BE49-F238E27FC236}">
                  <a16:creationId xmlns:a16="http://schemas.microsoft.com/office/drawing/2014/main" id="{E08F2932-96DE-44C1-A99B-23F250875DC1}"/>
                </a:ext>
              </a:extLst>
            </p:cNvPr>
            <p:cNvSpPr txBox="1"/>
            <p:nvPr/>
          </p:nvSpPr>
          <p:spPr>
            <a:xfrm>
              <a:off x="451025" y="2462051"/>
              <a:ext cx="1205527" cy="715089"/>
            </a:xfrm>
            <a:prstGeom prst="roundRect">
              <a:avLst/>
            </a:prstGeom>
            <a:noFill/>
            <a:ln w="28575">
              <a:solidFill>
                <a:srgbClr val="8E24AA"/>
              </a:solidFill>
            </a:ln>
          </p:spPr>
          <p:txBody>
            <a:bodyPr wrap="square" rtlCol="0">
              <a:spAutoFit/>
            </a:bodyPr>
            <a:lstStyle/>
            <a:p>
              <a:pPr marL="285750" indent="-285750" algn="ctr">
                <a:buBlip>
                  <a:blip r:embed="rId5"/>
                </a:buBlip>
              </a:pPr>
              <a:r>
                <a:rPr lang="en-GB" dirty="0">
                  <a:latin typeface="Nunito" panose="00000500000000000000" pitchFamily="2" charset="0"/>
                </a:rPr>
                <a:t>Axis labels</a:t>
              </a:r>
            </a:p>
          </p:txBody>
        </p:sp>
        <p:cxnSp>
          <p:nvCxnSpPr>
            <p:cNvPr id="19" name="Straight Arrow Connector 18">
              <a:extLst>
                <a:ext uri="{FF2B5EF4-FFF2-40B4-BE49-F238E27FC236}">
                  <a16:creationId xmlns:a16="http://schemas.microsoft.com/office/drawing/2014/main" id="{5D00327C-281F-408E-BD7A-779CD5AA409E}"/>
                </a:ext>
              </a:extLst>
            </p:cNvPr>
            <p:cNvCxnSpPr>
              <a:cxnSpLocks/>
              <a:stCxn id="18" idx="3"/>
            </p:cNvCxnSpPr>
            <p:nvPr/>
          </p:nvCxnSpPr>
          <p:spPr>
            <a:xfrm>
              <a:off x="1656552" y="2819596"/>
              <a:ext cx="1437207" cy="12884"/>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D4655CD-76DD-437E-BD5C-44B53EF3079F}"/>
              </a:ext>
            </a:extLst>
          </p:cNvPr>
          <p:cNvGrpSpPr/>
          <p:nvPr/>
        </p:nvGrpSpPr>
        <p:grpSpPr>
          <a:xfrm>
            <a:off x="237067" y="2832480"/>
            <a:ext cx="4426373" cy="2353283"/>
            <a:chOff x="237067" y="2832480"/>
            <a:chExt cx="4426373" cy="2353283"/>
          </a:xfrm>
        </p:grpSpPr>
        <p:sp>
          <p:nvSpPr>
            <p:cNvPr id="22" name="TextBox 21">
              <a:extLst>
                <a:ext uri="{FF2B5EF4-FFF2-40B4-BE49-F238E27FC236}">
                  <a16:creationId xmlns:a16="http://schemas.microsoft.com/office/drawing/2014/main" id="{7A69DEAD-32F5-4A99-8B5E-CE75E9CE1995}"/>
                </a:ext>
              </a:extLst>
            </p:cNvPr>
            <p:cNvSpPr txBox="1"/>
            <p:nvPr/>
          </p:nvSpPr>
          <p:spPr>
            <a:xfrm>
              <a:off x="237067" y="4470674"/>
              <a:ext cx="2163974" cy="715089"/>
            </a:xfrm>
            <a:prstGeom prst="roundRect">
              <a:avLst/>
            </a:prstGeom>
            <a:noFill/>
            <a:ln w="28575">
              <a:solidFill>
                <a:srgbClr val="8E24AA"/>
              </a:solidFill>
            </a:ln>
          </p:spPr>
          <p:txBody>
            <a:bodyPr wrap="square" rtlCol="0">
              <a:spAutoFit/>
            </a:bodyPr>
            <a:lstStyle/>
            <a:p>
              <a:pPr marL="285750" indent="-285750" algn="ctr">
                <a:buBlip>
                  <a:blip r:embed="rId5"/>
                </a:buBlip>
              </a:pPr>
              <a:r>
                <a:rPr lang="en-GB" dirty="0">
                  <a:latin typeface="Nunito" panose="00000500000000000000" pitchFamily="2" charset="0"/>
                </a:rPr>
                <a:t>Click arrows to sort the data</a:t>
              </a:r>
            </a:p>
          </p:txBody>
        </p:sp>
        <p:cxnSp>
          <p:nvCxnSpPr>
            <p:cNvPr id="23" name="Straight Arrow Connector 22">
              <a:extLst>
                <a:ext uri="{FF2B5EF4-FFF2-40B4-BE49-F238E27FC236}">
                  <a16:creationId xmlns:a16="http://schemas.microsoft.com/office/drawing/2014/main" id="{D33EE190-6CAE-4CCE-943D-86AA3AFAAD45}"/>
                </a:ext>
              </a:extLst>
            </p:cNvPr>
            <p:cNvCxnSpPr>
              <a:cxnSpLocks/>
              <a:stCxn id="22" idx="0"/>
            </p:cNvCxnSpPr>
            <p:nvPr/>
          </p:nvCxnSpPr>
          <p:spPr>
            <a:xfrm flipV="1">
              <a:off x="1319054" y="2832480"/>
              <a:ext cx="2361017" cy="1638194"/>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57B36E6-BEEC-4E84-B060-86FE0C2F3FFB}"/>
                </a:ext>
              </a:extLst>
            </p:cNvPr>
            <p:cNvCxnSpPr>
              <a:cxnSpLocks/>
              <a:stCxn id="22" idx="0"/>
            </p:cNvCxnSpPr>
            <p:nvPr/>
          </p:nvCxnSpPr>
          <p:spPr>
            <a:xfrm flipV="1">
              <a:off x="1319054" y="2947496"/>
              <a:ext cx="3344386" cy="1523178"/>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150D89F-A9DB-40BC-AC31-1625E63E6900}"/>
              </a:ext>
            </a:extLst>
          </p:cNvPr>
          <p:cNvGrpSpPr/>
          <p:nvPr/>
        </p:nvGrpSpPr>
        <p:grpSpPr>
          <a:xfrm>
            <a:off x="2712824" y="4585690"/>
            <a:ext cx="2163975" cy="1037719"/>
            <a:chOff x="2712824" y="4585690"/>
            <a:chExt cx="2163975" cy="1037719"/>
          </a:xfrm>
        </p:grpSpPr>
        <p:sp>
          <p:nvSpPr>
            <p:cNvPr id="32" name="TextBox 31">
              <a:extLst>
                <a:ext uri="{FF2B5EF4-FFF2-40B4-BE49-F238E27FC236}">
                  <a16:creationId xmlns:a16="http://schemas.microsoft.com/office/drawing/2014/main" id="{A5D75DEC-F4A5-4E4D-A42D-319C51EBA859}"/>
                </a:ext>
              </a:extLst>
            </p:cNvPr>
            <p:cNvSpPr txBox="1"/>
            <p:nvPr/>
          </p:nvSpPr>
          <p:spPr>
            <a:xfrm>
              <a:off x="2712824" y="4908320"/>
              <a:ext cx="2163975" cy="715089"/>
            </a:xfrm>
            <a:prstGeom prst="roundRect">
              <a:avLst/>
            </a:prstGeom>
            <a:noFill/>
            <a:ln w="28575">
              <a:solidFill>
                <a:srgbClr val="8E24AA"/>
              </a:solidFill>
            </a:ln>
          </p:spPr>
          <p:txBody>
            <a:bodyPr wrap="square" rtlCol="0">
              <a:spAutoFit/>
            </a:bodyPr>
            <a:lstStyle/>
            <a:p>
              <a:pPr marL="285750" indent="-285750" algn="ctr">
                <a:buBlip>
                  <a:blip r:embed="rId5"/>
                </a:buBlip>
              </a:pPr>
              <a:r>
                <a:rPr lang="en-GB" dirty="0">
                  <a:latin typeface="Nunito" panose="00000500000000000000" pitchFamily="2" charset="0"/>
                </a:rPr>
                <a:t>Change the block size</a:t>
              </a:r>
            </a:p>
          </p:txBody>
        </p:sp>
        <p:cxnSp>
          <p:nvCxnSpPr>
            <p:cNvPr id="33" name="Straight Arrow Connector 32">
              <a:extLst>
                <a:ext uri="{FF2B5EF4-FFF2-40B4-BE49-F238E27FC236}">
                  <a16:creationId xmlns:a16="http://schemas.microsoft.com/office/drawing/2014/main" id="{0AF425AE-DA1E-4AA6-8EA9-75CE35219F87}"/>
                </a:ext>
              </a:extLst>
            </p:cNvPr>
            <p:cNvCxnSpPr>
              <a:cxnSpLocks/>
            </p:cNvCxnSpPr>
            <p:nvPr/>
          </p:nvCxnSpPr>
          <p:spPr>
            <a:xfrm flipV="1">
              <a:off x="3459482" y="4585690"/>
              <a:ext cx="191880" cy="322630"/>
            </a:xfrm>
            <a:prstGeom prst="straightConnector1">
              <a:avLst/>
            </a:prstGeom>
            <a:ln w="635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07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Collecting Data</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7</a:t>
            </a:r>
            <a:endParaRPr lang="en-GB" sz="1050" dirty="0"/>
          </a:p>
        </p:txBody>
      </p:sp>
      <p:graphicFrame>
        <p:nvGraphicFramePr>
          <p:cNvPr id="3" name="Table 6">
            <a:extLst>
              <a:ext uri="{FF2B5EF4-FFF2-40B4-BE49-F238E27FC236}">
                <a16:creationId xmlns:a16="http://schemas.microsoft.com/office/drawing/2014/main" id="{89F83C4A-1BD0-433E-B955-F0C13D191147}"/>
              </a:ext>
            </a:extLst>
          </p:cNvPr>
          <p:cNvGraphicFramePr>
            <a:graphicFrameLocks noGrp="1"/>
          </p:cNvGraphicFramePr>
          <p:nvPr>
            <p:extLst>
              <p:ext uri="{D42A27DB-BD31-4B8C-83A1-F6EECF244321}">
                <p14:modId xmlns:p14="http://schemas.microsoft.com/office/powerpoint/2010/main" val="692082846"/>
              </p:ext>
            </p:extLst>
          </p:nvPr>
        </p:nvGraphicFramePr>
        <p:xfrm>
          <a:off x="2032000" y="1524338"/>
          <a:ext cx="8128000" cy="40563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95451859"/>
                    </a:ext>
                  </a:extLst>
                </a:gridCol>
                <a:gridCol w="4064000">
                  <a:extLst>
                    <a:ext uri="{9D8B030D-6E8A-4147-A177-3AD203B41FA5}">
                      <a16:colId xmlns:a16="http://schemas.microsoft.com/office/drawing/2014/main" val="1255781009"/>
                    </a:ext>
                  </a:extLst>
                </a:gridCol>
              </a:tblGrid>
              <a:tr h="544062">
                <a:tc>
                  <a:txBody>
                    <a:bodyPr/>
                    <a:lstStyle/>
                    <a:p>
                      <a:pPr algn="ctr"/>
                      <a:r>
                        <a:rPr lang="en-GB" sz="2000" dirty="0">
                          <a:latin typeface="Nunito" panose="00000500000000000000" pitchFamily="2" charset="0"/>
                        </a:rPr>
                        <a:t>Colour</a:t>
                      </a:r>
                    </a:p>
                  </a:txBody>
                  <a:tcPr/>
                </a:tc>
                <a:tc>
                  <a:txBody>
                    <a:bodyPr/>
                    <a:lstStyle/>
                    <a:p>
                      <a:pPr algn="ctr"/>
                      <a:r>
                        <a:rPr lang="en-GB" sz="2000" dirty="0">
                          <a:latin typeface="Nunito" panose="00000500000000000000" pitchFamily="2" charset="0"/>
                        </a:rPr>
                        <a:t>Frequency</a:t>
                      </a:r>
                    </a:p>
                  </a:txBody>
                  <a:tcPr/>
                </a:tc>
                <a:extLst>
                  <a:ext uri="{0D108BD9-81ED-4DB2-BD59-A6C34878D82A}">
                    <a16:rowId xmlns:a16="http://schemas.microsoft.com/office/drawing/2014/main" val="469585952"/>
                  </a:ext>
                </a:extLst>
              </a:tr>
              <a:tr h="509186">
                <a:tc>
                  <a:txBody>
                    <a:bodyPr/>
                    <a:lstStyle/>
                    <a:p>
                      <a:pPr algn="ctr"/>
                      <a:r>
                        <a:rPr lang="en-GB" sz="2400" b="1" dirty="0">
                          <a:solidFill>
                            <a:srgbClr val="FF0000"/>
                          </a:solidFill>
                          <a:latin typeface="Nunito" panose="00000500000000000000" pitchFamily="2" charset="0"/>
                        </a:rPr>
                        <a:t>RED</a:t>
                      </a:r>
                    </a:p>
                  </a:txBody>
                  <a:tcPr/>
                </a:tc>
                <a:tc>
                  <a:txBody>
                    <a:bodyPr/>
                    <a:lstStyle/>
                    <a:p>
                      <a:endParaRPr lang="en-GB" dirty="0"/>
                    </a:p>
                  </a:txBody>
                  <a:tcPr/>
                </a:tc>
                <a:extLst>
                  <a:ext uri="{0D108BD9-81ED-4DB2-BD59-A6C34878D82A}">
                    <a16:rowId xmlns:a16="http://schemas.microsoft.com/office/drawing/2014/main" val="1375592239"/>
                  </a:ext>
                </a:extLst>
              </a:tr>
              <a:tr h="509186">
                <a:tc>
                  <a:txBody>
                    <a:bodyPr/>
                    <a:lstStyle/>
                    <a:p>
                      <a:pPr algn="ctr"/>
                      <a:r>
                        <a:rPr lang="en-GB" sz="2400" b="1" dirty="0">
                          <a:solidFill>
                            <a:srgbClr val="0070C0"/>
                          </a:solidFill>
                          <a:latin typeface="Nunito" panose="00000500000000000000" pitchFamily="2" charset="0"/>
                        </a:rPr>
                        <a:t>BLUE</a:t>
                      </a:r>
                    </a:p>
                  </a:txBody>
                  <a:tcPr/>
                </a:tc>
                <a:tc>
                  <a:txBody>
                    <a:bodyPr/>
                    <a:lstStyle/>
                    <a:p>
                      <a:endParaRPr lang="en-GB" dirty="0"/>
                    </a:p>
                  </a:txBody>
                  <a:tcPr/>
                </a:tc>
                <a:extLst>
                  <a:ext uri="{0D108BD9-81ED-4DB2-BD59-A6C34878D82A}">
                    <a16:rowId xmlns:a16="http://schemas.microsoft.com/office/drawing/2014/main" val="4213289838"/>
                  </a:ext>
                </a:extLst>
              </a:tr>
              <a:tr h="509186">
                <a:tc>
                  <a:txBody>
                    <a:bodyPr/>
                    <a:lstStyle/>
                    <a:p>
                      <a:pPr algn="ctr"/>
                      <a:r>
                        <a:rPr lang="en-GB" sz="2400" b="1" dirty="0">
                          <a:solidFill>
                            <a:srgbClr val="FF7C80"/>
                          </a:solidFill>
                          <a:latin typeface="Nunito" panose="00000500000000000000" pitchFamily="2" charset="0"/>
                        </a:rPr>
                        <a:t>PINK</a:t>
                      </a:r>
                    </a:p>
                  </a:txBody>
                  <a:tcPr/>
                </a:tc>
                <a:tc>
                  <a:txBody>
                    <a:bodyPr/>
                    <a:lstStyle/>
                    <a:p>
                      <a:endParaRPr lang="en-GB" dirty="0"/>
                    </a:p>
                  </a:txBody>
                  <a:tcPr/>
                </a:tc>
                <a:extLst>
                  <a:ext uri="{0D108BD9-81ED-4DB2-BD59-A6C34878D82A}">
                    <a16:rowId xmlns:a16="http://schemas.microsoft.com/office/drawing/2014/main" val="2205459146"/>
                  </a:ext>
                </a:extLst>
              </a:tr>
              <a:tr h="509186">
                <a:tc>
                  <a:txBody>
                    <a:bodyPr/>
                    <a:lstStyle/>
                    <a:p>
                      <a:pPr algn="ctr"/>
                      <a:r>
                        <a:rPr lang="en-GB" sz="2400" b="1" dirty="0">
                          <a:solidFill>
                            <a:srgbClr val="00B050"/>
                          </a:solidFill>
                          <a:latin typeface="Nunito" panose="00000500000000000000" pitchFamily="2" charset="0"/>
                        </a:rPr>
                        <a:t>GREEN</a:t>
                      </a:r>
                    </a:p>
                  </a:txBody>
                  <a:tcPr/>
                </a:tc>
                <a:tc>
                  <a:txBody>
                    <a:bodyPr/>
                    <a:lstStyle/>
                    <a:p>
                      <a:endParaRPr lang="en-GB" dirty="0"/>
                    </a:p>
                  </a:txBody>
                  <a:tcPr/>
                </a:tc>
                <a:extLst>
                  <a:ext uri="{0D108BD9-81ED-4DB2-BD59-A6C34878D82A}">
                    <a16:rowId xmlns:a16="http://schemas.microsoft.com/office/drawing/2014/main" val="2547441214"/>
                  </a:ext>
                </a:extLst>
              </a:tr>
              <a:tr h="509186">
                <a:tc>
                  <a:txBody>
                    <a:bodyPr/>
                    <a:lstStyle/>
                    <a:p>
                      <a:pPr algn="ctr"/>
                      <a:r>
                        <a:rPr lang="en-GB" sz="2400" b="1" dirty="0">
                          <a:latin typeface="Nunito" panose="00000500000000000000" pitchFamily="2" charset="0"/>
                        </a:rPr>
                        <a:t>BLACK</a:t>
                      </a:r>
                    </a:p>
                  </a:txBody>
                  <a:tcPr/>
                </a:tc>
                <a:tc>
                  <a:txBody>
                    <a:bodyPr/>
                    <a:lstStyle/>
                    <a:p>
                      <a:endParaRPr lang="en-GB" dirty="0"/>
                    </a:p>
                  </a:txBody>
                  <a:tcPr/>
                </a:tc>
                <a:extLst>
                  <a:ext uri="{0D108BD9-81ED-4DB2-BD59-A6C34878D82A}">
                    <a16:rowId xmlns:a16="http://schemas.microsoft.com/office/drawing/2014/main" val="2734361426"/>
                  </a:ext>
                </a:extLst>
              </a:tr>
              <a:tr h="509186">
                <a:tc>
                  <a:txBody>
                    <a:bodyPr/>
                    <a:lstStyle/>
                    <a:p>
                      <a:pPr algn="ctr"/>
                      <a:r>
                        <a:rPr lang="en-GB" sz="2400" b="1" dirty="0">
                          <a:solidFill>
                            <a:srgbClr val="FFC000"/>
                          </a:solidFill>
                          <a:latin typeface="Nunito" panose="00000500000000000000" pitchFamily="2" charset="0"/>
                        </a:rPr>
                        <a:t>ORANGE</a:t>
                      </a:r>
                    </a:p>
                  </a:txBody>
                  <a:tcPr/>
                </a:tc>
                <a:tc>
                  <a:txBody>
                    <a:bodyPr/>
                    <a:lstStyle/>
                    <a:p>
                      <a:endParaRPr lang="en-GB" dirty="0"/>
                    </a:p>
                  </a:txBody>
                  <a:tcPr/>
                </a:tc>
                <a:extLst>
                  <a:ext uri="{0D108BD9-81ED-4DB2-BD59-A6C34878D82A}">
                    <a16:rowId xmlns:a16="http://schemas.microsoft.com/office/drawing/2014/main" val="222384691"/>
                  </a:ext>
                </a:extLst>
              </a:tr>
              <a:tr h="344596">
                <a:tc>
                  <a:txBody>
                    <a:bodyPr/>
                    <a:lstStyle/>
                    <a:p>
                      <a:pPr algn="ctr"/>
                      <a:r>
                        <a:rPr lang="en-GB" sz="2400" b="1" dirty="0">
                          <a:solidFill>
                            <a:srgbClr val="FFFF00"/>
                          </a:solidFill>
                          <a:latin typeface="Nunito" panose="00000500000000000000" pitchFamily="2" charset="0"/>
                        </a:rPr>
                        <a:t>YELLOW</a:t>
                      </a:r>
                    </a:p>
                  </a:txBody>
                  <a:tcPr/>
                </a:tc>
                <a:tc>
                  <a:txBody>
                    <a:bodyPr/>
                    <a:lstStyle/>
                    <a:p>
                      <a:endParaRPr lang="en-GB" dirty="0"/>
                    </a:p>
                  </a:txBody>
                  <a:tcPr/>
                </a:tc>
                <a:extLst>
                  <a:ext uri="{0D108BD9-81ED-4DB2-BD59-A6C34878D82A}">
                    <a16:rowId xmlns:a16="http://schemas.microsoft.com/office/drawing/2014/main" val="2862320416"/>
                  </a:ext>
                </a:extLst>
              </a:tr>
            </a:tbl>
          </a:graphicData>
        </a:graphic>
      </p:graphicFrame>
    </p:spTree>
    <p:extLst>
      <p:ext uri="{BB962C8B-B14F-4D97-AF65-F5344CB8AC3E}">
        <p14:creationId xmlns:p14="http://schemas.microsoft.com/office/powerpoint/2010/main" val="235396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1: Editing a Graph</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8</a:t>
            </a:r>
            <a:endParaRPr lang="en-GB" sz="1050" dirty="0"/>
          </a:p>
        </p:txBody>
      </p:sp>
      <p:sp>
        <p:nvSpPr>
          <p:cNvPr id="8" name="TextBox 7">
            <a:extLst>
              <a:ext uri="{FF2B5EF4-FFF2-40B4-BE49-F238E27FC236}">
                <a16:creationId xmlns:a16="http://schemas.microsoft.com/office/drawing/2014/main" id="{BD58CDB2-C3F6-4724-8F5F-A6A9BF4DE975}"/>
              </a:ext>
            </a:extLst>
          </p:cNvPr>
          <p:cNvSpPr txBox="1"/>
          <p:nvPr/>
        </p:nvSpPr>
        <p:spPr>
          <a:xfrm>
            <a:off x="7322199" y="1472441"/>
            <a:ext cx="4169664" cy="4699337"/>
          </a:xfrm>
          <a:prstGeom prst="roundRect">
            <a:avLst>
              <a:gd name="adj" fmla="val 8274"/>
            </a:avLst>
          </a:prstGeom>
          <a:noFill/>
          <a:ln w="28575">
            <a:solidFill>
              <a:srgbClr val="8E24AA"/>
            </a:solidFill>
          </a:ln>
          <a:effectLst/>
        </p:spPr>
        <p:txBody>
          <a:bodyPr wrap="square" rtlCol="0">
            <a:spAutoFit/>
          </a:bodyPr>
          <a:lstStyle/>
          <a:p>
            <a:pPr marL="457200" indent="-457200">
              <a:buBlip>
                <a:blip r:embed="rId4"/>
              </a:buBlip>
            </a:pPr>
            <a:r>
              <a:rPr lang="en-GB" sz="3200" dirty="0">
                <a:latin typeface="Nunito" panose="00000500000000000000" pitchFamily="2" charset="0"/>
              </a:rPr>
              <a:t>Open the graph from your 2Dos.</a:t>
            </a:r>
          </a:p>
          <a:p>
            <a:pPr marL="457200" indent="-457200">
              <a:buBlip>
                <a:blip r:embed="rId4"/>
              </a:buBlip>
            </a:pPr>
            <a:r>
              <a:rPr lang="en-GB" sz="3200" dirty="0">
                <a:latin typeface="Nunito" panose="00000500000000000000" pitchFamily="2" charset="0"/>
              </a:rPr>
              <a:t>Edit the graph to display the favourite colours in your class using the information collected in the previous slide.</a:t>
            </a:r>
          </a:p>
        </p:txBody>
      </p:sp>
      <p:pic>
        <p:nvPicPr>
          <p:cNvPr id="11" name="Picture 10" descr="Chart, bar chart&#10;&#10;Description automatically generated">
            <a:extLst>
              <a:ext uri="{FF2B5EF4-FFF2-40B4-BE49-F238E27FC236}">
                <a16:creationId xmlns:a16="http://schemas.microsoft.com/office/drawing/2014/main" id="{604F308E-46BC-4D4C-95CA-B07B76A420FD}"/>
              </a:ext>
            </a:extLst>
          </p:cNvPr>
          <p:cNvPicPr>
            <a:picLocks noChangeAspect="1"/>
          </p:cNvPicPr>
          <p:nvPr/>
        </p:nvPicPr>
        <p:blipFill rotWithShape="1">
          <a:blip r:embed="rId5"/>
          <a:srcRect l="32500" t="10293"/>
          <a:stretch/>
        </p:blipFill>
        <p:spPr>
          <a:xfrm>
            <a:off x="476250" y="1912864"/>
            <a:ext cx="6631686" cy="3953737"/>
          </a:xfrm>
          <a:prstGeom prst="rect">
            <a:avLst/>
          </a:prstGeom>
          <a:ln>
            <a:solidFill>
              <a:schemeClr val="tx1"/>
            </a:solidFill>
          </a:ln>
        </p:spPr>
      </p:pic>
    </p:spTree>
    <p:extLst>
      <p:ext uri="{BB962C8B-B14F-4D97-AF65-F5344CB8AC3E}">
        <p14:creationId xmlns:p14="http://schemas.microsoft.com/office/powerpoint/2010/main" val="353566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Checking the Work</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9</a:t>
            </a:r>
            <a:endParaRPr lang="en-GB" sz="1050" dirty="0"/>
          </a:p>
        </p:txBody>
      </p:sp>
      <p:sp>
        <p:nvSpPr>
          <p:cNvPr id="3" name="TextBox 2">
            <a:extLst>
              <a:ext uri="{FF2B5EF4-FFF2-40B4-BE49-F238E27FC236}">
                <a16:creationId xmlns:a16="http://schemas.microsoft.com/office/drawing/2014/main" id="{4503EE0F-3D77-4635-AF14-B34BBFF10EAC}"/>
              </a:ext>
            </a:extLst>
          </p:cNvPr>
          <p:cNvSpPr txBox="1"/>
          <p:nvPr/>
        </p:nvSpPr>
        <p:spPr>
          <a:xfrm>
            <a:off x="5573155" y="1955140"/>
            <a:ext cx="5780645" cy="3507343"/>
          </a:xfrm>
          <a:prstGeom prst="roundRect">
            <a:avLst/>
          </a:prstGeom>
          <a:solidFill>
            <a:srgbClr val="7030A0"/>
          </a:solidFill>
          <a:effectLst>
            <a:outerShdw blurRad="50800" dist="38100" dir="2700000" algn="tl" rotWithShape="0">
              <a:prstClr val="black">
                <a:alpha val="40000"/>
              </a:prstClr>
            </a:outerShdw>
          </a:effectLst>
        </p:spPr>
        <p:txBody>
          <a:bodyPr wrap="square" rtlCol="0">
            <a:spAutoFit/>
          </a:bodyPr>
          <a:lstStyle/>
          <a:p>
            <a:pPr algn="ctr"/>
            <a:r>
              <a:rPr lang="en-GB" sz="4000" dirty="0">
                <a:solidFill>
                  <a:schemeClr val="bg1"/>
                </a:solidFill>
                <a:latin typeface="Nunito" panose="00000500000000000000" pitchFamily="2" charset="0"/>
              </a:rPr>
              <a:t>Look at some finished examples. </a:t>
            </a:r>
          </a:p>
          <a:p>
            <a:pPr algn="ctr"/>
            <a:r>
              <a:rPr lang="en-GB" sz="4000" dirty="0">
                <a:solidFill>
                  <a:schemeClr val="bg1"/>
                </a:solidFill>
                <a:latin typeface="Nunito" panose="00000500000000000000" pitchFamily="2" charset="0"/>
              </a:rPr>
              <a:t>Have your class mates amended the graphs correctly? </a:t>
            </a:r>
          </a:p>
        </p:txBody>
      </p:sp>
      <p:pic>
        <p:nvPicPr>
          <p:cNvPr id="8" name="Picture 7">
            <a:extLst>
              <a:ext uri="{FF2B5EF4-FFF2-40B4-BE49-F238E27FC236}">
                <a16:creationId xmlns:a16="http://schemas.microsoft.com/office/drawing/2014/main" id="{0E41085E-D559-4BC5-ABD4-B3F10B1067A4}"/>
              </a:ext>
            </a:extLst>
          </p:cNvPr>
          <p:cNvPicPr>
            <a:picLocks noChangeAspect="1"/>
          </p:cNvPicPr>
          <p:nvPr/>
        </p:nvPicPr>
        <p:blipFill>
          <a:blip r:embed="rId4"/>
          <a:stretch>
            <a:fillRect/>
          </a:stretch>
        </p:blipFill>
        <p:spPr>
          <a:xfrm>
            <a:off x="1025983" y="1690688"/>
            <a:ext cx="3990975" cy="3810000"/>
          </a:xfrm>
          <a:prstGeom prst="rect">
            <a:avLst/>
          </a:prstGeom>
        </p:spPr>
      </p:pic>
    </p:spTree>
    <p:extLst>
      <p:ext uri="{BB962C8B-B14F-4D97-AF65-F5344CB8AC3E}">
        <p14:creationId xmlns:p14="http://schemas.microsoft.com/office/powerpoint/2010/main" val="18234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9A8F9B8A978A47A35AB74DB814E8C0" ma:contentTypeVersion="10" ma:contentTypeDescription="Create a new document." ma:contentTypeScope="" ma:versionID="461bfb3530fe8f84ab61e3c17125b04b">
  <xsd:schema xmlns:xsd="http://www.w3.org/2001/XMLSchema" xmlns:xs="http://www.w3.org/2001/XMLSchema" xmlns:p="http://schemas.microsoft.com/office/2006/metadata/properties" xmlns:ns2="13450042-f009-418d-a922-a3175eeea887" targetNamespace="http://schemas.microsoft.com/office/2006/metadata/properties" ma:root="true" ma:fieldsID="cbf52875e240fa3741557331bd4d6006" ns2:_="">
    <xsd:import namespace="13450042-f009-418d-a922-a3175eeea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50042-f009-418d-a922-a3175eeea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63F61E-650D-4EC9-9AA3-CD6C03C4BDE1}">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13450042-f009-418d-a922-a3175eeea887"/>
    <ds:schemaRef ds:uri="http://www.w3.org/XML/1998/namespace"/>
    <ds:schemaRef ds:uri="http://purl.org/dc/terms/"/>
  </ds:schemaRefs>
</ds:datastoreItem>
</file>

<file path=customXml/itemProps2.xml><?xml version="1.0" encoding="utf-8"?>
<ds:datastoreItem xmlns:ds="http://schemas.openxmlformats.org/officeDocument/2006/customXml" ds:itemID="{6FF2F33F-5076-4400-BB2A-AEDD9CA959DD}">
  <ds:schemaRefs>
    <ds:schemaRef ds:uri="http://schemas.microsoft.com/sharepoint/v3/contenttype/forms"/>
  </ds:schemaRefs>
</ds:datastoreItem>
</file>

<file path=customXml/itemProps3.xml><?xml version="1.0" encoding="utf-8"?>
<ds:datastoreItem xmlns:ds="http://schemas.openxmlformats.org/officeDocument/2006/customXml" ds:itemID="{0947C8CC-0367-467F-923F-DE0BC4700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50042-f009-418d-a922-a3175eeea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721</TotalTime>
  <Words>1126</Words>
  <Application>Microsoft Office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Symbol</vt:lpstr>
      <vt:lpstr>Arial</vt:lpstr>
      <vt:lpstr>Nunito</vt:lpstr>
      <vt:lpstr>Palanquin</vt:lpstr>
      <vt:lpstr>Calibri Light</vt:lpstr>
      <vt:lpstr>Calibri</vt:lpstr>
      <vt:lpstr>Palanquin Dark SemiBold</vt:lpstr>
      <vt:lpstr>Office Theme</vt:lpstr>
      <vt:lpstr>Data logging</vt:lpstr>
      <vt:lpstr>Aim</vt:lpstr>
      <vt:lpstr>Success Criteria</vt:lpstr>
      <vt:lpstr>Opening 2Graph</vt:lpstr>
      <vt:lpstr>Favourite Colours</vt:lpstr>
      <vt:lpstr>Features of 2Graph</vt:lpstr>
      <vt:lpstr>Collecting Data</vt:lpstr>
      <vt:lpstr>Activity 1: Editing a Graph</vt:lpstr>
      <vt:lpstr>Checking the Work</vt:lpstr>
      <vt:lpstr>Choosing a Topic to Investigate </vt:lpstr>
      <vt:lpstr>Collecting the Data </vt:lpstr>
      <vt:lpstr>Completing the Graph</vt:lpstr>
      <vt:lpstr>Sharing Graphs</vt:lpstr>
      <vt:lpstr>Review Success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3.8 - Graphing - Lesson 1 - Slideshow</dc:title>
  <dc:creator>Rebecca Summer</dc:creator>
  <cp:lastModifiedBy>Mr and Mrs Smout</cp:lastModifiedBy>
  <cp:revision>20</cp:revision>
  <dcterms:created xsi:type="dcterms:W3CDTF">2021-04-13T07:23:00Z</dcterms:created>
  <dcterms:modified xsi:type="dcterms:W3CDTF">2022-03-27T12:30:31Z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0x010100F29A8F9B8A978A47A35AB74DB814E8C0</vt:lpwstr>
  </property>
</Properties>
</file>