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8" r:id="rId3"/>
    <p:sldId id="257" r:id="rId4"/>
    <p:sldId id="269" r:id="rId5"/>
    <p:sldId id="272" r:id="rId6"/>
    <p:sldId id="273" r:id="rId7"/>
    <p:sldId id="274" r:id="rId8"/>
    <p:sldId id="271" r:id="rId9"/>
    <p:sldId id="276" r:id="rId10"/>
    <p:sldId id="275" r:id="rId11"/>
    <p:sldId id="256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6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4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1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32C7AD-824B-41C3-B4EA-38888379C37B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04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3DF7EB-D02B-42A6-9EB5-AF3D840D3D2A}"/>
              </a:ext>
            </a:extLst>
          </p:cNvPr>
          <p:cNvSpPr/>
          <p:nvPr userDrawn="1"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9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F8E5B2-504E-48F1-A4B4-48504A4A38AD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3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46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6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5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6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Speech punctuation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Part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75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B524B-FAE4-4E18-B961-F43BBB7D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Punctuation for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B6C3AB-10B4-4FA3-AE64-426DB808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75205" cy="4750666"/>
          </a:xfrm>
        </p:spPr>
        <p:txBody>
          <a:bodyPr>
            <a:normAutofit/>
          </a:bodyPr>
          <a:lstStyle/>
          <a:p>
            <a:r>
              <a:rPr lang="en-GB" dirty="0"/>
              <a:t>Inverted commas go around the words of the speaker</a:t>
            </a:r>
          </a:p>
          <a:p>
            <a:endParaRPr lang="en-GB" dirty="0"/>
          </a:p>
          <a:p>
            <a:r>
              <a:rPr lang="en-GB" dirty="0"/>
              <a:t>Capital letter to start speech</a:t>
            </a:r>
          </a:p>
          <a:p>
            <a:r>
              <a:rPr lang="en-GB" dirty="0"/>
              <a:t>Start on new line for each person talking</a:t>
            </a:r>
          </a:p>
          <a:p>
            <a:r>
              <a:rPr lang="en-GB" dirty="0"/>
              <a:t>End the sentence with appropriate punctuation.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/>
              <a:t>Except…</a:t>
            </a:r>
          </a:p>
          <a:p>
            <a:r>
              <a:rPr lang="en-GB" dirty="0"/>
              <a:t>When you describe how a character is talking, then you end the sentence with a comma.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“It’s time to go to school. Hurry up,” shouted mum.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D4B3A4B-9B5C-4DA3-9E15-3AD56AB387CB}"/>
              </a:ext>
            </a:extLst>
          </p:cNvPr>
          <p:cNvSpPr/>
          <p:nvPr/>
        </p:nvSpPr>
        <p:spPr>
          <a:xfrm>
            <a:off x="46759" y="1690689"/>
            <a:ext cx="628072" cy="5573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Y3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9BF5B4C-C05F-482E-A9A8-DFDA4C131404}"/>
              </a:ext>
            </a:extLst>
          </p:cNvPr>
          <p:cNvSpPr/>
          <p:nvPr/>
        </p:nvSpPr>
        <p:spPr>
          <a:xfrm>
            <a:off x="46759" y="2742820"/>
            <a:ext cx="628072" cy="5573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08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comic strips online for children">
            <a:extLst>
              <a:ext uri="{FF2B5EF4-FFF2-40B4-BE49-F238E27FC236}">
                <a16:creationId xmlns:a16="http://schemas.microsoft.com/office/drawing/2014/main" xmlns="" id="{F9262BCB-C2DB-4D70-85CA-2955E5BB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917"/>
            <a:ext cx="4493819" cy="21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A7CD2C6D-48C0-4E61-8B34-B74412625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2330510"/>
            <a:ext cx="4440002" cy="21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77F391-6751-49CA-8199-CA4324837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313" y="62917"/>
            <a:ext cx="4473178" cy="21969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7EBB83-CCB8-4B2E-BF18-B52DF9321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743" y="4527489"/>
            <a:ext cx="4685948" cy="2330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A4D7C7-ED99-4093-B340-D9A1916D684C}"/>
              </a:ext>
            </a:extLst>
          </p:cNvPr>
          <p:cNvSpPr txBox="1"/>
          <p:nvPr/>
        </p:nvSpPr>
        <p:spPr>
          <a:xfrm>
            <a:off x="175491" y="4904509"/>
            <a:ext cx="3694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Print, cut up for pupils to use in books when writing dialogue.</a:t>
            </a:r>
          </a:p>
          <a:p>
            <a:r>
              <a:rPr lang="en-GB" dirty="0"/>
              <a:t>Use the three lenses as modelled.</a:t>
            </a:r>
          </a:p>
        </p:txBody>
      </p:sp>
    </p:spTree>
    <p:extLst>
      <p:ext uri="{BB962C8B-B14F-4D97-AF65-F5344CB8AC3E}">
        <p14:creationId xmlns:p14="http://schemas.microsoft.com/office/powerpoint/2010/main" val="156152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B524B-FAE4-4E18-B961-F43BBB7D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I use correct punctuation for dialogue?</a:t>
            </a:r>
          </a:p>
        </p:txBody>
      </p:sp>
      <p:pic>
        <p:nvPicPr>
          <p:cNvPr id="5" name="Content Placeholder 4" descr="Image result for comic strips online for children">
            <a:extLst>
              <a:ext uri="{FF2B5EF4-FFF2-40B4-BE49-F238E27FC236}">
                <a16:creationId xmlns:a16="http://schemas.microsoft.com/office/drawing/2014/main" xmlns="" id="{EE40BBA0-B352-4275-A9BF-FF18339EAA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" y="2981931"/>
            <a:ext cx="7181475" cy="35109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10B9D6-8E14-48F5-AE33-ECB79200BE2B}"/>
              </a:ext>
            </a:extLst>
          </p:cNvPr>
          <p:cNvSpPr txBox="1"/>
          <p:nvPr/>
        </p:nvSpPr>
        <p:spPr>
          <a:xfrm>
            <a:off x="6962711" y="1415712"/>
            <a:ext cx="206121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XCCW Joined 1a" panose="03050602040000000000" pitchFamily="66" charset="0"/>
              </a:rPr>
              <a:t>We do -</a:t>
            </a:r>
            <a:r>
              <a:rPr lang="en-GB" sz="1350" dirty="0"/>
              <a:t> </a:t>
            </a:r>
            <a:r>
              <a:rPr lang="en-GB" sz="1350" dirty="0">
                <a:latin typeface="XCCW Joined 1a" panose="03050602040000000000" pitchFamily="66" charset="0"/>
              </a:rPr>
              <a:t>whiteboards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000000-0008-0000-0700-00005B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29" y="1905249"/>
            <a:ext cx="997570" cy="1011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0000000-0008-0000-0600-000054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2" y="1847557"/>
            <a:ext cx="1109836" cy="1073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0EE2AE-27E1-4479-92D1-DA44D5F946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48" y="2005817"/>
            <a:ext cx="823234" cy="757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6EDB084-8462-43CE-B0BE-B64B0EF13BB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52" y="2032420"/>
            <a:ext cx="823234" cy="757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F39344F-656D-4C0C-9F33-E2406CC349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65" y="1865446"/>
            <a:ext cx="997570" cy="1011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DB5180C-B110-43AF-A670-8CE134DD4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988" y="1992617"/>
            <a:ext cx="823234" cy="75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6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B524B-FAE4-4E18-B961-F43BBB7D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I use correct punctuation for dialogue?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B6C3AB-10B4-4FA3-AE64-426DB808D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Have a go – use the correct punctuation to show this is speech:</a:t>
            </a:r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</a:t>
            </a:r>
            <a:r>
              <a:rPr lang="en-GB" dirty="0" smtClean="0"/>
              <a:t>isten </a:t>
            </a:r>
            <a:r>
              <a:rPr lang="en-GB" dirty="0"/>
              <a:t>to me </a:t>
            </a:r>
            <a:r>
              <a:rPr lang="en-GB" dirty="0" smtClean="0"/>
              <a:t>Harry </a:t>
            </a:r>
            <a:r>
              <a:rPr lang="en-GB" dirty="0"/>
              <a:t>this is the plan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</a:t>
            </a:r>
            <a:r>
              <a:rPr lang="en-GB" dirty="0" smtClean="0"/>
              <a:t>re </a:t>
            </a:r>
            <a:r>
              <a:rPr lang="en-GB" dirty="0"/>
              <a:t>we there yet the children asked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</a:t>
            </a:r>
            <a:r>
              <a:rPr lang="en-GB" dirty="0" smtClean="0"/>
              <a:t>ll </a:t>
            </a:r>
            <a:r>
              <a:rPr lang="en-GB" dirty="0"/>
              <a:t>my </a:t>
            </a:r>
            <a:r>
              <a:rPr lang="en-GB" dirty="0" smtClean="0"/>
              <a:t>books </a:t>
            </a:r>
            <a:r>
              <a:rPr lang="en-GB" dirty="0"/>
              <a:t>have gone gasped </a:t>
            </a:r>
            <a:r>
              <a:rPr lang="en-GB" dirty="0"/>
              <a:t>H</a:t>
            </a:r>
            <a:r>
              <a:rPr lang="en-GB" dirty="0" smtClean="0"/>
              <a:t>ermione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68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B524B-FAE4-4E18-B961-F43BBB7D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Punctuation for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B6C3AB-10B4-4FA3-AE64-426DB808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75205" cy="4750666"/>
          </a:xfrm>
        </p:spPr>
        <p:txBody>
          <a:bodyPr>
            <a:normAutofit/>
          </a:bodyPr>
          <a:lstStyle/>
          <a:p>
            <a:r>
              <a:rPr lang="en-GB" dirty="0"/>
              <a:t>Inverted commas go around the words of the speaker</a:t>
            </a:r>
          </a:p>
          <a:p>
            <a:endParaRPr lang="en-GB" dirty="0"/>
          </a:p>
          <a:p>
            <a:r>
              <a:rPr lang="en-GB" dirty="0"/>
              <a:t>Capital letter to start speech</a:t>
            </a:r>
          </a:p>
          <a:p>
            <a:r>
              <a:rPr lang="en-GB" dirty="0"/>
              <a:t>Start on new line for each person talking</a:t>
            </a:r>
          </a:p>
          <a:p>
            <a:r>
              <a:rPr lang="en-GB" dirty="0"/>
              <a:t>End the sentence with appropriate punctuation.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/>
              <a:t>Except…</a:t>
            </a:r>
          </a:p>
          <a:p>
            <a:r>
              <a:rPr lang="en-GB" dirty="0"/>
              <a:t>When you describe how a character is talking, then you end the sentence with a comma.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“It’s time to go to school. Hurry up,” shouted mum.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D4B3A4B-9B5C-4DA3-9E15-3AD56AB387CB}"/>
              </a:ext>
            </a:extLst>
          </p:cNvPr>
          <p:cNvSpPr/>
          <p:nvPr/>
        </p:nvSpPr>
        <p:spPr>
          <a:xfrm>
            <a:off x="46759" y="1690689"/>
            <a:ext cx="628072" cy="5573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Y3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9BF5B4C-C05F-482E-A9A8-DFDA4C131404}"/>
              </a:ext>
            </a:extLst>
          </p:cNvPr>
          <p:cNvSpPr/>
          <p:nvPr/>
        </p:nvSpPr>
        <p:spPr>
          <a:xfrm>
            <a:off x="46759" y="2742820"/>
            <a:ext cx="628072" cy="5573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4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B524B-FAE4-4E18-B961-F43BBB7D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I use correct punctuation for dialogue?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B6C3AB-10B4-4FA3-AE64-426DB808D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Now you know the rules, correct any mistakes you think you made. </a:t>
            </a:r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“Listen to me </a:t>
            </a:r>
            <a:r>
              <a:rPr lang="en-GB" dirty="0" smtClean="0"/>
              <a:t>Harry</a:t>
            </a:r>
            <a:r>
              <a:rPr lang="en-GB" dirty="0" smtClean="0"/>
              <a:t>, </a:t>
            </a:r>
            <a:r>
              <a:rPr lang="en-GB" dirty="0"/>
              <a:t>this is the plan.”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“Are we there yet?” the children asked.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“All my </a:t>
            </a:r>
            <a:r>
              <a:rPr lang="en-GB" dirty="0" smtClean="0"/>
              <a:t>books </a:t>
            </a:r>
            <a:r>
              <a:rPr lang="en-GB" dirty="0"/>
              <a:t>have gone,” gasped </a:t>
            </a:r>
            <a:r>
              <a:rPr lang="en-GB" dirty="0" smtClean="0"/>
              <a:t>Hermione.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George’s </a:t>
            </a:r>
            <a:r>
              <a:rPr lang="en-GB" dirty="0"/>
              <a:t>Marvellous Medicine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41AAD3-EC67-42B6-BBEA-CCFB86EDD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George is talking with his grumpy grandmother. Can you work out when each person is talking?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You’re late she snapped. I don’t think I am, Grandma replied George. Don’t interrupt me in the middle of a sentence! she shouted. But you’d finished your sentence, Grandma replied George. There you go again! she cried. Always interrupting and arguing. You really are a tiresome little boy.</a:t>
            </a:r>
          </a:p>
        </p:txBody>
      </p:sp>
    </p:spTree>
    <p:extLst>
      <p:ext uri="{BB962C8B-B14F-4D97-AF65-F5344CB8AC3E}">
        <p14:creationId xmlns:p14="http://schemas.microsoft.com/office/powerpoint/2010/main" val="400566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George’s Marvellous Medicine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41AAD3-EC67-42B6-BBEA-CCFB86EDD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Where should the inverted commas and any other punctuation go?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You’re late she snapped. I don’t think I am, Grandma replied George. Don’t interrupt me in the middle of a sentence! she shouted. But you’d finished your sentence, Grandma replied George. There you go again! she cried. Always interrupting and arguing. You really are a tiresome little boy.</a:t>
            </a:r>
          </a:p>
        </p:txBody>
      </p:sp>
    </p:spTree>
    <p:extLst>
      <p:ext uri="{BB962C8B-B14F-4D97-AF65-F5344CB8AC3E}">
        <p14:creationId xmlns:p14="http://schemas.microsoft.com/office/powerpoint/2010/main" val="330606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George’s Marvellous Medicine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41AAD3-EC67-42B6-BBEA-CCFB86EDD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Mark your 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00FFFF"/>
                </a:highlight>
                <a:cs typeface="Comic Sans MS"/>
              </a:rPr>
              <a:t>“Y</a:t>
            </a:r>
            <a:r>
              <a:rPr lang="en-GB" dirty="0">
                <a:cs typeface="Comic Sans MS"/>
              </a:rPr>
              <a:t>ou’re late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,”</a:t>
            </a:r>
            <a:r>
              <a:rPr lang="en-GB" dirty="0">
                <a:cs typeface="Comic Sans MS"/>
              </a:rPr>
              <a:t> she snapped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.</a:t>
            </a:r>
            <a:r>
              <a:rPr lang="en-GB" dirty="0">
                <a:cs typeface="Comic Sans MS"/>
              </a:rPr>
              <a:t/>
            </a:r>
            <a:br>
              <a:rPr lang="en-GB" dirty="0">
                <a:cs typeface="Comic Sans MS"/>
              </a:rPr>
            </a:br>
            <a:r>
              <a:rPr lang="en-GB" dirty="0">
                <a:highlight>
                  <a:srgbClr val="00FFFF"/>
                </a:highlight>
                <a:cs typeface="Comic Sans MS"/>
              </a:rPr>
              <a:t>“I</a:t>
            </a:r>
            <a:r>
              <a:rPr lang="en-GB" dirty="0">
                <a:cs typeface="Comic Sans MS"/>
              </a:rPr>
              <a:t> don’t think I am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,</a:t>
            </a:r>
            <a:r>
              <a:rPr lang="en-GB" dirty="0">
                <a:cs typeface="Comic Sans MS"/>
              </a:rPr>
              <a:t> Grandma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,”</a:t>
            </a:r>
            <a:r>
              <a:rPr lang="en-GB" dirty="0">
                <a:cs typeface="Comic Sans MS"/>
              </a:rPr>
              <a:t> replied George.</a:t>
            </a:r>
            <a:br>
              <a:rPr lang="en-GB" dirty="0">
                <a:cs typeface="Comic Sans MS"/>
              </a:rPr>
            </a:br>
            <a:r>
              <a:rPr lang="en-GB" dirty="0">
                <a:highlight>
                  <a:srgbClr val="00FFFF"/>
                </a:highlight>
                <a:cs typeface="Comic Sans MS"/>
              </a:rPr>
              <a:t>“</a:t>
            </a:r>
            <a:r>
              <a:rPr lang="en-GB" dirty="0">
                <a:cs typeface="Comic Sans MS"/>
              </a:rPr>
              <a:t>Don’t interrupt me in the middle of a sentence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!”</a:t>
            </a:r>
            <a:r>
              <a:rPr lang="en-GB" dirty="0">
                <a:cs typeface="Comic Sans MS"/>
              </a:rPr>
              <a:t> she shouted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.</a:t>
            </a:r>
            <a:r>
              <a:rPr lang="en-GB" dirty="0">
                <a:cs typeface="Comic Sans MS"/>
              </a:rPr>
              <a:t/>
            </a:r>
            <a:br>
              <a:rPr lang="en-GB" dirty="0">
                <a:cs typeface="Comic Sans MS"/>
              </a:rPr>
            </a:br>
            <a:r>
              <a:rPr lang="en-GB" dirty="0">
                <a:highlight>
                  <a:srgbClr val="00FFFF"/>
                </a:highlight>
                <a:cs typeface="Comic Sans MS"/>
              </a:rPr>
              <a:t>“B</a:t>
            </a:r>
            <a:r>
              <a:rPr lang="en-GB" dirty="0">
                <a:cs typeface="Comic Sans MS"/>
              </a:rPr>
              <a:t>ut you’d finished your sentence, Grandma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,”</a:t>
            </a:r>
            <a:r>
              <a:rPr lang="en-GB" dirty="0">
                <a:cs typeface="Comic Sans MS"/>
              </a:rPr>
              <a:t> replied George.</a:t>
            </a:r>
            <a:br>
              <a:rPr lang="en-GB" dirty="0">
                <a:cs typeface="Comic Sans MS"/>
              </a:rPr>
            </a:br>
            <a:r>
              <a:rPr lang="en-GB" dirty="0">
                <a:highlight>
                  <a:srgbClr val="00FFFF"/>
                </a:highlight>
                <a:cs typeface="Comic Sans MS"/>
              </a:rPr>
              <a:t>“T</a:t>
            </a:r>
            <a:r>
              <a:rPr lang="en-GB" dirty="0">
                <a:cs typeface="Comic Sans MS"/>
              </a:rPr>
              <a:t>here you go again!” she cried. 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“A</a:t>
            </a:r>
            <a:r>
              <a:rPr lang="en-GB" dirty="0">
                <a:cs typeface="Comic Sans MS"/>
              </a:rPr>
              <a:t>lways interrupting and arguing. You really are a tiresome little boy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.”</a:t>
            </a:r>
            <a:endParaRPr lang="en-GB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5993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Speech punctuation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Part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50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Speech punctuation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you remember the rules? </a:t>
            </a:r>
          </a:p>
          <a:p>
            <a:r>
              <a:rPr lang="en-GB" dirty="0" smtClean="0"/>
              <a:t>Tell your partner.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640569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chool" id="{4BCCC2B6-BD74-411A-A492-A2EF6C860B9E}" vid="{376D44E6-678C-40D6-93B2-8E13B08062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90</TotalTime>
  <Words>454</Words>
  <Application>Microsoft Office PowerPoint</Application>
  <PresentationFormat>On-screen Show (4:3)</PresentationFormat>
  <Paragraphs>62</Paragraphs>
  <Slides>12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school</vt:lpstr>
      <vt:lpstr>Speech punctuation</vt:lpstr>
      <vt:lpstr>Can I use correct punctuation for dialogue?</vt:lpstr>
      <vt:lpstr>Punctuation for speech</vt:lpstr>
      <vt:lpstr>Can I use correct punctuation for dialogue?</vt:lpstr>
      <vt:lpstr>George’s Marvellous Medicine</vt:lpstr>
      <vt:lpstr> George’s Marvellous Medicine</vt:lpstr>
      <vt:lpstr> George’s Marvellous Medicine</vt:lpstr>
      <vt:lpstr>Speech punctuation</vt:lpstr>
      <vt:lpstr>Speech punctuation</vt:lpstr>
      <vt:lpstr>Punctuation for speech</vt:lpstr>
      <vt:lpstr>PowerPoint Presentation</vt:lpstr>
      <vt:lpstr>Can I use correct punctuation for dialogue?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Danielle Smout</cp:lastModifiedBy>
  <cp:revision>16</cp:revision>
  <dcterms:created xsi:type="dcterms:W3CDTF">2018-01-31T21:36:43Z</dcterms:created>
  <dcterms:modified xsi:type="dcterms:W3CDTF">2022-03-02T14:59:12Z</dcterms:modified>
</cp:coreProperties>
</file>