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02" r:id="rId2"/>
    <p:sldId id="307" r:id="rId3"/>
    <p:sldId id="257" r:id="rId4"/>
    <p:sldId id="301" r:id="rId5"/>
    <p:sldId id="270" r:id="rId6"/>
    <p:sldId id="269" r:id="rId7"/>
    <p:sldId id="291" r:id="rId8"/>
    <p:sldId id="27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30A0"/>
    <a:srgbClr val="FF0066"/>
    <a:srgbClr val="FFFFCC"/>
    <a:srgbClr val="FFCCFF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11" autoAdjust="0"/>
    <p:restoredTop sz="94660"/>
  </p:normalViewPr>
  <p:slideViewPr>
    <p:cSldViewPr snapToGrid="0">
      <p:cViewPr varScale="1">
        <p:scale>
          <a:sx n="80" d="100"/>
          <a:sy n="80" d="100"/>
        </p:scale>
        <p:origin x="907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E1B0FC-02ED-4A78-8C99-C58470E2217C}" type="datetimeFigureOut">
              <a:rPr lang="en-GB" smtClean="0"/>
              <a:t>06/03/2022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D86033-FE72-4B70-A115-AB3FA91462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286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D8F68-FC39-4B48-B343-944D5B5488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4D8969-1AC3-4CBD-9A0A-6D673229EB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433DFE-9EB3-4DF1-B298-F862FA804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06/03/2022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C1DD67-D898-4DCE-8E14-EEAB748A6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00FF14-73CB-41FE-85B1-1935402D6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09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D0EE4-7BAE-4958-8362-F78225D92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598C44-363D-476F-BD86-241E53ED2B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A7FD8E-82B0-435A-85C1-9CC157A79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06/03/2022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404671-8FD9-467E-85BE-052B77C99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4585C0-E467-4484-856A-61C1CCDF4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6020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13D0B3-B8AA-476B-81BC-7616D38691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B001D2-365E-418C-B820-1DBFA46C77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59CA50-3D48-41FB-9A39-DF0A3E56A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06/03/2022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1CE491-5B55-4F8C-AEA7-824F287B7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3D806F-F5BE-4B35-81DF-B7D7BD665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276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230FC-9899-4B30-8FF6-68884D3B5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22BF5-FAA9-4514-A314-A458F7C771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083A88-24E5-4DA8-A70D-9E58A159C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06/03/2022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95D61C-04D9-452F-ACEF-9593F501E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B1B6B6-5CBB-4121-BFE4-57FC98116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0182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9C4C0-62A5-4728-9811-6239872F4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9817C9-FEF4-4B8C-B8C1-EE37D38996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CD8B3E-6A9F-4720-970F-3992A7C08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06/03/2022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26FE5A-6F46-4D74-82D3-A02534910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843583-781D-444C-ADC4-73EBACB9C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4522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4BA9C-EBDD-4C4B-8393-EF23E36F4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D0A264-1F9F-49A0-9865-E0FE649E07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F05F7D-6B18-4214-982D-811C0FA40D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419D81-1AA5-49C9-916F-DF1552E1D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06/03/2022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DA0B0B-7888-4299-83D8-5DB27A45E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2FAC4B-40B6-4E53-B1E0-2362C5C1C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989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80590-F194-43E1-B704-B12393DFD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E28D53-2066-418D-8BE8-FE251FBDAD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4A822A-559C-4EAC-BBB3-226F9EDC47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E812C2-9EE1-4F8F-8385-504AC32A23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156D0B-2087-4041-880B-7F45360071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A3F699-1FFB-42FA-B2A6-08A5A8A1A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06/03/2022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D67EA5-6C10-42AE-9576-4CD9F285F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51C025-C0E4-452C-9CD6-6740198A2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055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7D4FA-7829-4061-BC4F-A190886C1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6D5F62-46E3-483E-80FA-D2D2D999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06/03/2022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F89E27-0F85-4A98-AED2-66DBFE6F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5FA8D2-E8D9-4A7A-A1C4-77A880EBF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166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4982AD-9815-4304-BEE4-EACB4863B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06/03/2022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A5CE69-C667-44E0-8015-A556D5F4E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42EB9A-DFBD-4968-B4BC-A6DDBD4AF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2725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93D92-65CC-4BB3-B258-89355EE19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D14E0-B417-4C75-A2BC-8977811000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D22F27-131F-4EC8-BE6B-0F70AE03E5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E9029E-BAA1-4F53-9D34-E295B538E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06/03/2022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726F79-2E7D-4076-805E-740835353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592C03-7AA1-474D-8466-BC24FADD8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4036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96EA8-DB79-48C0-B193-9323C682D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0E7722-32AD-496B-93D6-1FF29D809C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C9A800-130C-4574-9754-C928876B99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583689-DB9B-4207-BAFC-ECA6FCFC9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06/03/2022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287B14-2952-4710-8EB2-A0640E5AF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D8ADB3-BA21-4525-B99E-BFB5B79BD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455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68BF0D-2CDF-46CA-B230-8B93786FB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B9D56A-85AF-4992-B859-48BA37C439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90752B-D3E1-4CC2-BC20-1E6CE611A3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FC3CF-F42E-43A3-AC29-F67963888E74}" type="datetimeFigureOut">
              <a:rPr lang="en-GB" smtClean="0"/>
              <a:t>06/03/2022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2153CD-C1EA-4ADE-9BB5-826315781E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15894C-F6E0-45A0-B94F-7DBE6398F6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846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297FCEF-AA03-4294-8469-3B35A70E71B5}"/>
              </a:ext>
            </a:extLst>
          </p:cNvPr>
          <p:cNvSpPr/>
          <p:nvPr/>
        </p:nvSpPr>
        <p:spPr>
          <a:xfrm>
            <a:off x="154526" y="-115064"/>
            <a:ext cx="70566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u="sng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Timetable for the week:</a:t>
            </a:r>
            <a:endParaRPr lang="en-US" sz="5400" b="1" u="sng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BCBE307C-91EF-4E70-86D2-952367DCD0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6165855"/>
              </p:ext>
            </p:extLst>
          </p:nvPr>
        </p:nvGraphicFramePr>
        <p:xfrm>
          <a:off x="1441450" y="1044952"/>
          <a:ext cx="9309100" cy="495097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596704">
                  <a:extLst>
                    <a:ext uri="{9D8B030D-6E8A-4147-A177-3AD203B41FA5}">
                      <a16:colId xmlns:a16="http://schemas.microsoft.com/office/drawing/2014/main" val="1560803580"/>
                    </a:ext>
                  </a:extLst>
                </a:gridCol>
                <a:gridCol w="1861257">
                  <a:extLst>
                    <a:ext uri="{9D8B030D-6E8A-4147-A177-3AD203B41FA5}">
                      <a16:colId xmlns:a16="http://schemas.microsoft.com/office/drawing/2014/main" val="2967271378"/>
                    </a:ext>
                  </a:extLst>
                </a:gridCol>
                <a:gridCol w="1995410">
                  <a:extLst>
                    <a:ext uri="{9D8B030D-6E8A-4147-A177-3AD203B41FA5}">
                      <a16:colId xmlns:a16="http://schemas.microsoft.com/office/drawing/2014/main" val="1016251056"/>
                    </a:ext>
                  </a:extLst>
                </a:gridCol>
                <a:gridCol w="1861257">
                  <a:extLst>
                    <a:ext uri="{9D8B030D-6E8A-4147-A177-3AD203B41FA5}">
                      <a16:colId xmlns:a16="http://schemas.microsoft.com/office/drawing/2014/main" val="752519201"/>
                    </a:ext>
                  </a:extLst>
                </a:gridCol>
                <a:gridCol w="1994472">
                  <a:extLst>
                    <a:ext uri="{9D8B030D-6E8A-4147-A177-3AD203B41FA5}">
                      <a16:colId xmlns:a16="http://schemas.microsoft.com/office/drawing/2014/main" val="3181496063"/>
                    </a:ext>
                  </a:extLst>
                </a:gridCol>
              </a:tblGrid>
              <a:tr h="170724"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effectLst/>
                          <a:latin typeface="XCCW Joined 1a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Groups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>
                          <a:solidFill>
                            <a:srgbClr val="000000"/>
                          </a:solidFill>
                          <a:effectLst/>
                          <a:latin typeface="XCCW Joined 1a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Session 1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>
                          <a:solidFill>
                            <a:srgbClr val="000000"/>
                          </a:solidFill>
                          <a:effectLst/>
                          <a:latin typeface="XCCW Joined 1a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Session 2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>
                          <a:solidFill>
                            <a:srgbClr val="000000"/>
                          </a:solidFill>
                          <a:effectLst/>
                          <a:latin typeface="XCCW Joined 1a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Session 3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rgbClr val="000000"/>
                          </a:solidFill>
                          <a:effectLst/>
                          <a:latin typeface="XCCW Joined 1a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Session 4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4503683"/>
                  </a:ext>
                </a:extLst>
              </a:tr>
              <a:tr h="11950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Roald Dahl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Guided reading with T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Initiate and Model </a:t>
                      </a:r>
                      <a:b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Greek Myths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Follow-up task from guided reading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Enable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Independent Comprehension </a:t>
                      </a:r>
                      <a:b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Independent</a:t>
                      </a:r>
                      <a:b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reading for pleasure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787818"/>
                  </a:ext>
                </a:extLst>
              </a:tr>
              <a:tr h="1195063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Jacqueline Wilson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Independent</a:t>
                      </a:r>
                      <a:b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reading for pleasure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Guided reading with T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Initiate and Model</a:t>
                      </a:r>
                    </a:p>
                    <a:p>
                      <a:pPr algn="ctr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Greek Myths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Follow-up task from guided reading</a:t>
                      </a:r>
                      <a:endParaRPr lang="en-GB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Enable</a:t>
                      </a:r>
                      <a:endParaRPr lang="en-GB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Independent Comprehension </a:t>
                      </a:r>
                      <a:b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7263033"/>
                  </a:ext>
                </a:extLst>
              </a:tr>
              <a:tr h="1195063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Julia Donaldson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Independent Comprehension</a:t>
                      </a:r>
                    </a:p>
                    <a:p>
                      <a:pPr algn="ctr"/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Independent</a:t>
                      </a:r>
                      <a:b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reading for pleasure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Guided reading with T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Initiate and Model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Follow-up task from guided reading</a:t>
                      </a:r>
                      <a:endParaRPr lang="en-GB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Enable</a:t>
                      </a:r>
                      <a:endParaRPr lang="en-GB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2317102"/>
                  </a:ext>
                </a:extLst>
              </a:tr>
              <a:tr h="11950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Michael </a:t>
                      </a:r>
                      <a:r>
                        <a:rPr lang="en-GB" sz="14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Morpurgo</a:t>
                      </a:r>
                      <a:endParaRPr lang="en-GB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Follow-up task from guided reading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Enable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Independent Comprehension </a:t>
                      </a:r>
                      <a:b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Independent</a:t>
                      </a:r>
                      <a:b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reading for pleasure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Guided reading with T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Initiate and Model</a:t>
                      </a:r>
                      <a:b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Greek Myths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3608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8805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AD292-D0C8-4E76-8E89-61EA5C0F5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365125"/>
            <a:ext cx="5120114" cy="1692794"/>
          </a:xfrm>
          <a:solidFill>
            <a:srgbClr val="FF0066"/>
          </a:solidFill>
        </p:spPr>
        <p:txBody>
          <a:bodyPr>
            <a:normAutofit fontScale="90000"/>
          </a:bodyPr>
          <a:lstStyle/>
          <a:p>
            <a:r>
              <a:rPr lang="en-GB" dirty="0">
                <a:latin typeface="XCCW Joined 1a" panose="03050602040000000000" pitchFamily="66" charset="0"/>
              </a:rPr>
              <a:t>Independent reading for pleasure</a:t>
            </a:r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E4A809D5-3600-46D4-A466-67F2349A5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5320" y="2316480"/>
            <a:ext cx="4572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ED2358-B6F2-49DE-B167-22A43AC2F1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1" y="2575034"/>
            <a:ext cx="5120113" cy="3462228"/>
          </a:xfrm>
        </p:spPr>
        <p:txBody>
          <a:bodyPr>
            <a:normAutofit/>
          </a:bodyPr>
          <a:lstStyle/>
          <a:p>
            <a:r>
              <a:rPr lang="en-GB" sz="2400" dirty="0">
                <a:latin typeface="XCCW Joined 1a" panose="03050602040000000000" pitchFamily="66" charset="0"/>
              </a:rPr>
              <a:t>5 minutes before the end of </a:t>
            </a:r>
            <a:r>
              <a:rPr lang="en-GB" sz="2400" dirty="0" err="1">
                <a:latin typeface="XCCW Joined 1a" panose="03050602040000000000" pitchFamily="66" charset="0"/>
              </a:rPr>
              <a:t>BookTalk</a:t>
            </a:r>
            <a:r>
              <a:rPr lang="en-GB" sz="2400" dirty="0">
                <a:latin typeface="XCCW Joined 1a" panose="03050602040000000000" pitchFamily="66" charset="0"/>
              </a:rPr>
              <a:t>, you need to complete a post-it review of the book you have read. </a:t>
            </a:r>
          </a:p>
          <a:p>
            <a:r>
              <a:rPr lang="en-GB" sz="2400" dirty="0">
                <a:latin typeface="XCCW Joined 1a" panose="03050602040000000000" pitchFamily="66" charset="0"/>
              </a:rPr>
              <a:t>Draw the emoji, then write down your opinion of the book, explaining why. </a:t>
            </a:r>
          </a:p>
        </p:txBody>
      </p:sp>
      <p:pic>
        <p:nvPicPr>
          <p:cNvPr id="1026" name="Picture 2" descr="Image preview">
            <a:extLst>
              <a:ext uri="{FF2B5EF4-FFF2-40B4-BE49-F238E27FC236}">
                <a16:creationId xmlns:a16="http://schemas.microsoft.com/office/drawing/2014/main" id="{F632E677-EEDA-42AB-BE92-5DDFFFB1154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84" b="-2"/>
          <a:stretch/>
        </p:blipFill>
        <p:spPr bwMode="auto">
          <a:xfrm>
            <a:off x="5878849" y="10"/>
            <a:ext cx="6313150" cy="6857987"/>
          </a:xfrm>
          <a:custGeom>
            <a:avLst/>
            <a:gdLst/>
            <a:ahLst/>
            <a:cxnLst/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1904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6F0980B-B99C-4988-A8A6-9BEC06C09E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091" r="19563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DC8DDAB-7A39-4DF2-BDCD-A4D0EF686B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250" y="3737323"/>
            <a:ext cx="4023360" cy="1208141"/>
          </a:xfrm>
        </p:spPr>
        <p:txBody>
          <a:bodyPr anchor="b">
            <a:normAutofit fontScale="90000"/>
          </a:bodyPr>
          <a:lstStyle/>
          <a:p>
            <a:pPr algn="l" rtl="0" fontAlgn="base"/>
            <a:br>
              <a:rPr lang="en-GB" sz="4800" u="sng" dirty="0">
                <a:solidFill>
                  <a:srgbClr val="FF0000"/>
                </a:solidFill>
                <a:latin typeface="XCCW Joined 1a"/>
              </a:rPr>
            </a:br>
            <a:br>
              <a:rPr lang="en-GB" sz="4800" u="sng" dirty="0">
                <a:solidFill>
                  <a:srgbClr val="FF0000"/>
                </a:solidFill>
                <a:latin typeface="XCCW Joined 1a"/>
              </a:rPr>
            </a:br>
            <a:br>
              <a:rPr lang="en-GB" sz="4800" u="sng" dirty="0">
                <a:solidFill>
                  <a:srgbClr val="FF0000"/>
                </a:solidFill>
                <a:latin typeface="XCCW Joined 1a"/>
              </a:rPr>
            </a:br>
            <a:br>
              <a:rPr lang="en-GB" sz="4800" u="sng" dirty="0">
                <a:solidFill>
                  <a:srgbClr val="FF0000"/>
                </a:solidFill>
                <a:latin typeface="XCCW Joined 1a"/>
              </a:rPr>
            </a:br>
            <a:r>
              <a:rPr lang="en-GB" sz="4400" u="sng" dirty="0">
                <a:solidFill>
                  <a:srgbClr val="FF0000"/>
                </a:solidFill>
                <a:latin typeface="XCCW Joined 1a"/>
              </a:rPr>
              <a:t>Our LI’s for the week:</a:t>
            </a:r>
            <a:br>
              <a:rPr lang="en-GB" sz="4800" u="sng" dirty="0">
                <a:solidFill>
                  <a:srgbClr val="FF0000"/>
                </a:solidFill>
                <a:latin typeface="XCCW Joined 1a"/>
              </a:rPr>
            </a:br>
            <a:br>
              <a:rPr lang="en-GB" sz="4800" u="sng" dirty="0">
                <a:solidFill>
                  <a:srgbClr val="FF0000"/>
                </a:solidFill>
                <a:latin typeface="XCCW Joined 1a"/>
              </a:rPr>
            </a:br>
            <a:r>
              <a:rPr lang="en-GB" sz="18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Band 3 </a:t>
            </a:r>
            <a:r>
              <a:rPr lang="en-GB" sz="1800" b="0" i="0" dirty="0">
                <a:solidFill>
                  <a:srgbClr val="7030A0"/>
                </a:solidFill>
                <a:effectLst/>
                <a:latin typeface="Calibri" panose="020F0502020204030204" pitchFamily="34" charset="0"/>
              </a:rPr>
              <a:t> Retrieve and record information from non-fiction using conventions such as indexes, contents pages and glossaries</a:t>
            </a:r>
            <a:r>
              <a:rPr lang="en-GB" sz="1800" b="0" i="0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 </a:t>
            </a:r>
            <a:br>
              <a:rPr lang="en-GB" sz="1800" b="0" i="0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</a:br>
            <a:r>
              <a:rPr lang="en-GB" sz="1800" b="1" i="0" dirty="0">
                <a:solidFill>
                  <a:srgbClr val="7030A0"/>
                </a:solidFill>
                <a:effectLst/>
                <a:latin typeface="Calibri" panose="020F0502020204030204" pitchFamily="34" charset="0"/>
              </a:rPr>
              <a:t>Band 4 –</a:t>
            </a:r>
            <a:r>
              <a:rPr lang="en-GB" sz="1800" b="0" i="0" dirty="0">
                <a:solidFill>
                  <a:srgbClr val="7030A0"/>
                </a:solidFill>
                <a:effectLst/>
                <a:latin typeface="Calibri" panose="020F0502020204030204" pitchFamily="34" charset="0"/>
              </a:rPr>
              <a:t> as band 3 …  over a wide range of subjects identifying what the text is about, the type of text and discussing titles and subheadings. </a:t>
            </a:r>
            <a:br>
              <a:rPr lang="en-GB" sz="18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GB" sz="18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800" b="1" i="0" dirty="0">
                <a:solidFill>
                  <a:srgbClr val="7030A0"/>
                </a:solidFill>
                <a:effectLst/>
                <a:latin typeface="Calibri" panose="020F0502020204030204" pitchFamily="34" charset="0"/>
              </a:rPr>
              <a:t>Band 3</a:t>
            </a:r>
            <a:r>
              <a:rPr lang="en-GB" sz="1800" b="0" i="0" dirty="0">
                <a:solidFill>
                  <a:srgbClr val="7030A0"/>
                </a:solidFill>
                <a:effectLst/>
                <a:latin typeface="Calibri" panose="020F0502020204030204" pitchFamily="34" charset="0"/>
              </a:rPr>
              <a:t> - Read 110 words per minute and can talk about what they have just read to show understanding. </a:t>
            </a:r>
            <a:br>
              <a:rPr lang="en-GB" sz="800" b="0" i="0" dirty="0">
                <a:solidFill>
                  <a:srgbClr val="7030A0"/>
                </a:solidFill>
                <a:effectLst/>
                <a:latin typeface="Segoe UI" panose="020B0502040204020203" pitchFamily="34" charset="0"/>
              </a:rPr>
            </a:br>
            <a:r>
              <a:rPr lang="en-GB" sz="1800" b="1" i="0" dirty="0">
                <a:solidFill>
                  <a:srgbClr val="7030A0"/>
                </a:solidFill>
                <a:effectLst/>
                <a:latin typeface="Calibri" panose="020F0502020204030204" pitchFamily="34" charset="0"/>
              </a:rPr>
              <a:t>Band 4</a:t>
            </a:r>
            <a:r>
              <a:rPr lang="en-GB" sz="1800" b="0" i="0" dirty="0">
                <a:solidFill>
                  <a:srgbClr val="7030A0"/>
                </a:solidFill>
                <a:effectLst/>
                <a:latin typeface="Calibri" panose="020F0502020204030204" pitchFamily="34" charset="0"/>
              </a:rPr>
              <a:t> - Read 120 words per minute and can talk about what they have just read to show understanding. </a:t>
            </a:r>
            <a:endParaRPr lang="en-GB" sz="4800" dirty="0">
              <a:latin typeface="XCCW Joined 1a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CA2CE639-7792-4C4C-BD65-E8BAAFD2AF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0233" y="5472223"/>
            <a:ext cx="2966847" cy="1208141"/>
          </a:xfrm>
          <a:solidFill>
            <a:schemeClr val="bg1"/>
          </a:solidFill>
        </p:spPr>
        <p:txBody>
          <a:bodyPr>
            <a:normAutofit fontScale="85000" lnSpcReduction="10000"/>
          </a:bodyPr>
          <a:lstStyle/>
          <a:p>
            <a:pPr algn="l"/>
            <a:r>
              <a:rPr lang="en-GB" sz="3200" u="sng" dirty="0">
                <a:solidFill>
                  <a:srgbClr val="FF0000"/>
                </a:solidFill>
                <a:latin typeface="XCCW Joined 1a"/>
              </a:rPr>
              <a:t>Initiate</a:t>
            </a:r>
            <a:r>
              <a:rPr lang="en-GB" sz="3200" dirty="0">
                <a:solidFill>
                  <a:srgbClr val="FF0000"/>
                </a:solidFill>
                <a:latin typeface="XCCW Joined 1a"/>
              </a:rPr>
              <a:t>/</a:t>
            </a:r>
            <a:r>
              <a:rPr lang="en-GB" sz="3200" u="sng" dirty="0">
                <a:solidFill>
                  <a:srgbClr val="FF0000"/>
                </a:solidFill>
                <a:latin typeface="XCCW Joined 1a"/>
              </a:rPr>
              <a:t>Model </a:t>
            </a:r>
            <a:r>
              <a:rPr lang="en-GB" sz="3200" dirty="0">
                <a:solidFill>
                  <a:srgbClr val="FF0000"/>
                </a:solidFill>
                <a:latin typeface="XCCW Joined 1a"/>
              </a:rPr>
              <a:t>write this in your margin.</a:t>
            </a:r>
          </a:p>
          <a:p>
            <a:pPr algn="l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680175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9DA11C96-8FB1-4003-9B23-EE631E379EF6}"/>
              </a:ext>
            </a:extLst>
          </p:cNvPr>
          <p:cNvSpPr/>
          <p:nvPr/>
        </p:nvSpPr>
        <p:spPr>
          <a:xfrm>
            <a:off x="6447658" y="1781175"/>
            <a:ext cx="4887091" cy="4510768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BFB018C-A8D5-436E-94E8-9B7D4F9AC59C}"/>
              </a:ext>
            </a:extLst>
          </p:cNvPr>
          <p:cNvSpPr/>
          <p:nvPr/>
        </p:nvSpPr>
        <p:spPr>
          <a:xfrm>
            <a:off x="857251" y="1781175"/>
            <a:ext cx="4867274" cy="4510768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BD9D16D7-F905-416B-9F0D-C93D5823B4C3}"/>
              </a:ext>
            </a:extLst>
          </p:cNvPr>
          <p:cNvSpPr txBox="1">
            <a:spLocks/>
          </p:cNvSpPr>
          <p:nvPr/>
        </p:nvSpPr>
        <p:spPr>
          <a:xfrm>
            <a:off x="6291943" y="365125"/>
            <a:ext cx="4789714" cy="5926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5A278BA-9A7D-4D3A-AD88-604EAA079321}"/>
              </a:ext>
            </a:extLst>
          </p:cNvPr>
          <p:cNvSpPr/>
          <p:nvPr/>
        </p:nvSpPr>
        <p:spPr>
          <a:xfrm>
            <a:off x="954628" y="1928209"/>
            <a:ext cx="4635826" cy="32624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400" b="1" u="sng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Lenses: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Text structure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Genres </a:t>
            </a:r>
          </a:p>
          <a:p>
            <a:endParaRPr lang="en-US" sz="3600" b="1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A73A6A3-E33E-4F0B-B764-61D15A8AFA1A}"/>
              </a:ext>
            </a:extLst>
          </p:cNvPr>
          <p:cNvSpPr/>
          <p:nvPr/>
        </p:nvSpPr>
        <p:spPr>
          <a:xfrm>
            <a:off x="6669445" y="1928209"/>
            <a:ext cx="405296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Sentence Starters: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6F77A7A-8F7E-48C9-901A-91D00473E07C}"/>
              </a:ext>
            </a:extLst>
          </p:cNvPr>
          <p:cNvSpPr txBox="1"/>
          <p:nvPr/>
        </p:nvSpPr>
        <p:spPr>
          <a:xfrm>
            <a:off x="6742538" y="2968016"/>
            <a:ext cx="4494834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u="sng" dirty="0">
                <a:latin typeface="Twinkl" pitchFamily="2" charset="0"/>
              </a:rPr>
              <a:t>Text structure: </a:t>
            </a:r>
          </a:p>
          <a:p>
            <a:r>
              <a:rPr lang="en-GB" sz="2400" dirty="0">
                <a:latin typeface="Twinkl" pitchFamily="2" charset="0"/>
              </a:rPr>
              <a:t>Information in this non-fiction text is made eye-catching by …</a:t>
            </a:r>
          </a:p>
          <a:p>
            <a:pPr marL="0" indent="0">
              <a:buNone/>
            </a:pPr>
            <a:endParaRPr lang="en-GB" sz="2200" b="1" u="sng" dirty="0">
              <a:latin typeface="Twinkl" pitchFamily="2" charset="0"/>
            </a:endParaRPr>
          </a:p>
          <a:p>
            <a:pPr marL="0" indent="0">
              <a:buNone/>
            </a:pPr>
            <a:endParaRPr lang="en-GB" sz="2200" dirty="0">
              <a:latin typeface="Twinkl" pitchFamily="2" charset="0"/>
            </a:endParaRPr>
          </a:p>
          <a:p>
            <a:pPr marL="0" indent="0">
              <a:buNone/>
            </a:pPr>
            <a:r>
              <a:rPr lang="en-GB" sz="2200" b="1" u="sng" dirty="0">
                <a:latin typeface="Twinkl" pitchFamily="2" charset="0"/>
              </a:rPr>
              <a:t>Genres:</a:t>
            </a:r>
          </a:p>
          <a:p>
            <a:pPr marL="0" indent="0">
              <a:buNone/>
            </a:pPr>
            <a:r>
              <a:rPr lang="en-GB" sz="2400" dirty="0">
                <a:effectLst/>
                <a:latin typeface="Handlee"/>
                <a:ea typeface="Calibri" panose="020F0502020204030204" pitchFamily="34" charset="0"/>
                <a:cs typeface="Times New Roman" panose="02020603050405020304" pitchFamily="18" charset="0"/>
              </a:rPr>
              <a:t>There are particular clues in the text to show us we are reading…</a:t>
            </a:r>
            <a:endParaRPr lang="en-GB" sz="2200" dirty="0">
              <a:latin typeface="Twinkl" pitchFamily="2" charset="0"/>
            </a:endParaRP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75E52DD6-A9AC-4660-ACDD-25EC25ADB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Meet the Ancient Greeks – James Davies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A647FBD1-88BA-4660-BB25-013C21A736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9517" y="2757113"/>
            <a:ext cx="809625" cy="77152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9FA44788-09A5-438B-A65F-0C708CCD68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0354" y="3924300"/>
            <a:ext cx="8001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398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9608F-B009-41A4-8F61-FEDAEAB85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799" y="408733"/>
            <a:ext cx="10515600" cy="1325563"/>
          </a:xfrm>
        </p:spPr>
        <p:txBody>
          <a:bodyPr>
            <a:normAutofit/>
          </a:bodyPr>
          <a:lstStyle/>
          <a:p>
            <a:r>
              <a:rPr lang="en-GB" sz="5400" u="sng" dirty="0">
                <a:latin typeface="XCCW Joined 1a" panose="03050602040000000000" pitchFamily="66" charset="0"/>
              </a:rPr>
              <a:t>Genres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75979-4268-4018-91FA-110C67A2E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799" y="2090171"/>
            <a:ext cx="6353630" cy="39954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latin typeface="XCCW Joined 1a" panose="03050602040000000000" pitchFamily="66" charset="0"/>
              </a:rPr>
              <a:t>What type of text are we reading?</a:t>
            </a:r>
          </a:p>
          <a:p>
            <a:pPr marL="0" indent="0">
              <a:buNone/>
            </a:pPr>
            <a:endParaRPr lang="en-US" sz="4000" dirty="0">
              <a:latin typeface="XCCW Joined 1a" panose="03050602040000000000" pitchFamily="66" charset="0"/>
            </a:endParaRPr>
          </a:p>
          <a:p>
            <a:pPr marL="0" indent="0">
              <a:buNone/>
            </a:pPr>
            <a:endParaRPr lang="en-US" sz="4000" dirty="0">
              <a:solidFill>
                <a:srgbClr val="FF0000"/>
              </a:solidFill>
              <a:latin typeface="XCCW Joined 1a" panose="03050602040000000000" pitchFamily="66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9579005-55AE-4869-A71C-8E2CB1DDFB37}"/>
              </a:ext>
            </a:extLst>
          </p:cNvPr>
          <p:cNvSpPr txBox="1"/>
          <p:nvPr/>
        </p:nvSpPr>
        <p:spPr>
          <a:xfrm>
            <a:off x="7632700" y="2090172"/>
            <a:ext cx="4000500" cy="181588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2800" b="1" u="sng" dirty="0">
                <a:latin typeface="Twinkl" pitchFamily="2" charset="0"/>
              </a:rPr>
              <a:t>Genres:</a:t>
            </a:r>
          </a:p>
          <a:p>
            <a:pPr marL="0" indent="0">
              <a:buNone/>
            </a:pPr>
            <a:r>
              <a:rPr lang="en-GB" sz="2800" dirty="0">
                <a:effectLst/>
                <a:latin typeface="Handlee"/>
                <a:ea typeface="Calibri" panose="020F0502020204030204" pitchFamily="34" charset="0"/>
                <a:cs typeface="Times New Roman" panose="02020603050405020304" pitchFamily="18" charset="0"/>
              </a:rPr>
              <a:t>There are particular clues in the text to show us we are reading…</a:t>
            </a:r>
            <a:endParaRPr lang="en-GB" sz="3200" b="1" u="sng" dirty="0">
              <a:latin typeface="Twinkl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888DFAA-CB4E-4A28-AD98-CCC7FE4C5D8D}"/>
              </a:ext>
            </a:extLst>
          </p:cNvPr>
          <p:cNvSpPr txBox="1"/>
          <p:nvPr/>
        </p:nvSpPr>
        <p:spPr>
          <a:xfrm>
            <a:off x="558799" y="5345735"/>
            <a:ext cx="60960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Together: find evidence that we are reading a fiction/non-fiction text.</a:t>
            </a:r>
            <a:endParaRPr lang="en-GB" sz="28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BF24DD7-5772-4730-B1BA-E072E0506E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1092" y="347613"/>
            <a:ext cx="1163357" cy="1052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931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9608F-B009-41A4-8F61-FEDAEAB85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135" y="274519"/>
            <a:ext cx="10515600" cy="1325563"/>
          </a:xfrm>
        </p:spPr>
        <p:txBody>
          <a:bodyPr>
            <a:normAutofit/>
          </a:bodyPr>
          <a:lstStyle/>
          <a:p>
            <a:r>
              <a:rPr lang="en-GB" sz="5400" u="sng" dirty="0">
                <a:latin typeface="XCCW Joined 1a" panose="03050602040000000000" pitchFamily="66" charset="0"/>
              </a:rPr>
              <a:t>Text structure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75979-4268-4018-91FA-110C67A2E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462" y="2132700"/>
            <a:ext cx="6786517" cy="34208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latin typeface="XCCW Joined 1a" panose="03050602040000000000" pitchFamily="66" charset="0"/>
              </a:rPr>
              <a:t>How does the author use titles, headings, index and glossary to help the reader?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F47C5F5-AFEF-4827-8E9F-11DF4465ECFA}"/>
              </a:ext>
            </a:extLst>
          </p:cNvPr>
          <p:cNvSpPr txBox="1"/>
          <p:nvPr/>
        </p:nvSpPr>
        <p:spPr>
          <a:xfrm>
            <a:off x="8134350" y="1980743"/>
            <a:ext cx="3644900" cy="255454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3200" b="1" u="sng" dirty="0">
                <a:latin typeface="Twinkl" pitchFamily="2" charset="0"/>
              </a:rPr>
              <a:t>Text structure: </a:t>
            </a:r>
          </a:p>
          <a:p>
            <a:r>
              <a:rPr lang="en-GB" sz="3200" dirty="0">
                <a:latin typeface="Twinkl" pitchFamily="2" charset="0"/>
              </a:rPr>
              <a:t>Information in this non-fiction text is made eye-catching by …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77638B9-2BC6-43BB-A332-593C783BE9FE}"/>
              </a:ext>
            </a:extLst>
          </p:cNvPr>
          <p:cNvSpPr txBox="1"/>
          <p:nvPr/>
        </p:nvSpPr>
        <p:spPr>
          <a:xfrm>
            <a:off x="620785" y="4915949"/>
            <a:ext cx="873294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Together find and </a:t>
            </a:r>
            <a:r>
              <a:rPr lang="en-US" sz="2800" dirty="0" err="1">
                <a:solidFill>
                  <a:srgbClr val="FF0000"/>
                </a:solidFill>
              </a:rPr>
              <a:t>chot</a:t>
            </a:r>
            <a:r>
              <a:rPr lang="en-US" sz="2800" dirty="0">
                <a:solidFill>
                  <a:srgbClr val="FF0000"/>
                </a:solidFill>
              </a:rPr>
              <a:t> down examples of titles, headings and discuss how to use the index and glossary to quickly find information.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7D18E20-5C4E-4F92-B01C-68D3187268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70960" y="336115"/>
            <a:ext cx="1156588" cy="1102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115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6F0980B-B99C-4988-A8A6-9BEC06C09E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091" r="19563"/>
          <a:stretch/>
        </p:blipFill>
        <p:spPr>
          <a:xfrm>
            <a:off x="3523487" y="10"/>
            <a:ext cx="8758159" cy="685799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5065FCAC-FC5D-4DF3-95E5-3E00CAA9B4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0236" y="310066"/>
            <a:ext cx="4023359" cy="1208141"/>
          </a:xfrm>
          <a:solidFill>
            <a:schemeClr val="bg1"/>
          </a:solidFill>
        </p:spPr>
        <p:txBody>
          <a:bodyPr>
            <a:normAutofit fontScale="70000" lnSpcReduction="20000"/>
          </a:bodyPr>
          <a:lstStyle/>
          <a:p>
            <a:pPr algn="l"/>
            <a:r>
              <a:rPr lang="en-GB" sz="4000" u="sng" dirty="0">
                <a:solidFill>
                  <a:srgbClr val="FF0000"/>
                </a:solidFill>
                <a:latin typeface="XCCW Joined 1a"/>
              </a:rPr>
              <a:t>ENABLE</a:t>
            </a:r>
            <a:r>
              <a:rPr lang="en-GB" sz="4000" dirty="0">
                <a:solidFill>
                  <a:srgbClr val="FF0000"/>
                </a:solidFill>
                <a:latin typeface="XCCW Joined 1a"/>
              </a:rPr>
              <a:t> – </a:t>
            </a:r>
          </a:p>
          <a:p>
            <a:pPr algn="l"/>
            <a:r>
              <a:rPr lang="en-GB" sz="4000" dirty="0">
                <a:solidFill>
                  <a:srgbClr val="FF0000"/>
                </a:solidFill>
                <a:latin typeface="XCCW Joined 1a"/>
              </a:rPr>
              <a:t>please write this in the margin.</a:t>
            </a:r>
          </a:p>
          <a:p>
            <a:pPr algn="l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34976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8F828-BF96-45E6-B45A-1F20CDB93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5904"/>
            <a:ext cx="10515600" cy="681797"/>
          </a:xfrm>
        </p:spPr>
        <p:txBody>
          <a:bodyPr>
            <a:normAutofit fontScale="90000"/>
          </a:bodyPr>
          <a:lstStyle/>
          <a:p>
            <a:r>
              <a:rPr lang="en-US" b="1" u="sng" dirty="0">
                <a:solidFill>
                  <a:srgbClr val="002060"/>
                </a:solidFill>
              </a:rPr>
              <a:t>Session – Enable (Independent follow-up task)</a:t>
            </a:r>
            <a:endParaRPr lang="en-GB" b="1" u="sng" dirty="0">
              <a:solidFill>
                <a:srgbClr val="002060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BE42017-AB0D-4479-B59D-0EC2F0C26E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098907"/>
            <a:ext cx="10733314" cy="378877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rgbClr val="FF0000"/>
                </a:solidFill>
              </a:rPr>
              <a:t>1) How do you know this is a non-fiction text? </a:t>
            </a:r>
          </a:p>
          <a:p>
            <a:pPr marL="0" indent="0">
              <a:buNone/>
            </a:pPr>
            <a:r>
              <a:rPr lang="en-GB" sz="2800" dirty="0">
                <a:solidFill>
                  <a:srgbClr val="FF0000"/>
                </a:solidFill>
                <a:effectLst/>
                <a:latin typeface="XCCW Joined 1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There are particular clues in the text to show us we are reading</a:t>
            </a:r>
            <a:r>
              <a:rPr lang="en-US" dirty="0">
                <a:solidFill>
                  <a:srgbClr val="FF0000"/>
                </a:solidFill>
                <a:latin typeface="XCCW Joined 1a" panose="03050602040000000000" pitchFamily="66" charset="0"/>
              </a:rPr>
              <a:t> …</a:t>
            </a:r>
            <a:endParaRPr lang="en-US" sz="3200" dirty="0">
              <a:solidFill>
                <a:schemeClr val="accent2"/>
              </a:solidFill>
              <a:latin typeface="XCCW Joined 1a" panose="03050602040000000000" pitchFamily="66" charset="0"/>
            </a:endParaRPr>
          </a:p>
          <a:p>
            <a:pPr marL="0" indent="0">
              <a:buNone/>
            </a:pPr>
            <a:endParaRPr lang="en-US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rgbClr val="0070C0"/>
                </a:solidFill>
              </a:rPr>
              <a:t>2) Find two examples of titles and explain how they help the reader navigate the text.  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  <a:latin typeface="XCCW Joined 1a" panose="03050602040000000000" pitchFamily="66" charset="0"/>
              </a:rPr>
              <a:t>_________ and ________ help me understand the text because … </a:t>
            </a:r>
          </a:p>
          <a:p>
            <a:pPr marL="0" indent="0">
              <a:buNone/>
            </a:pP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BCBFFF-99FB-4A49-9DE6-028F6A512F5C}"/>
              </a:ext>
            </a:extLst>
          </p:cNvPr>
          <p:cNvSpPr txBox="1"/>
          <p:nvPr/>
        </p:nvSpPr>
        <p:spPr>
          <a:xfrm>
            <a:off x="838200" y="5097373"/>
            <a:ext cx="10733314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000" u="sng" dirty="0">
                <a:solidFill>
                  <a:schemeClr val="tx1"/>
                </a:solidFill>
              </a:rPr>
              <a:t>Bonus question: </a:t>
            </a:r>
          </a:p>
          <a:p>
            <a:r>
              <a:rPr lang="en-GB" sz="2000" dirty="0">
                <a:solidFill>
                  <a:schemeClr val="tx1"/>
                </a:solidFill>
              </a:rPr>
              <a:t>Use the glossary or contents page to find the page numbers on which you can find information about the following subjects: </a:t>
            </a:r>
            <a:endParaRPr lang="en-GB" sz="2000" dirty="0">
              <a:latin typeface="XCCW Joined 1a" panose="03050602040000000000" pitchFamily="66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4AABFDC-8033-4875-B32E-D2F016CC19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69786"/>
            <a:ext cx="728383" cy="65901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D5F4E45-0EAE-4400-A63A-38CD9931CB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85" y="2909785"/>
            <a:ext cx="728383" cy="694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171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1161</TotalTime>
  <Words>505</Words>
  <Application>Microsoft Office PowerPoint</Application>
  <PresentationFormat>Widescreen</PresentationFormat>
  <Paragraphs>72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Handlee</vt:lpstr>
      <vt:lpstr>Segoe UI</vt:lpstr>
      <vt:lpstr>Twinkl</vt:lpstr>
      <vt:lpstr>XCCW Joined 1a</vt:lpstr>
      <vt:lpstr>Office Theme</vt:lpstr>
      <vt:lpstr>PowerPoint Presentation</vt:lpstr>
      <vt:lpstr>Independent reading for pleasure</vt:lpstr>
      <vt:lpstr>    Our LI’s for the week:  Band 3  Retrieve and record information from non-fiction using conventions such as indexes, contents pages and glossaries  Band 4 – as band 3 …  over a wide range of subjects identifying what the text is about, the type of text and discussing titles and subheadings.   Band 3 - Read 110 words per minute and can talk about what they have just read to show understanding.  Band 4 - Read 120 words per minute and can talk about what they have just read to show understanding. </vt:lpstr>
      <vt:lpstr>Meet the Ancient Greeks – James Davies</vt:lpstr>
      <vt:lpstr>Genres</vt:lpstr>
      <vt:lpstr>Text structure</vt:lpstr>
      <vt:lpstr>PowerPoint Presentation</vt:lpstr>
      <vt:lpstr>Session – Enable (Independent follow-up task)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Book Talk: Term 2 changes</dc:title>
  <dc:creator>kate Brunton</dc:creator>
  <cp:lastModifiedBy>Mr and Mrs Smout</cp:lastModifiedBy>
  <cp:revision>96</cp:revision>
  <dcterms:created xsi:type="dcterms:W3CDTF">2020-11-01T11:52:42Z</dcterms:created>
  <dcterms:modified xsi:type="dcterms:W3CDTF">2022-03-06T13:26:26Z</dcterms:modified>
</cp:coreProperties>
</file>