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4" r:id="rId2"/>
    <p:sldId id="275" r:id="rId3"/>
    <p:sldId id="257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6" r:id="rId18"/>
    <p:sldId id="277" r:id="rId19"/>
    <p:sldId id="278" r:id="rId20"/>
    <p:sldId id="279" r:id="rId21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-69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1D476-8773-4CB8-9C1D-A7B0F46F93D0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378A1-5A4B-47A6-9D29-383484813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28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378A1-5A4B-47A6-9D29-383484813EB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207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378A1-5A4B-47A6-9D29-383484813EB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830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It is only possible to divide a whole into parts using straight lines.</a:t>
            </a:r>
          </a:p>
          <a:p>
            <a:r>
              <a:rPr lang="en-GB" i="1" dirty="0"/>
              <a:t>Do you agree with this statement?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48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378A1-5A4B-47A6-9D29-383484813EB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65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29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Three children have folded their paper strips in different ways. </a:t>
            </a:r>
          </a:p>
          <a:p>
            <a:r>
              <a:rPr lang="en-GB" i="1" dirty="0"/>
              <a:t>Which strip is the odd one out? </a:t>
            </a:r>
          </a:p>
          <a:p>
            <a:r>
              <a:rPr lang="en-GB" i="1" dirty="0"/>
              <a:t>Can you find a way to make each of the strips the odd one out?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06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If the journey from </a:t>
            </a:r>
            <a:r>
              <a:rPr lang="en-GB" i="1" dirty="0" err="1"/>
              <a:t>Sunny’s</a:t>
            </a:r>
            <a:r>
              <a:rPr lang="en-GB" i="1" dirty="0"/>
              <a:t> house to Kofi’s house is the whole, then the journey from </a:t>
            </a:r>
            <a:r>
              <a:rPr lang="en-GB" i="1" dirty="0" err="1"/>
              <a:t>Sunny’s</a:t>
            </a:r>
            <a:r>
              <a:rPr lang="en-GB" i="1" dirty="0"/>
              <a:t> house to Alfie’s house is part of the whole.</a:t>
            </a:r>
          </a:p>
          <a:p>
            <a:r>
              <a:rPr lang="en-GB" i="1" dirty="0"/>
              <a:t>If the journey from </a:t>
            </a:r>
            <a:r>
              <a:rPr lang="en-GB" i="1" dirty="0" err="1"/>
              <a:t>Sunny’s</a:t>
            </a:r>
            <a:r>
              <a:rPr lang="en-GB" i="1" dirty="0"/>
              <a:t> house to school is the whole, then the journey from </a:t>
            </a:r>
            <a:r>
              <a:rPr lang="en-GB" i="1" dirty="0" err="1"/>
              <a:t>Sunny’s</a:t>
            </a:r>
            <a:r>
              <a:rPr lang="en-GB" i="1" dirty="0"/>
              <a:t> house to Kofi’s house is part of the whole.</a:t>
            </a:r>
          </a:p>
          <a:p>
            <a:r>
              <a:rPr lang="en-GB" i="1" dirty="0"/>
              <a:t>If the journey from </a:t>
            </a:r>
            <a:r>
              <a:rPr lang="en-GB" i="1" dirty="0" err="1"/>
              <a:t>Sunny’s</a:t>
            </a:r>
            <a:r>
              <a:rPr lang="en-GB" i="1" dirty="0"/>
              <a:t> house to school is the whole, then the journey from </a:t>
            </a:r>
            <a:r>
              <a:rPr lang="en-GB" i="1" dirty="0" err="1"/>
              <a:t>Sunny’s</a:t>
            </a:r>
            <a:r>
              <a:rPr lang="en-GB" i="1" dirty="0"/>
              <a:t> house to Alfie’s house is part of the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378A1-5A4B-47A6-9D29-383484813EB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45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378A1-5A4B-47A6-9D29-383484813EB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317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378A1-5A4B-47A6-9D29-383484813EB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480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378A1-5A4B-47A6-9D29-383484813EB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492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378A1-5A4B-47A6-9D29-383484813EB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8866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378A1-5A4B-47A6-9D29-383484813EB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26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If the journey from </a:t>
            </a:r>
            <a:r>
              <a:rPr lang="en-GB" i="1" dirty="0" err="1"/>
              <a:t>Sunny’s</a:t>
            </a:r>
            <a:r>
              <a:rPr lang="en-GB" i="1" dirty="0"/>
              <a:t> house to Kofi’s house is the whole, then the</a:t>
            </a:r>
            <a:br>
              <a:rPr lang="en-GB" i="1" dirty="0"/>
            </a:br>
            <a:r>
              <a:rPr lang="en-GB" i="1" dirty="0"/>
              <a:t>journey from </a:t>
            </a:r>
            <a:r>
              <a:rPr lang="en-GB" i="1" dirty="0" err="1"/>
              <a:t>Sunny’s</a:t>
            </a:r>
            <a:r>
              <a:rPr lang="en-GB" i="1" dirty="0"/>
              <a:t> house to Alfie’s house is part of the whole.</a:t>
            </a:r>
          </a:p>
          <a:p>
            <a:r>
              <a:rPr lang="en-GB" i="1" dirty="0"/>
              <a:t>The part is smaller than the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99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If the group of sheep is the whole, then the lambs are part of the whole.</a:t>
            </a:r>
          </a:p>
          <a:p>
            <a:r>
              <a:rPr lang="en-GB" i="1" dirty="0"/>
              <a:t>The part is smaller than the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89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Look at our original group of sheep. Extend the group of sheep. </a:t>
            </a:r>
          </a:p>
          <a:p>
            <a:r>
              <a:rPr lang="en-GB" i="1" dirty="0"/>
              <a:t>If all the sheep is the whole, then the sheep in the pen are part of the whole.</a:t>
            </a:r>
          </a:p>
          <a:p>
            <a:r>
              <a:rPr lang="en-GB" i="1" dirty="0"/>
              <a:t>If the sheep in the pen are the whole, then the white sheep in the pen are part of the whole.</a:t>
            </a:r>
          </a:p>
          <a:p>
            <a:r>
              <a:rPr lang="en-GB" i="1" dirty="0"/>
              <a:t>If the black sheep are the whole, then the black lamb is part of the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90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378A1-5A4B-47A6-9D29-383484813EB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656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378A1-5A4B-47A6-9D29-383484813EB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529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Explain to children that these are three equal-sized squares.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02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378A1-5A4B-47A6-9D29-383484813EB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625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etm.org.uk/masterypd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76C2-4347-481B-B419-8D299A88BCBE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B91F-E2FB-432A-840B-CBCA1DDA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998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76C2-4347-481B-B419-8D299A88BCBE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B91F-E2FB-432A-840B-CBCA1DDA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558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76C2-4347-481B-B419-8D299A88BCBE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B91F-E2FB-432A-840B-CBCA1DDA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517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012161" y="4875657"/>
            <a:ext cx="281157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© Crown Copyright 2019 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92277" y="4865882"/>
            <a:ext cx="281157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  <a:hlinkClick r:id="rId2"/>
              </a:rPr>
              <a:t>www.ncetm.org.uk/masterypd</a:t>
            </a: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 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9144000" cy="472500"/>
          </a:xfrm>
          <a:solidFill>
            <a:srgbClr val="82CBDD"/>
          </a:solidFill>
        </p:spPr>
        <p:txBody>
          <a:bodyPr lIns="180000" rIns="180000" anchor="ctr" anchorCtr="0"/>
          <a:lstStyle>
            <a:lvl1pPr algn="r">
              <a:defRPr sz="28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2.XX </a:t>
            </a:r>
            <a:r>
              <a:rPr lang="en-US" dirty="0" err="1"/>
              <a:t>xxxx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166214" y="4865881"/>
            <a:ext cx="281157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effectLst/>
                <a:latin typeface="Myriad Pro" charset="0"/>
              </a:rPr>
              <a:t>2019 pilot</a:t>
            </a:r>
          </a:p>
        </p:txBody>
      </p:sp>
    </p:spTree>
    <p:extLst>
      <p:ext uri="{BB962C8B-B14F-4D97-AF65-F5344CB8AC3E}">
        <p14:creationId xmlns:p14="http://schemas.microsoft.com/office/powerpoint/2010/main" val="415619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205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38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76C2-4347-481B-B419-8D299A88BCBE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B91F-E2FB-432A-840B-CBCA1DDA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53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76C2-4347-481B-B419-8D299A88BCBE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B91F-E2FB-432A-840B-CBCA1DDA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74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76C2-4347-481B-B419-8D299A88BCBE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B91F-E2FB-432A-840B-CBCA1DDA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68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76C2-4347-481B-B419-8D299A88BCBE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B91F-E2FB-432A-840B-CBCA1DDA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14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76C2-4347-481B-B419-8D299A88BCBE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B91F-E2FB-432A-840B-CBCA1DDA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86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76C2-4347-481B-B419-8D299A88BCBE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B91F-E2FB-432A-840B-CBCA1DDA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77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76C2-4347-481B-B419-8D299A88BCBE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B91F-E2FB-432A-840B-CBCA1DDA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373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76C2-4347-481B-B419-8D299A88BCBE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B91F-E2FB-432A-840B-CBCA1DDA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14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676C2-4347-481B-B419-8D299A88BCBE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5B91F-E2FB-432A-840B-CBCA1DDA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20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D0B3C21-D30D-4A0F-BE5F-94522D420E75}"/>
              </a:ext>
            </a:extLst>
          </p:cNvPr>
          <p:cNvSpPr/>
          <p:nvPr/>
        </p:nvSpPr>
        <p:spPr bwMode="auto">
          <a:xfrm>
            <a:off x="336884" y="4782553"/>
            <a:ext cx="8530390" cy="3609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E0B491-5FE6-42E0-B756-55586EB644C8}"/>
              </a:ext>
            </a:extLst>
          </p:cNvPr>
          <p:cNvSpPr txBox="1"/>
          <p:nvPr/>
        </p:nvSpPr>
        <p:spPr bwMode="auto">
          <a:xfrm>
            <a:off x="303736" y="732772"/>
            <a:ext cx="8163989" cy="215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en-GB" sz="1800" b="1" u="sng" kern="1200" dirty="0">
                <a:solidFill>
                  <a:srgbClr val="000000"/>
                </a:solidFill>
                <a:effectLst/>
                <a:latin typeface="XCCW Joined 1a"/>
                <a:cs typeface="Calibri" panose="020F0502020204030204" pitchFamily="34" charset="0"/>
              </a:rPr>
              <a:t>L.I </a:t>
            </a:r>
            <a:r>
              <a:rPr lang="en-GB" sz="1800" b="1" u="sng" kern="1200" dirty="0" smtClean="0">
                <a:solidFill>
                  <a:srgbClr val="000000"/>
                </a:solidFill>
                <a:effectLst/>
                <a:latin typeface="XCCW Joined 1a" panose="03050602040000000000" pitchFamily="66" charset="0"/>
                <a:cs typeface="Calibri" panose="020F0502020204030204" pitchFamily="34" charset="0"/>
              </a:rPr>
              <a:t>– </a:t>
            </a:r>
            <a:r>
              <a:rPr lang="en-GB" b="1" u="sng" dirty="0">
                <a:latin typeface="XCCW Joined 1a" panose="03050602040000000000" pitchFamily="66" charset="0"/>
              </a:rPr>
              <a:t>Can I understand what a part of a whole is</a:t>
            </a:r>
            <a:r>
              <a:rPr lang="en-GB" sz="1800" b="1" u="sng" kern="1200" dirty="0" smtClean="0">
                <a:solidFill>
                  <a:srgbClr val="000000"/>
                </a:solidFill>
                <a:effectLst/>
                <a:latin typeface="XCCW Joined 1a" panose="03050602040000000000" pitchFamily="66" charset="0"/>
                <a:cs typeface="Calibri" panose="020F0502020204030204" pitchFamily="34" charset="0"/>
              </a:rPr>
              <a:t>?</a:t>
            </a:r>
            <a:endParaRPr lang="en-GB" sz="1800" b="0" i="0" dirty="0">
              <a:solidFill>
                <a:srgbClr val="000000"/>
              </a:solidFill>
              <a:effectLst/>
              <a:latin typeface="XCCW Joined 1a" panose="03050602040000000000" pitchFamily="66" charset="0"/>
            </a:endParaRPr>
          </a:p>
          <a:p>
            <a:pPr algn="l" rtl="0" fontAlgn="base">
              <a:buNone/>
            </a:pPr>
            <a:endParaRPr lang="en-GB" sz="1800" b="1" u="sng" kern="1200" dirty="0">
              <a:solidFill>
                <a:srgbClr val="000000"/>
              </a:solidFill>
              <a:effectLst/>
              <a:latin typeface="XCCW Joined 1a"/>
              <a:cs typeface="Calibri" panose="020F0502020204030204" pitchFamily="34" charset="0"/>
            </a:endParaRPr>
          </a:p>
          <a:p>
            <a:pPr eaLnBrk="0" fontAlgn="base" hangingPunct="0">
              <a:spcAft>
                <a:spcPts val="1000"/>
              </a:spcAft>
              <a:buNone/>
            </a:pPr>
            <a:r>
              <a:rPr lang="en-GB" sz="1800" b="1" u="sng" kern="1200" dirty="0">
                <a:solidFill>
                  <a:srgbClr val="000000"/>
                </a:solidFill>
                <a:effectLst/>
                <a:latin typeface="XCCW Joined 1a"/>
                <a:cs typeface="Calibri" panose="020F0502020204030204" pitchFamily="34" charset="0"/>
              </a:rPr>
              <a:t>Steps to </a:t>
            </a:r>
            <a:r>
              <a:rPr lang="en-GB" sz="1800" b="1" u="sng" kern="1200" dirty="0" smtClean="0">
                <a:solidFill>
                  <a:srgbClr val="000000"/>
                </a:solidFill>
                <a:effectLst/>
                <a:latin typeface="XCCW Joined 1a"/>
                <a:cs typeface="Calibri" panose="020F0502020204030204" pitchFamily="34" charset="0"/>
              </a:rPr>
              <a:t>success</a:t>
            </a:r>
          </a:p>
          <a:p>
            <a:pPr lvl="0"/>
            <a:r>
              <a:rPr lang="en-GB" dirty="0">
                <a:latin typeface="XCCW Joined 1a" panose="03050602040000000000" pitchFamily="66" charset="0"/>
              </a:rPr>
              <a:t>What is the whole amount?</a:t>
            </a:r>
          </a:p>
          <a:p>
            <a:pPr lvl="0"/>
            <a:r>
              <a:rPr lang="en-GB" dirty="0">
                <a:latin typeface="XCCW Joined 1a" panose="03050602040000000000" pitchFamily="66" charset="0"/>
              </a:rPr>
              <a:t>What is a part of the whole?</a:t>
            </a:r>
          </a:p>
          <a:p>
            <a:pPr lvl="0"/>
            <a:r>
              <a:rPr lang="en-GB" dirty="0">
                <a:latin typeface="XCCW Joined 1a" panose="03050602040000000000" pitchFamily="66" charset="0"/>
              </a:rPr>
              <a:t>Equal and unequal </a:t>
            </a:r>
            <a:r>
              <a:rPr lang="en-GB" dirty="0" smtClean="0">
                <a:latin typeface="XCCW Joined 1a" panose="03050602040000000000" pitchFamily="66" charset="0"/>
              </a:rPr>
              <a:t>parts</a:t>
            </a:r>
            <a:r>
              <a:rPr lang="en-GB" sz="1800" dirty="0" smtClean="0">
                <a:solidFill>
                  <a:srgbClr val="000000"/>
                </a:solidFill>
                <a:latin typeface="XCCW Joined 1a" panose="03050602040000000000" pitchFamily="66" charset="0"/>
                <a:cs typeface="Calibri" panose="020F0502020204030204" pitchFamily="34" charset="0"/>
              </a:rPr>
              <a:t>.</a:t>
            </a:r>
            <a:endParaRPr lang="en-GB" sz="1800" kern="1200" dirty="0" smtClean="0">
              <a:solidFill>
                <a:srgbClr val="000000"/>
              </a:solidFill>
              <a:effectLst/>
              <a:latin typeface="XCCW Joined 1a" panose="03050602040000000000" pitchFamily="66" charset="0"/>
              <a:cs typeface="Calibri" panose="020F0502020204030204" pitchFamily="34" charset="0"/>
            </a:endParaRPr>
          </a:p>
          <a:p>
            <a:pPr>
              <a:spcAft>
                <a:spcPts val="1000"/>
              </a:spcAft>
              <a:buNone/>
            </a:pPr>
            <a:r>
              <a:rPr lang="en-GB" sz="1800" b="1" dirty="0" smtClean="0">
                <a:latin typeface="XCCW Joined 1a"/>
                <a:ea typeface="Times New Roman" panose="02020603050405020304" pitchFamily="18" charset="0"/>
                <a:cs typeface="Calibri" panose="020F0502020204030204" pitchFamily="34" charset="0"/>
              </a:rPr>
              <a:t>Challenge: True or False</a:t>
            </a:r>
            <a:endParaRPr lang="en-GB" sz="1800" dirty="0">
              <a:latin typeface="XCCW Joined 1a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26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4C4F4D6-00D5-4F40-A7B9-CAB514780836}"/>
              </a:ext>
            </a:extLst>
          </p:cNvPr>
          <p:cNvSpPr txBox="1"/>
          <p:nvPr/>
        </p:nvSpPr>
        <p:spPr bwMode="auto">
          <a:xfrm>
            <a:off x="3278057" y="876750"/>
            <a:ext cx="258788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  <a:t>Equal or unequal parts?</a:t>
            </a:r>
            <a:endParaRPr lang="en-GB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0526B8-EDCF-4052-84B1-4F7D847F0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44" y="1973498"/>
            <a:ext cx="4801982" cy="161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663BB4-D0BD-4D02-9029-21BE440A9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45" y="1955439"/>
            <a:ext cx="5981711" cy="147354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2:3</a:t>
            </a:r>
          </a:p>
        </p:txBody>
      </p:sp>
    </p:spTree>
    <p:extLst>
      <p:ext uri="{BB962C8B-B14F-4D97-AF65-F5344CB8AC3E}">
        <p14:creationId xmlns:p14="http://schemas.microsoft.com/office/powerpoint/2010/main" val="65076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  Description automatically generated">
            <a:extLst>
              <a:ext uri="{FF2B5EF4-FFF2-40B4-BE49-F238E27FC236}">
                <a16:creationId xmlns:a16="http://schemas.microsoft.com/office/drawing/2014/main" xmlns="" id="{C02F8E79-5E45-45CE-9373-CB891BF5F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381" y="3207439"/>
            <a:ext cx="5945238" cy="43039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</a:t>
            </a:r>
            <a:r>
              <a:rPr lang="en-GB" dirty="0"/>
              <a:t>part–whole relationship 	</a:t>
            </a:r>
            <a:endParaRPr lang="en-US" dirty="0">
              <a:solidFill>
                <a:srgbClr val="00628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0C98BEF-3757-439A-BA07-F3495C8830F1}"/>
              </a:ext>
            </a:extLst>
          </p:cNvPr>
          <p:cNvSpPr txBox="1"/>
          <p:nvPr/>
        </p:nvSpPr>
        <p:spPr bwMode="auto">
          <a:xfrm>
            <a:off x="3813860" y="1955115"/>
            <a:ext cx="151628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  <a:t>4 equal parts</a:t>
            </a:r>
            <a:endParaRPr lang="en-GB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17ECE3D-625F-4C07-9D51-F04FA8931DC6}"/>
              </a:ext>
            </a:extLst>
          </p:cNvPr>
          <p:cNvSpPr txBox="1"/>
          <p:nvPr/>
        </p:nvSpPr>
        <p:spPr bwMode="auto">
          <a:xfrm>
            <a:off x="3682815" y="3769565"/>
            <a:ext cx="177837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  <a:t>4 unequal parts</a:t>
            </a:r>
            <a:endParaRPr lang="en-GB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12" name="Picture 11" descr="A close up of a logo  Description automatically generated">
            <a:extLst>
              <a:ext uri="{FF2B5EF4-FFF2-40B4-BE49-F238E27FC236}">
                <a16:creationId xmlns:a16="http://schemas.microsoft.com/office/drawing/2014/main" xmlns="" id="{19CFB802-A026-4B99-8B15-C68A3A1E8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381" y="1413986"/>
            <a:ext cx="5945238" cy="430391"/>
          </a:xfrm>
          <a:prstGeom prst="rect">
            <a:avLst/>
          </a:prstGeom>
        </p:spPr>
      </p:pic>
      <p:pic>
        <p:nvPicPr>
          <p:cNvPr id="14" name="Picture 13" descr="A close up of a logo  Description automatically generated">
            <a:extLst>
              <a:ext uri="{FF2B5EF4-FFF2-40B4-BE49-F238E27FC236}">
                <a16:creationId xmlns:a16="http://schemas.microsoft.com/office/drawing/2014/main" xmlns="" id="{096B366D-9967-4F83-9B64-DAA46018CE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395" y="1424927"/>
            <a:ext cx="2983562" cy="408508"/>
          </a:xfrm>
          <a:prstGeom prst="rect">
            <a:avLst/>
          </a:prstGeom>
        </p:spPr>
      </p:pic>
      <p:pic>
        <p:nvPicPr>
          <p:cNvPr id="16" name="Picture 15" descr="A close up of a logo  Description automatically generated">
            <a:extLst>
              <a:ext uri="{FF2B5EF4-FFF2-40B4-BE49-F238E27FC236}">
                <a16:creationId xmlns:a16="http://schemas.microsoft.com/office/drawing/2014/main" xmlns="" id="{E1A006E9-49B8-42D1-B5E4-C8FA8DFA30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83" y="3212480"/>
            <a:ext cx="2006062" cy="40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7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</a:t>
            </a:r>
            <a:r>
              <a:rPr lang="en-GB" dirty="0"/>
              <a:t>part–whole relationship 	</a:t>
            </a:r>
            <a:endParaRPr lang="en-US" dirty="0">
              <a:solidFill>
                <a:srgbClr val="00628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702EDA6-915C-4897-9763-F59D05FC4974}"/>
              </a:ext>
            </a:extLst>
          </p:cNvPr>
          <p:cNvSpPr txBox="1"/>
          <p:nvPr/>
        </p:nvSpPr>
        <p:spPr bwMode="auto">
          <a:xfrm>
            <a:off x="2951045" y="883552"/>
            <a:ext cx="324191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  <a:t>Are all the parts of equal size?</a:t>
            </a:r>
            <a:endParaRPr lang="en-GB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DFE63E4-3BC3-49A9-B1F7-730145792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45" y="1963324"/>
            <a:ext cx="5981711" cy="320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C9843C0-3D5D-4E08-9CAC-EB5FD8B05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275" y="3264485"/>
            <a:ext cx="5897451" cy="51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2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143001" y="0"/>
            <a:ext cx="6858000" cy="4725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 </a:t>
            </a:r>
            <a:r>
              <a:rPr lang="en-GB" dirty="0"/>
              <a:t>part–whole relationship 	</a:t>
            </a:r>
            <a:endParaRPr lang="en-US" dirty="0">
              <a:solidFill>
                <a:srgbClr val="00628C"/>
              </a:solidFill>
            </a:endParaRPr>
          </a:p>
        </p:txBody>
      </p:sp>
      <p:pic>
        <p:nvPicPr>
          <p:cNvPr id="4" name="Picture 3" descr="A picture containing sky, building, indoor  Description automatically generated">
            <a:extLst>
              <a:ext uri="{FF2B5EF4-FFF2-40B4-BE49-F238E27FC236}">
                <a16:creationId xmlns:a16="http://schemas.microsoft.com/office/drawing/2014/main" xmlns="" id="{6DCA2159-7B22-466E-BA7F-4826DBB1C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45" y="1916027"/>
            <a:ext cx="5981711" cy="1568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A1FE04-00CE-4C0A-AA16-A0CA7F1CDA83}"/>
              </a:ext>
            </a:extLst>
          </p:cNvPr>
          <p:cNvSpPr txBox="1"/>
          <p:nvPr/>
        </p:nvSpPr>
        <p:spPr bwMode="auto">
          <a:xfrm>
            <a:off x="3801215" y="886506"/>
            <a:ext cx="154157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  <a:t>Odd one out?</a:t>
            </a:r>
            <a:endParaRPr lang="en-GB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16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2800" dirty="0"/>
              <a:t>Independent learning </a:t>
            </a:r>
          </a:p>
          <a:p>
            <a:pPr marL="0" indent="0">
              <a:buNone/>
            </a:pPr>
            <a:r>
              <a:rPr lang="en-GB" dirty="0" smtClean="0"/>
              <a:t>	</a:t>
            </a:r>
            <a:endParaRPr lang="en-US" dirty="0">
              <a:solidFill>
                <a:srgbClr val="00628C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ECF72F-CB12-491B-BEA0-EEFE86A2A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08111"/>
            <a:ext cx="5981711" cy="25750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512" y="582732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/>
              <a:t>Complete the sentence</a:t>
            </a:r>
          </a:p>
          <a:p>
            <a:r>
              <a:rPr lang="en-GB" i="1" dirty="0" smtClean="0"/>
              <a:t>If the journey from ______ house to ______ house is the whole, then the journey from ________ house to _______ house is part of the whole.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30348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9600" dirty="0"/>
              <a:t>Independent learning </a:t>
            </a:r>
          </a:p>
          <a:p>
            <a:pPr marL="0" indent="0">
              <a:buNone/>
            </a:pPr>
            <a:r>
              <a:rPr lang="en-GB" dirty="0"/>
              <a:t>	</a:t>
            </a:r>
            <a:endParaRPr lang="en-US" dirty="0">
              <a:solidFill>
                <a:srgbClr val="00628C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DD7EB40-6985-4808-988F-859EBF03A6C2}"/>
              </a:ext>
            </a:extLst>
          </p:cNvPr>
          <p:cNvSpPr txBox="1"/>
          <p:nvPr/>
        </p:nvSpPr>
        <p:spPr bwMode="auto">
          <a:xfrm>
            <a:off x="2011890" y="886506"/>
            <a:ext cx="130548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  <a:t>Equal parts</a:t>
            </a:r>
            <a:endParaRPr lang="en-GB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CB17246-D7FA-4FC7-AB8C-341A142E92F9}"/>
              </a:ext>
            </a:extLst>
          </p:cNvPr>
          <p:cNvSpPr txBox="1"/>
          <p:nvPr/>
        </p:nvSpPr>
        <p:spPr bwMode="auto">
          <a:xfrm>
            <a:off x="5552330" y="886506"/>
            <a:ext cx="156677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  <a:t>Unequal parts</a:t>
            </a:r>
            <a:endParaRPr lang="en-GB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26" name="Picture 25" descr="A close up of a logo  Description automatically generated">
            <a:extLst>
              <a:ext uri="{FF2B5EF4-FFF2-40B4-BE49-F238E27FC236}">
                <a16:creationId xmlns:a16="http://schemas.microsoft.com/office/drawing/2014/main" xmlns="" id="{8DA4E2C6-DD00-4518-A40D-E2AFE493EC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77961"/>
            <a:ext cx="1287831" cy="910710"/>
          </a:xfrm>
          <a:prstGeom prst="rect">
            <a:avLst/>
          </a:prstGeom>
        </p:spPr>
      </p:pic>
      <p:pic>
        <p:nvPicPr>
          <p:cNvPr id="27" name="Picture 26" descr="A close up of a logo  Description automatically generated">
            <a:extLst>
              <a:ext uri="{FF2B5EF4-FFF2-40B4-BE49-F238E27FC236}">
                <a16:creationId xmlns:a16="http://schemas.microsoft.com/office/drawing/2014/main" xmlns="" id="{CF1DF081-F2FE-4C24-9B59-4EDFB8E988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03" y="3273052"/>
            <a:ext cx="910710" cy="91071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729FE036-6E41-48A1-8188-55492110A2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238" y="3300117"/>
            <a:ext cx="1051127" cy="918734"/>
          </a:xfrm>
          <a:prstGeom prst="rect">
            <a:avLst/>
          </a:prstGeom>
        </p:spPr>
      </p:pic>
      <p:pic>
        <p:nvPicPr>
          <p:cNvPr id="29" name="Picture 28" descr="A close up of a logo  Description automatically generated">
            <a:extLst>
              <a:ext uri="{FF2B5EF4-FFF2-40B4-BE49-F238E27FC236}">
                <a16:creationId xmlns:a16="http://schemas.microsoft.com/office/drawing/2014/main" xmlns="" id="{229054AA-D8AF-4BEC-A67B-597688BB8A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27" y="3267124"/>
            <a:ext cx="966877" cy="966877"/>
          </a:xfrm>
          <a:prstGeom prst="rect">
            <a:avLst/>
          </a:prstGeom>
        </p:spPr>
      </p:pic>
      <p:pic>
        <p:nvPicPr>
          <p:cNvPr id="30" name="Picture 29" descr="A close up of a logo  Description automatically generated">
            <a:extLst>
              <a:ext uri="{FF2B5EF4-FFF2-40B4-BE49-F238E27FC236}">
                <a16:creationId xmlns:a16="http://schemas.microsoft.com/office/drawing/2014/main" xmlns="" id="{32417D65-D710-42A8-A6FF-B16DB4F4AC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627" y="3323291"/>
            <a:ext cx="910710" cy="910710"/>
          </a:xfrm>
          <a:prstGeom prst="rect">
            <a:avLst/>
          </a:prstGeom>
        </p:spPr>
      </p:pic>
      <p:pic>
        <p:nvPicPr>
          <p:cNvPr id="31" name="Picture 30" descr="A close up of a logo  Description automatically generated">
            <a:extLst>
              <a:ext uri="{FF2B5EF4-FFF2-40B4-BE49-F238E27FC236}">
                <a16:creationId xmlns:a16="http://schemas.microsoft.com/office/drawing/2014/main" xmlns="" id="{C35B8D20-FEE7-45C5-ADF4-D18D4C42F9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300117"/>
            <a:ext cx="1287831" cy="910710"/>
          </a:xfrm>
          <a:prstGeom prst="rect">
            <a:avLst/>
          </a:prstGeom>
        </p:spPr>
      </p:pic>
      <p:pic>
        <p:nvPicPr>
          <p:cNvPr id="32" name="Picture 31" descr="A close up of a logo  Description automatically generated">
            <a:extLst>
              <a:ext uri="{FF2B5EF4-FFF2-40B4-BE49-F238E27FC236}">
                <a16:creationId xmlns:a16="http://schemas.microsoft.com/office/drawing/2014/main" xmlns="" id="{25D3C504-6F85-46F9-8FB4-23F3A68219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295208"/>
            <a:ext cx="1051127" cy="910710"/>
          </a:xfrm>
          <a:prstGeom prst="rect">
            <a:avLst/>
          </a:prstGeom>
        </p:spPr>
      </p:pic>
      <p:pic>
        <p:nvPicPr>
          <p:cNvPr id="33" name="Picture 32" descr="A close up of a logo  Description automatically generated">
            <a:extLst>
              <a:ext uri="{FF2B5EF4-FFF2-40B4-BE49-F238E27FC236}">
                <a16:creationId xmlns:a16="http://schemas.microsoft.com/office/drawing/2014/main" xmlns="" id="{397BB62E-0DE7-439B-9B53-0558305AB0E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777" y="3277961"/>
            <a:ext cx="966877" cy="966877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6F56AB71-AEDE-4B5F-B51A-CE46BFCB2258}"/>
              </a:ext>
            </a:extLst>
          </p:cNvPr>
          <p:cNvCxnSpPr/>
          <p:nvPr/>
        </p:nvCxnSpPr>
        <p:spPr bwMode="auto">
          <a:xfrm>
            <a:off x="4572000" y="791777"/>
            <a:ext cx="0" cy="166723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1982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75886 0.295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34" y="147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-0.1908 -0.0555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49" y="-27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0.0776 0.0287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2" y="143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67708 0.2588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4" y="129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17709 -0.32338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161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0.12726 0.03403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169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17517 -0.3632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1817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50625 -0.05556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687" y="93698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b="1" dirty="0" smtClean="0">
                <a:solidFill>
                  <a:srgbClr val="00206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Lightbulb Challenge</a:t>
            </a:r>
            <a:endParaRPr lang="en-GB" b="1" dirty="0">
              <a:solidFill>
                <a:srgbClr val="00206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816430" y="4157663"/>
            <a:ext cx="7535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82CBDD"/>
              </a:buClr>
            </a:pPr>
            <a:r>
              <a:rPr lang="en-GB" b="1" dirty="0" smtClean="0">
                <a:latin typeface="Myriad Pro Semibold" charset="0"/>
                <a:ea typeface="Myriad Pro Semibold" charset="0"/>
                <a:cs typeface="Myriad Pro Semibold" charset="0"/>
              </a:rPr>
              <a:t>Prove your answer!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26" y="563336"/>
            <a:ext cx="8057238" cy="418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9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004"/>
            <a:ext cx="9801225" cy="509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763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2FF296-B6F9-4632-B51C-C48ACEB56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49" y="93971"/>
            <a:ext cx="3866229" cy="42157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Write a reflection sentence.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Reflection: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I felt I was successful using…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I found it difficult using…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Today, it really helped me to use…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I really understood ____ this lesson…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I struggled to understand ___ this lesson…</a:t>
            </a:r>
          </a:p>
          <a:p>
            <a:pPr marL="0" indent="0">
              <a:buNone/>
            </a:pPr>
            <a:r>
              <a:rPr lang="en-GB" dirty="0"/>
              <a:t>Make sure there is a ‘zone of learning’ on the LI.</a:t>
            </a:r>
          </a:p>
          <a:p>
            <a:pPr marL="0" indent="0">
              <a:buNone/>
            </a:pPr>
            <a:r>
              <a:rPr lang="en-GB" dirty="0"/>
              <a:t>(</a:t>
            </a:r>
            <a:r>
              <a:rPr lang="en-GB" dirty="0">
                <a:solidFill>
                  <a:srgbClr val="7030A0"/>
                </a:solidFill>
              </a:rPr>
              <a:t>Growth</a:t>
            </a:r>
            <a:r>
              <a:rPr lang="en-GB" dirty="0"/>
              <a:t>/</a:t>
            </a:r>
            <a:r>
              <a:rPr lang="en-GB" dirty="0">
                <a:solidFill>
                  <a:srgbClr val="0070C0"/>
                </a:solidFill>
              </a:rPr>
              <a:t>Learning</a:t>
            </a:r>
            <a:r>
              <a:rPr lang="en-GB" dirty="0"/>
              <a:t>/</a:t>
            </a:r>
            <a:r>
              <a:rPr lang="en-GB" dirty="0">
                <a:solidFill>
                  <a:srgbClr val="FF0000"/>
                </a:solidFill>
              </a:rPr>
              <a:t>Panic</a:t>
            </a:r>
            <a:r>
              <a:rPr lang="en-GB" dirty="0"/>
              <a:t>/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Comfort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986" y="105508"/>
            <a:ext cx="4153005" cy="2894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9985" y="3045857"/>
            <a:ext cx="4000500" cy="1601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846" y="58618"/>
            <a:ext cx="4674011" cy="499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17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98415" y="122200"/>
            <a:ext cx="1706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b="1" dirty="0">
                <a:solidFill>
                  <a:srgbClr val="00206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In Focus Task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849087" y="967468"/>
            <a:ext cx="672737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82CBDD"/>
              </a:buClr>
            </a:pPr>
            <a:r>
              <a:rPr lang="en-GB" b="1" dirty="0" smtClean="0">
                <a:latin typeface="Myriad Pro Semibold" charset="0"/>
                <a:ea typeface="Myriad Pro Semibold" charset="0"/>
                <a:cs typeface="Myriad Pro Semibold" charset="0"/>
              </a:rPr>
              <a:t>What is a fraction? Explain.</a:t>
            </a:r>
          </a:p>
          <a:p>
            <a:pPr marL="457200" indent="-457200">
              <a:buClr>
                <a:srgbClr val="82CBDD"/>
              </a:buClr>
            </a:pPr>
            <a:endParaRPr lang="en-GB" b="1" dirty="0">
              <a:latin typeface="Myriad Pro Semibold" charset="0"/>
              <a:ea typeface="Myriad Pro Semibold" charset="0"/>
              <a:cs typeface="Myriad Pro Semibold" charset="0"/>
            </a:endParaRPr>
          </a:p>
          <a:p>
            <a:pPr marL="457200" indent="-457200">
              <a:buClr>
                <a:srgbClr val="82CBDD"/>
              </a:buClr>
            </a:pPr>
            <a:r>
              <a:rPr lang="en-GB" b="1" dirty="0" smtClean="0">
                <a:latin typeface="Myriad Pro Semibold" charset="0"/>
                <a:ea typeface="Myriad Pro Semibold" charset="0"/>
                <a:cs typeface="Myriad Pro Semibold" charset="0"/>
              </a:rPr>
              <a:t>½  - how can you represent this?</a:t>
            </a:r>
          </a:p>
          <a:p>
            <a:pPr marL="457200" indent="-457200">
              <a:buClr>
                <a:srgbClr val="82CBDD"/>
              </a:buClr>
            </a:pPr>
            <a:endParaRPr lang="en-GB" b="1" dirty="0">
              <a:latin typeface="Myriad Pro Semibold" charset="0"/>
              <a:ea typeface="Myriad Pro Semibold" charset="0"/>
              <a:cs typeface="Myriad Pro Semibold" charset="0"/>
            </a:endParaRPr>
          </a:p>
          <a:p>
            <a:pPr marL="457200" indent="-457200">
              <a:buClr>
                <a:srgbClr val="82CBDD"/>
              </a:buClr>
            </a:pPr>
            <a:endParaRPr lang="en-GB" b="1" dirty="0" smtClean="0">
              <a:latin typeface="Myriad Pro Semibold" charset="0"/>
              <a:ea typeface="Myriad Pro Semibold" charset="0"/>
              <a:cs typeface="Myriad Pro Semibold" charset="0"/>
            </a:endParaRPr>
          </a:p>
          <a:p>
            <a:pPr marL="457200" indent="-457200">
              <a:buClr>
                <a:srgbClr val="82CBDD"/>
              </a:buClr>
            </a:pPr>
            <a:endParaRPr lang="en-GB" b="1" dirty="0" smtClean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26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BEFC383-507E-4F6E-AC7E-ED39D2F31FD8}"/>
              </a:ext>
            </a:extLst>
          </p:cNvPr>
          <p:cNvSpPr txBox="1"/>
          <p:nvPr/>
        </p:nvSpPr>
        <p:spPr>
          <a:xfrm>
            <a:off x="241214" y="342125"/>
            <a:ext cx="8661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600" dirty="0">
                <a:latin typeface="XCCW Joined 1a" panose="03050602040000000000" pitchFamily="66" charset="0"/>
              </a:rPr>
              <a:t>Write a reflection sentence. Here are some examples. </a:t>
            </a:r>
          </a:p>
          <a:p>
            <a:pPr>
              <a:buNone/>
            </a:pPr>
            <a:endParaRPr lang="en-GB" sz="1600" dirty="0">
              <a:latin typeface="XCCW Joined 1a" panose="03050602040000000000" pitchFamily="66" charset="0"/>
            </a:endParaRPr>
          </a:p>
          <a:p>
            <a:pPr>
              <a:buNone/>
            </a:pPr>
            <a:r>
              <a:rPr lang="en-GB" sz="1600" u="sng" dirty="0">
                <a:latin typeface="XCCW Joined 1a" panose="03050602040000000000" pitchFamily="66" charset="0"/>
              </a:rPr>
              <a:t>Reflection</a:t>
            </a:r>
          </a:p>
          <a:p>
            <a:pPr>
              <a:buNone/>
            </a:pPr>
            <a:endParaRPr lang="en-GB" sz="1600" dirty="0">
              <a:latin typeface="XCCW Joined 1a" panose="03050602040000000000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E0A6ECA-A487-491D-A11F-5C45FDA6E206}"/>
              </a:ext>
            </a:extLst>
          </p:cNvPr>
          <p:cNvSpPr txBox="1"/>
          <p:nvPr/>
        </p:nvSpPr>
        <p:spPr>
          <a:xfrm>
            <a:off x="241213" y="1076688"/>
            <a:ext cx="8661575" cy="327782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800" dirty="0">
                <a:latin typeface="XCCW Joined 1a" panose="03050602040000000000" pitchFamily="66" charset="0"/>
              </a:rPr>
              <a:t>I felt I was successful using …..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XCCW Joined 1a" panose="03050602040000000000" pitchFamily="66" charset="0"/>
              </a:rPr>
              <a:t>I found it difficult using ….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XCCW Joined 1a" panose="03050602040000000000" pitchFamily="66" charset="0"/>
              </a:rPr>
              <a:t>An effective strategy I used today was ….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XCCW Joined 1a" panose="03050602040000000000" pitchFamily="66" charset="0"/>
              </a:rPr>
              <a:t>Today, it really helped me to use ….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XCCW Joined 1a" panose="03050602040000000000" pitchFamily="66" charset="0"/>
              </a:rPr>
              <a:t>Perhaps it would have been easier if I had used/asked ….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XCCW Joined 1a" panose="03050602040000000000" pitchFamily="66" charset="0"/>
              </a:rPr>
              <a:t>I asked for help with question 2 because … 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XCCW Joined 1a" panose="03050602040000000000" pitchFamily="66" charset="0"/>
              </a:rPr>
              <a:t>A top tip for (adding fractions) is …..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13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bject  Description automatically generated">
            <a:extLst>
              <a:ext uri="{FF2B5EF4-FFF2-40B4-BE49-F238E27FC236}">
                <a16:creationId xmlns:a16="http://schemas.microsoft.com/office/drawing/2014/main" xmlns="" id="{E91EF319-2A9C-4142-BF9B-66C8754746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683" y="2628561"/>
            <a:ext cx="5977788" cy="144831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New Learning                 The </a:t>
            </a:r>
            <a:r>
              <a:rPr lang="en-GB" dirty="0"/>
              <a:t>part–whole relationship 	</a:t>
            </a:r>
            <a:endParaRPr lang="en-US" dirty="0">
              <a:solidFill>
                <a:srgbClr val="00628C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25A4F37-A14F-4179-A1CC-6ADD52AE2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95" y="2628236"/>
            <a:ext cx="2327032" cy="1028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A1A23F8-3BC4-4810-8B01-A8E238BBB9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98" y="2628235"/>
            <a:ext cx="5616713" cy="1440287"/>
          </a:xfrm>
          <a:prstGeom prst="rect">
            <a:avLst/>
          </a:prstGeom>
        </p:spPr>
      </p:pic>
      <p:pic>
        <p:nvPicPr>
          <p:cNvPr id="22" name="Picture 21" descr="A close up of a logo  Description automatically generated">
            <a:extLst>
              <a:ext uri="{FF2B5EF4-FFF2-40B4-BE49-F238E27FC236}">
                <a16:creationId xmlns:a16="http://schemas.microsoft.com/office/drawing/2014/main" xmlns="" id="{ABA72C0A-3FA7-4D16-BD16-074BC9E2D1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94" y="2624088"/>
            <a:ext cx="5981711" cy="14589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BDA8B71-662F-4143-B6B7-44DF86C438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62" y="2978159"/>
            <a:ext cx="415802" cy="63324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0340E30-51C2-40C5-BA04-8F75301E61D2}"/>
              </a:ext>
            </a:extLst>
          </p:cNvPr>
          <p:cNvGrpSpPr/>
          <p:nvPr/>
        </p:nvGrpSpPr>
        <p:grpSpPr>
          <a:xfrm>
            <a:off x="1576606" y="842346"/>
            <a:ext cx="5945510" cy="2671175"/>
            <a:chOff x="578142" y="1123125"/>
            <a:chExt cx="7927346" cy="3561567"/>
          </a:xfrm>
        </p:grpSpPr>
        <p:pic>
          <p:nvPicPr>
            <p:cNvPr id="23" name="Picture 22" descr="A sign on the side of a building  Description automatically generated">
              <a:extLst>
                <a:ext uri="{FF2B5EF4-FFF2-40B4-BE49-F238E27FC236}">
                  <a16:creationId xmlns:a16="http://schemas.microsoft.com/office/drawing/2014/main" xmlns="" id="{4451A293-2A56-4C15-B48E-62F88C525C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8142" y="1123125"/>
              <a:ext cx="1400974" cy="756074"/>
            </a:xfrm>
            <a:prstGeom prst="rect">
              <a:avLst/>
            </a:prstGeom>
          </p:spPr>
        </p:pic>
        <p:pic>
          <p:nvPicPr>
            <p:cNvPr id="24" name="Picture 23" descr="A sign on the side of a building  Description automatically generated">
              <a:extLst>
                <a:ext uri="{FF2B5EF4-FFF2-40B4-BE49-F238E27FC236}">
                  <a16:creationId xmlns:a16="http://schemas.microsoft.com/office/drawing/2014/main" xmlns="" id="{8228A701-0209-43E9-B186-25A7CCF57D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31254" y="1726602"/>
              <a:ext cx="936104" cy="720081"/>
            </a:xfrm>
            <a:prstGeom prst="rect">
              <a:avLst/>
            </a:prstGeom>
          </p:spPr>
        </p:pic>
        <p:pic>
          <p:nvPicPr>
            <p:cNvPr id="25" name="Picture 24" descr="A sign on the side of a building  Description automatically generated">
              <a:extLst>
                <a:ext uri="{FF2B5EF4-FFF2-40B4-BE49-F238E27FC236}">
                  <a16:creationId xmlns:a16="http://schemas.microsoft.com/office/drawing/2014/main" xmlns="" id="{EF14EDA6-3203-4D9B-B4C6-67E1F1B0C5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83140" y="2047029"/>
              <a:ext cx="1006184" cy="756074"/>
            </a:xfrm>
            <a:prstGeom prst="rect">
              <a:avLst/>
            </a:prstGeom>
          </p:spPr>
        </p:pic>
        <p:pic>
          <p:nvPicPr>
            <p:cNvPr id="26" name="Picture 25" descr="A sign on the side of a building  Description automatically generated">
              <a:extLst>
                <a:ext uri="{FF2B5EF4-FFF2-40B4-BE49-F238E27FC236}">
                  <a16:creationId xmlns:a16="http://schemas.microsoft.com/office/drawing/2014/main" xmlns="" id="{3ECB43D1-C71F-4589-90A9-B22A53683D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17394" y="2268158"/>
              <a:ext cx="1031586" cy="75607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909FE93E-BD94-4097-B7DD-E92427AD9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496" y="1922406"/>
              <a:ext cx="7819992" cy="2762286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FC8E2AC-1AC0-4667-8F5D-3385F65D6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560" y="3955098"/>
            <a:ext cx="702089" cy="6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8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bject  Description automatically generated">
            <a:extLst>
              <a:ext uri="{FF2B5EF4-FFF2-40B4-BE49-F238E27FC236}">
                <a16:creationId xmlns:a16="http://schemas.microsoft.com/office/drawing/2014/main" xmlns="" id="{52C65BFE-7F2A-4CB8-AF9D-69F86461E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973" y="774709"/>
            <a:ext cx="4177347" cy="336681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</a:t>
            </a:r>
            <a:r>
              <a:rPr lang="en-GB" dirty="0"/>
              <a:t>part–whole relationship 	</a:t>
            </a:r>
            <a:endParaRPr lang="en-US" dirty="0">
              <a:solidFill>
                <a:srgbClr val="00628C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57BBC1E-C7C9-4806-A091-9F808405F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33" y="1689410"/>
            <a:ext cx="3678560" cy="21634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102A6C-081D-494B-BB87-F9D31C888B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818" y="2830750"/>
            <a:ext cx="2057499" cy="178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8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627060-3723-4FBD-A948-4D9EF194A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82" y="1092336"/>
            <a:ext cx="4493578" cy="304921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</a:t>
            </a:r>
            <a:r>
              <a:rPr lang="en-GB" dirty="0"/>
              <a:t>part–whole </a:t>
            </a:r>
            <a:r>
              <a:rPr lang="en-GB" dirty="0" smtClean="0"/>
              <a:t>relationship</a:t>
            </a:r>
            <a:endParaRPr lang="en-US" dirty="0">
              <a:solidFill>
                <a:srgbClr val="00628C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CC49B3-AC91-4147-BE12-5F73989A9E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769" y="1572825"/>
            <a:ext cx="3968355" cy="1692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37C509D-66C4-4A2C-B067-610D60C7E2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16" y="1597830"/>
            <a:ext cx="1013972" cy="180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0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ap  Description automatically generated">
            <a:extLst>
              <a:ext uri="{FF2B5EF4-FFF2-40B4-BE49-F238E27FC236}">
                <a16:creationId xmlns:a16="http://schemas.microsoft.com/office/drawing/2014/main" xmlns="" id="{14407321-D83D-494C-8A4C-1E44566687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941" y="698357"/>
            <a:ext cx="3855473" cy="361434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</a:t>
            </a:r>
            <a:r>
              <a:rPr lang="en-GB" dirty="0"/>
              <a:t>part–whole relationship 	</a:t>
            </a:r>
            <a:endParaRPr lang="en-US" dirty="0">
              <a:solidFill>
                <a:srgbClr val="00628C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932F1B9-0171-4C6E-97C0-4AD54BFB0116}"/>
              </a:ext>
            </a:extLst>
          </p:cNvPr>
          <p:cNvSpPr txBox="1"/>
          <p:nvPr/>
        </p:nvSpPr>
        <p:spPr bwMode="auto">
          <a:xfrm>
            <a:off x="1255919" y="4408719"/>
            <a:ext cx="3177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If the UK is the whole,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9DB8B5-07A2-49F1-B479-820C83FAC636}"/>
              </a:ext>
            </a:extLst>
          </p:cNvPr>
          <p:cNvSpPr txBox="1"/>
          <p:nvPr/>
        </p:nvSpPr>
        <p:spPr bwMode="auto">
          <a:xfrm>
            <a:off x="3325305" y="4408719"/>
            <a:ext cx="47500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then Italy is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not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part of the whole.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7D15C90-73A2-4BAA-AC32-4E3CC2BC0F5D}"/>
              </a:ext>
            </a:extLst>
          </p:cNvPr>
          <p:cNvSpPr txBox="1"/>
          <p:nvPr/>
        </p:nvSpPr>
        <p:spPr bwMode="auto">
          <a:xfrm>
            <a:off x="3389624" y="4408719"/>
            <a:ext cx="4187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then Italy is part of the whole.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D602E4F-B5F6-4534-94CB-69A7D759CF01}"/>
              </a:ext>
            </a:extLst>
          </p:cNvPr>
          <p:cNvSpPr txBox="1"/>
          <p:nvPr/>
        </p:nvSpPr>
        <p:spPr bwMode="auto">
          <a:xfrm>
            <a:off x="6910356" y="4343116"/>
            <a:ext cx="510075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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EB6EFB-2F51-488A-90B8-F52C9C8E71B3}"/>
              </a:ext>
            </a:extLst>
          </p:cNvPr>
          <p:cNvSpPr txBox="1"/>
          <p:nvPr/>
        </p:nvSpPr>
        <p:spPr bwMode="auto">
          <a:xfrm>
            <a:off x="7331154" y="4353832"/>
            <a:ext cx="587019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00B05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4000" dirty="0">
              <a:solidFill>
                <a:srgbClr val="00B05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34163A3-1CC2-4583-8CA4-9B9956D4B7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70" y="1871224"/>
            <a:ext cx="598962" cy="1127972"/>
          </a:xfrm>
          <a:prstGeom prst="rect">
            <a:avLst/>
          </a:prstGeom>
        </p:spPr>
      </p:pic>
      <p:pic>
        <p:nvPicPr>
          <p:cNvPr id="16" name="Picture 15" descr="A close up of an animal  Description automatically generated">
            <a:extLst>
              <a:ext uri="{FF2B5EF4-FFF2-40B4-BE49-F238E27FC236}">
                <a16:creationId xmlns:a16="http://schemas.microsoft.com/office/drawing/2014/main" xmlns="" id="{9A7041A1-4A4C-4C38-B06E-F1E6CF6D62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877" y="3150032"/>
            <a:ext cx="741780" cy="972038"/>
          </a:xfrm>
          <a:prstGeom prst="rect">
            <a:avLst/>
          </a:prstGeom>
        </p:spPr>
      </p:pic>
      <p:pic>
        <p:nvPicPr>
          <p:cNvPr id="15" name="Picture 14" descr="A screenshot of a cell phone  Description automatically generated">
            <a:extLst>
              <a:ext uri="{FF2B5EF4-FFF2-40B4-BE49-F238E27FC236}">
                <a16:creationId xmlns:a16="http://schemas.microsoft.com/office/drawing/2014/main" xmlns="" id="{E210FAB1-C795-4C5D-A105-278AF6EBF5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891" y="698356"/>
            <a:ext cx="3847523" cy="360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7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  <p:bldP spid="7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</a:t>
            </a:r>
            <a:r>
              <a:rPr lang="en-GB" dirty="0"/>
              <a:t>part–whole relationship 	</a:t>
            </a:r>
            <a:endParaRPr lang="en-US" dirty="0">
              <a:solidFill>
                <a:srgbClr val="00628C"/>
              </a:solidFill>
            </a:endParaRPr>
          </a:p>
        </p:txBody>
      </p:sp>
      <p:pic>
        <p:nvPicPr>
          <p:cNvPr id="4" name="Picture 3" descr="A close up of a logo  Description automatically generated">
            <a:extLst>
              <a:ext uri="{FF2B5EF4-FFF2-40B4-BE49-F238E27FC236}">
                <a16:creationId xmlns:a16="http://schemas.microsoft.com/office/drawing/2014/main" xmlns="" id="{A72C967A-1F77-4D1C-9151-66AB9A91D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45" y="1794321"/>
            <a:ext cx="5981711" cy="197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8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</a:t>
            </a:r>
            <a:r>
              <a:rPr lang="en-GB" dirty="0"/>
              <a:t>part–whole </a:t>
            </a:r>
            <a:r>
              <a:rPr lang="en-GB" dirty="0" smtClean="0"/>
              <a:t>relationship</a:t>
            </a:r>
            <a:endParaRPr lang="en-US" dirty="0">
              <a:solidFill>
                <a:srgbClr val="00628C"/>
              </a:solidFill>
            </a:endParaRPr>
          </a:p>
        </p:txBody>
      </p:sp>
      <p:pic>
        <p:nvPicPr>
          <p:cNvPr id="4" name="Picture 3" descr="A close up of a logo  Description automatically generated">
            <a:extLst>
              <a:ext uri="{FF2B5EF4-FFF2-40B4-BE49-F238E27FC236}">
                <a16:creationId xmlns:a16="http://schemas.microsoft.com/office/drawing/2014/main" xmlns="" id="{E30EC560-79E1-481E-903C-958FC1B7C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45" y="2306336"/>
            <a:ext cx="5981711" cy="10577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E2869C-7E5E-4EFD-9E99-6C7D6C8A04ED}"/>
              </a:ext>
            </a:extLst>
          </p:cNvPr>
          <p:cNvSpPr txBox="1"/>
          <p:nvPr/>
        </p:nvSpPr>
        <p:spPr bwMode="auto">
          <a:xfrm>
            <a:off x="3278058" y="883552"/>
            <a:ext cx="258788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  <a:t>Equal or unequal parts?</a:t>
            </a:r>
            <a:endParaRPr lang="en-GB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75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  Description automatically generated">
            <a:extLst>
              <a:ext uri="{FF2B5EF4-FFF2-40B4-BE49-F238E27FC236}">
                <a16:creationId xmlns:a16="http://schemas.microsoft.com/office/drawing/2014/main" xmlns="" id="{757CB0C2-7685-4685-A165-AA821C57B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45" y="2237033"/>
            <a:ext cx="5981711" cy="119634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B47E48-300C-46D0-99DB-3EC886186119}"/>
              </a:ext>
            </a:extLst>
          </p:cNvPr>
          <p:cNvSpPr txBox="1"/>
          <p:nvPr/>
        </p:nvSpPr>
        <p:spPr bwMode="auto">
          <a:xfrm>
            <a:off x="3278058" y="883552"/>
            <a:ext cx="258788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  <a:t>Equal or unequal parts?</a:t>
            </a:r>
            <a:endParaRPr lang="en-GB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63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621</Words>
  <Application>Microsoft Office PowerPoint</Application>
  <PresentationFormat>On-screen Show (16:9)</PresentationFormat>
  <Paragraphs>103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Smout</dc:creator>
  <cp:lastModifiedBy>Danielle Smout</cp:lastModifiedBy>
  <cp:revision>6</cp:revision>
  <cp:lastPrinted>2022-02-24T08:01:56Z</cp:lastPrinted>
  <dcterms:created xsi:type="dcterms:W3CDTF">2022-02-23T16:36:07Z</dcterms:created>
  <dcterms:modified xsi:type="dcterms:W3CDTF">2022-02-24T08:02:29Z</dcterms:modified>
</cp:coreProperties>
</file>