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9"/>
  </p:notesMasterIdLst>
  <p:handoutMasterIdLst>
    <p:handoutMasterId r:id="rId10"/>
  </p:handoutMasterIdLst>
  <p:sldIdLst>
    <p:sldId id="358" r:id="rId2"/>
    <p:sldId id="351" r:id="rId3"/>
    <p:sldId id="354" r:id="rId4"/>
    <p:sldId id="348" r:id="rId5"/>
    <p:sldId id="356" r:id="rId6"/>
    <p:sldId id="359" r:id="rId7"/>
    <p:sldId id="357" r:id="rId8"/>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F2CC"/>
    <a:srgbClr val="E9C773"/>
    <a:srgbClr val="7F6114"/>
    <a:srgbClr val="8CB8CB"/>
    <a:srgbClr val="816214"/>
    <a:srgbClr val="51A14F"/>
    <a:srgbClr val="C8E2E8"/>
    <a:srgbClr val="000000"/>
    <a:srgbClr val="82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89DDAC-DD2A-90A3-0F29-9746FBB99FE1}" v="249" dt="2021-09-26T10:57:42.204"/>
    <p1510:client id="{4A2FA87D-C20E-606F-75B8-84CC0841EE67}" v="562" dt="2021-09-26T10:13:52.316"/>
    <p1510:client id="{5F96CC66-5D39-460C-3963-913BDDE01C0B}" v="35" dt="2021-10-10T13:31:43.206"/>
    <p1510:client id="{671C936D-6EA1-6E80-43C6-7A8FA25255C9}" v="24" dt="2021-09-30T19:30:46.381"/>
    <p1510:client id="{6AE5868E-4E85-B3B2-2B53-38C30B7668FF}" v="132" dt="2021-10-02T17:40:31.877"/>
    <p1510:client id="{6D72FC92-4CA0-9873-4B0E-53CE0AA7A29B}" v="15" dt="2021-10-10T15:43:37.562"/>
    <p1510:client id="{75338BEA-424C-AA92-51DC-D66B4904D930}" v="2" dt="2021-09-29T09:11:36.826"/>
    <p1510:client id="{8310952A-A4AC-8D27-6321-A8FEEB87CDBF}" v="355" dt="2021-10-10T15:19:32.414"/>
    <p1510:client id="{8C943CFD-6350-497B-EE75-58064ECEE9BC}" v="253" dt="2021-10-10T13:16:43.988"/>
    <p1510:client id="{99CD2786-3F7A-4ADB-5B42-B629D8EDD861}" v="7" dt="2021-10-03T12:45:43.853"/>
    <p1510:client id="{9D7886A1-2012-FD3E-E0E2-476603997EF3}" v="2" dt="2021-09-23T20:05:41.753"/>
    <p1510:client id="{DC071B62-AC03-87E2-8789-30D15B953F89}" v="238" dt="2021-09-26T11:07:17.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0" autoAdjust="0"/>
    <p:restoredTop sz="96349" autoAdjust="0"/>
  </p:normalViewPr>
  <p:slideViewPr>
    <p:cSldViewPr snapToGrid="0">
      <p:cViewPr>
        <p:scale>
          <a:sx n="93" d="100"/>
          <a:sy n="93" d="100"/>
        </p:scale>
        <p:origin x="1784" y="616"/>
      </p:cViewPr>
      <p:guideLst>
        <p:guide pos="2880"/>
        <p:guide orient="horz" pos="2259"/>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10/10/2021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10/10/2021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3621263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1713658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3973969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25758631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9.png"/><Relationship Id="rId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9AF8C3-031A-4CC1-BBF9-C15FE988F339}"/>
              </a:ext>
            </a:extLst>
          </p:cNvPr>
          <p:cNvSpPr txBox="1"/>
          <p:nvPr/>
        </p:nvSpPr>
        <p:spPr bwMode="auto">
          <a:xfrm>
            <a:off x="702040" y="1414072"/>
            <a:ext cx="8139658" cy="2973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None/>
            </a:pPr>
            <a:r>
              <a:rPr lang="en-US" sz="1800" b="1" u="sng" dirty="0">
                <a:latin typeface="Arial"/>
                <a:cs typeface="Arial"/>
              </a:rPr>
              <a:t>LI </a:t>
            </a:r>
            <a:r>
              <a:rPr lang="en-US" sz="1800" b="1" u="sng" dirty="0" err="1">
                <a:latin typeface="Arial"/>
                <a:cs typeface="Arial"/>
              </a:rPr>
              <a:t>Yr</a:t>
            </a:r>
            <a:r>
              <a:rPr lang="en-US" sz="1800" b="1" u="sng">
                <a:latin typeface="Arial"/>
                <a:cs typeface="Arial"/>
              </a:rPr>
              <a:t> 3 Can I add and subtract 3-digit and 2-digit numbers not </a:t>
            </a:r>
            <a:r>
              <a:rPr lang="en-US" sz="1800" b="1" u="sng" dirty="0">
                <a:latin typeface="Arial"/>
                <a:cs typeface="Arial"/>
              </a:rPr>
              <a:t>crossing 100?</a:t>
            </a:r>
            <a:endParaRPr lang="en-US" b="1" u="sng">
              <a:latin typeface="Arial"/>
              <a:cs typeface="Arial"/>
            </a:endParaRPr>
          </a:p>
          <a:p>
            <a:pPr>
              <a:buNone/>
            </a:pPr>
            <a:r>
              <a:rPr lang="en-US" sz="1800" b="1" u="sng" dirty="0">
                <a:latin typeface="Arial"/>
                <a:cs typeface="Arial"/>
              </a:rPr>
              <a:t>LI </a:t>
            </a:r>
            <a:r>
              <a:rPr lang="en-US" sz="1800" b="1" u="sng" dirty="0" err="1">
                <a:latin typeface="Arial"/>
                <a:cs typeface="Arial"/>
              </a:rPr>
              <a:t>Yr</a:t>
            </a:r>
            <a:r>
              <a:rPr lang="en-US" sz="1800" b="1" u="sng" dirty="0">
                <a:latin typeface="Arial"/>
                <a:cs typeface="Arial"/>
              </a:rPr>
              <a:t> 4 Can I add 3-digit and 2-digit numbers crossing 100?</a:t>
            </a:r>
            <a:endParaRPr lang="en-US" sz="1800" dirty="0">
              <a:latin typeface="Arial"/>
              <a:cs typeface="Arial"/>
            </a:endParaRPr>
          </a:p>
          <a:p>
            <a:pPr>
              <a:buNone/>
            </a:pPr>
            <a:r>
              <a:rPr lang="en-US" sz="1800" b="1" u="sng" dirty="0">
                <a:latin typeface="Myriad Pro Semibold"/>
              </a:rPr>
              <a:t>STS</a:t>
            </a:r>
          </a:p>
          <a:p>
            <a:pPr>
              <a:buNone/>
            </a:pPr>
            <a:r>
              <a:rPr lang="en-US" sz="1800" dirty="0">
                <a:latin typeface="Myriad Pro Semibold"/>
              </a:rPr>
              <a:t>I can work out number representations.</a:t>
            </a:r>
          </a:p>
          <a:p>
            <a:pPr>
              <a:buNone/>
            </a:pPr>
            <a:r>
              <a:rPr lang="en-US" sz="1800" dirty="0">
                <a:latin typeface="Myriad Pro Semibold"/>
              </a:rPr>
              <a:t>I can use place value charts to complete </a:t>
            </a:r>
            <a:r>
              <a:rPr lang="en-US" sz="1800" dirty="0" err="1">
                <a:latin typeface="Myriad Pro Semibold"/>
              </a:rPr>
              <a:t>calcuations</a:t>
            </a:r>
            <a:r>
              <a:rPr lang="en-US" sz="1800" dirty="0">
                <a:latin typeface="Myriad Pro Semibold"/>
              </a:rPr>
              <a:t>. (Yr3).</a:t>
            </a:r>
          </a:p>
          <a:p>
            <a:pPr>
              <a:buNone/>
            </a:pPr>
            <a:r>
              <a:rPr lang="en-US" sz="1800" dirty="0">
                <a:latin typeface="Myriad Pro Semibold"/>
              </a:rPr>
              <a:t>I can complete addition calculations (yr4).</a:t>
            </a:r>
            <a:endParaRPr lang="en-US" dirty="0"/>
          </a:p>
          <a:p>
            <a:pPr>
              <a:buNone/>
            </a:pPr>
            <a:r>
              <a:rPr lang="en-US" sz="1800" b="1" u="sng" dirty="0">
                <a:latin typeface="Myriad Pro Semibold"/>
              </a:rPr>
              <a:t>Lightbulb Challenge</a:t>
            </a:r>
          </a:p>
          <a:p>
            <a:pPr>
              <a:buNone/>
            </a:pPr>
            <a:r>
              <a:rPr lang="en-US" sz="1800" dirty="0">
                <a:latin typeface="Myriad Pro Semibold"/>
              </a:rPr>
              <a:t>Spot the mistake. </a:t>
            </a:r>
          </a:p>
        </p:txBody>
      </p:sp>
    </p:spTree>
    <p:extLst>
      <p:ext uri="{BB962C8B-B14F-4D97-AF65-F5344CB8AC3E}">
        <p14:creationId xmlns:p14="http://schemas.microsoft.com/office/powerpoint/2010/main" val="198679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72025"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Box 1">
            <a:extLst>
              <a:ext uri="{FF2B5EF4-FFF2-40B4-BE49-F238E27FC236}">
                <a16:creationId xmlns:a16="http://schemas.microsoft.com/office/drawing/2014/main" id="{5952E76A-EF79-4FFB-BAC8-CED6992B12C6}"/>
              </a:ext>
            </a:extLst>
          </p:cNvPr>
          <p:cNvSpPr txBox="1"/>
          <p:nvPr/>
        </p:nvSpPr>
        <p:spPr bwMode="auto">
          <a:xfrm>
            <a:off x="164786" y="420370"/>
            <a:ext cx="3919010"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u="sng" dirty="0">
                <a:solidFill>
                  <a:srgbClr val="002060"/>
                </a:solidFill>
                <a:latin typeface="XCCW Joined 1a"/>
                <a:ea typeface="Myriad Pro Semibold" charset="0"/>
                <a:cs typeface="Myriad Pro Semibold" charset="0"/>
              </a:rPr>
              <a:t>In Focus Task </a:t>
            </a:r>
            <a:endParaRPr lang="en-US" dirty="0"/>
          </a:p>
        </p:txBody>
      </p:sp>
      <p:pic>
        <p:nvPicPr>
          <p:cNvPr id="4" name="Picture 4" descr="Diagram&#10;&#10;Description automatically generated">
            <a:extLst>
              <a:ext uri="{FF2B5EF4-FFF2-40B4-BE49-F238E27FC236}">
                <a16:creationId xmlns:a16="http://schemas.microsoft.com/office/drawing/2014/main" id="{DB180DB1-1C5F-4704-ACAD-239E1965BC24}"/>
              </a:ext>
            </a:extLst>
          </p:cNvPr>
          <p:cNvPicPr>
            <a:picLocks noChangeAspect="1"/>
          </p:cNvPicPr>
          <p:nvPr/>
        </p:nvPicPr>
        <p:blipFill>
          <a:blip r:embed="rId2"/>
          <a:stretch>
            <a:fillRect/>
          </a:stretch>
        </p:blipFill>
        <p:spPr>
          <a:xfrm>
            <a:off x="377251" y="2159135"/>
            <a:ext cx="8526904" cy="2377335"/>
          </a:xfrm>
          <a:prstGeom prst="rect">
            <a:avLst/>
          </a:prstGeom>
        </p:spPr>
      </p:pic>
    </p:spTree>
    <p:extLst>
      <p:ext uri="{BB962C8B-B14F-4D97-AF65-F5344CB8AC3E}">
        <p14:creationId xmlns:p14="http://schemas.microsoft.com/office/powerpoint/2010/main" val="3837471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A8F71F-BD6D-4CF8-B875-BF07B00DEF03}"/>
              </a:ext>
            </a:extLst>
          </p:cNvPr>
          <p:cNvSpPr>
            <a:spLocks noGrp="1"/>
          </p:cNvSpPr>
          <p:nvPr>
            <p:ph type="body" sz="quarter" idx="11"/>
          </p:nvPr>
        </p:nvSpPr>
        <p:spPr>
          <a:xfrm>
            <a:off x="0" y="0"/>
            <a:ext cx="9144000" cy="630000"/>
          </a:xfrm>
        </p:spPr>
        <p:txBody>
          <a:bodyPr/>
          <a:lstStyle/>
          <a:p>
            <a:pPr marL="0" indent="0" algn="l"/>
            <a:r>
              <a:rPr lang="en-GB" sz="2400" dirty="0">
                <a:latin typeface="XCCW Joined 1a"/>
              </a:rPr>
              <a:t>New Learning</a:t>
            </a:r>
            <a:endParaRPr lang="en-GB" sz="2400" dirty="0">
              <a:latin typeface="Arial"/>
              <a:cs typeface="Arial"/>
            </a:endParaRPr>
          </a:p>
        </p:txBody>
      </p:sp>
      <p:pic>
        <p:nvPicPr>
          <p:cNvPr id="3" name="Picture 3">
            <a:extLst>
              <a:ext uri="{FF2B5EF4-FFF2-40B4-BE49-F238E27FC236}">
                <a16:creationId xmlns:a16="http://schemas.microsoft.com/office/drawing/2014/main" id="{738B6437-665F-422D-BC3B-00B86066AA6C}"/>
              </a:ext>
            </a:extLst>
          </p:cNvPr>
          <p:cNvPicPr>
            <a:picLocks noChangeAspect="1"/>
          </p:cNvPicPr>
          <p:nvPr/>
        </p:nvPicPr>
        <p:blipFill>
          <a:blip r:embed="rId2"/>
          <a:stretch>
            <a:fillRect/>
          </a:stretch>
        </p:blipFill>
        <p:spPr>
          <a:xfrm>
            <a:off x="2425909" y="493388"/>
            <a:ext cx="4179757" cy="3272928"/>
          </a:xfrm>
          <a:prstGeom prst="rect">
            <a:avLst/>
          </a:prstGeom>
        </p:spPr>
      </p:pic>
      <p:pic>
        <p:nvPicPr>
          <p:cNvPr id="4" name="Picture 4" descr="Diagram&#10;&#10;Description automatically generated">
            <a:extLst>
              <a:ext uri="{FF2B5EF4-FFF2-40B4-BE49-F238E27FC236}">
                <a16:creationId xmlns:a16="http://schemas.microsoft.com/office/drawing/2014/main" id="{F6D04005-6FCC-4FC4-922B-5245EEECDFFE}"/>
              </a:ext>
            </a:extLst>
          </p:cNvPr>
          <p:cNvPicPr>
            <a:picLocks noChangeAspect="1"/>
          </p:cNvPicPr>
          <p:nvPr/>
        </p:nvPicPr>
        <p:blipFill>
          <a:blip r:embed="rId3"/>
          <a:stretch>
            <a:fillRect/>
          </a:stretch>
        </p:blipFill>
        <p:spPr>
          <a:xfrm>
            <a:off x="2425909" y="3856311"/>
            <a:ext cx="4217232" cy="3005344"/>
          </a:xfrm>
          <a:prstGeom prst="rect">
            <a:avLst/>
          </a:prstGeom>
        </p:spPr>
      </p:pic>
      <p:sp>
        <p:nvSpPr>
          <p:cNvPr id="5" name="TextBox 4">
            <a:extLst>
              <a:ext uri="{FF2B5EF4-FFF2-40B4-BE49-F238E27FC236}">
                <a16:creationId xmlns:a16="http://schemas.microsoft.com/office/drawing/2014/main" id="{67B791C4-83FC-4F53-B34C-2B9AE7D0F5F4}"/>
              </a:ext>
            </a:extLst>
          </p:cNvPr>
          <p:cNvSpPr txBox="1"/>
          <p:nvPr/>
        </p:nvSpPr>
        <p:spPr bwMode="auto">
          <a:xfrm>
            <a:off x="227351" y="1963711"/>
            <a:ext cx="274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lr>
                <a:srgbClr val="82CBDD"/>
              </a:buClr>
              <a:buNone/>
            </a:pPr>
            <a:r>
              <a:rPr lang="en-US" b="1" dirty="0">
                <a:latin typeface="Myriad Pro Semibold"/>
                <a:ea typeface="Myriad Pro Semibold" charset="0"/>
                <a:cs typeface="Myriad Pro Semibold" charset="0"/>
              </a:rPr>
              <a:t>Year 3 </a:t>
            </a:r>
          </a:p>
        </p:txBody>
      </p:sp>
      <p:sp>
        <p:nvSpPr>
          <p:cNvPr id="7" name="TextBox 6">
            <a:extLst>
              <a:ext uri="{FF2B5EF4-FFF2-40B4-BE49-F238E27FC236}">
                <a16:creationId xmlns:a16="http://schemas.microsoft.com/office/drawing/2014/main" id="{C8213F02-9547-488D-BD08-C68794E42B1B}"/>
              </a:ext>
            </a:extLst>
          </p:cNvPr>
          <p:cNvSpPr txBox="1"/>
          <p:nvPr/>
        </p:nvSpPr>
        <p:spPr bwMode="auto">
          <a:xfrm>
            <a:off x="179882" y="4689422"/>
            <a:ext cx="274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lr>
                <a:srgbClr val="82CBDD"/>
              </a:buClr>
              <a:buNone/>
            </a:pPr>
            <a:r>
              <a:rPr lang="en-US" b="1" dirty="0">
                <a:latin typeface="Myriad Pro Semibold"/>
                <a:ea typeface="Myriad Pro Semibold" charset="0"/>
                <a:cs typeface="Myriad Pro Semibold" charset="0"/>
              </a:rPr>
              <a:t>Year 4 </a:t>
            </a:r>
          </a:p>
        </p:txBody>
      </p:sp>
    </p:spTree>
    <p:extLst>
      <p:ext uri="{BB962C8B-B14F-4D97-AF65-F5344CB8AC3E}">
        <p14:creationId xmlns:p14="http://schemas.microsoft.com/office/powerpoint/2010/main" val="1337594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23009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XCCW Joined 1a" panose="03050602040000000000" pitchFamily="66" charset="0"/>
                <a:ea typeface="Myriad Pro Semibold" charset="0"/>
                <a:cs typeface="Myriad Pro Semibold" charset="0"/>
              </a:rPr>
              <a:t>Talk Task</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3" name="Picture 3" descr="Diagram&#10;&#10;Description automatically generated">
            <a:extLst>
              <a:ext uri="{FF2B5EF4-FFF2-40B4-BE49-F238E27FC236}">
                <a16:creationId xmlns:a16="http://schemas.microsoft.com/office/drawing/2014/main" id="{6E71B986-E8B6-46ED-B5BB-FB4D65861FB0}"/>
              </a:ext>
            </a:extLst>
          </p:cNvPr>
          <p:cNvPicPr>
            <a:picLocks noChangeAspect="1"/>
          </p:cNvPicPr>
          <p:nvPr/>
        </p:nvPicPr>
        <p:blipFill>
          <a:blip r:embed="rId3"/>
          <a:stretch>
            <a:fillRect/>
          </a:stretch>
        </p:blipFill>
        <p:spPr>
          <a:xfrm>
            <a:off x="2251023" y="626561"/>
            <a:ext cx="4029855" cy="3393829"/>
          </a:xfrm>
          <a:prstGeom prst="rect">
            <a:avLst/>
          </a:prstGeom>
        </p:spPr>
      </p:pic>
      <p:pic>
        <p:nvPicPr>
          <p:cNvPr id="5" name="Picture 5" descr="A picture containing diagram&#10;&#10;Description automatically generated">
            <a:extLst>
              <a:ext uri="{FF2B5EF4-FFF2-40B4-BE49-F238E27FC236}">
                <a16:creationId xmlns:a16="http://schemas.microsoft.com/office/drawing/2014/main" id="{5F52CC39-F716-4F96-BB5A-925FE3251DAA}"/>
              </a:ext>
            </a:extLst>
          </p:cNvPr>
          <p:cNvPicPr>
            <a:picLocks noChangeAspect="1"/>
          </p:cNvPicPr>
          <p:nvPr/>
        </p:nvPicPr>
        <p:blipFill>
          <a:blip r:embed="rId4"/>
          <a:stretch>
            <a:fillRect/>
          </a:stretch>
        </p:blipFill>
        <p:spPr>
          <a:xfrm>
            <a:off x="2251023" y="4097711"/>
            <a:ext cx="4092314" cy="2709921"/>
          </a:xfrm>
          <a:prstGeom prst="rect">
            <a:avLst/>
          </a:prstGeom>
        </p:spPr>
      </p:pic>
      <p:sp>
        <p:nvSpPr>
          <p:cNvPr id="6" name="TextBox 5">
            <a:extLst>
              <a:ext uri="{FF2B5EF4-FFF2-40B4-BE49-F238E27FC236}">
                <a16:creationId xmlns:a16="http://schemas.microsoft.com/office/drawing/2014/main" id="{5E3735C0-2F1E-4490-B5DD-7461BA72D467}"/>
              </a:ext>
            </a:extLst>
          </p:cNvPr>
          <p:cNvSpPr txBox="1"/>
          <p:nvPr/>
        </p:nvSpPr>
        <p:spPr bwMode="auto">
          <a:xfrm>
            <a:off x="227351" y="1963711"/>
            <a:ext cx="274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lr>
                <a:srgbClr val="82CBDD"/>
              </a:buClr>
              <a:buNone/>
            </a:pPr>
            <a:r>
              <a:rPr lang="en-US" b="1" dirty="0">
                <a:latin typeface="Myriad Pro Semibold"/>
                <a:ea typeface="Myriad Pro Semibold" charset="0"/>
                <a:cs typeface="Myriad Pro Semibold" charset="0"/>
              </a:rPr>
              <a:t>Year 3 </a:t>
            </a:r>
          </a:p>
        </p:txBody>
      </p:sp>
      <p:sp>
        <p:nvSpPr>
          <p:cNvPr id="7" name="TextBox 6">
            <a:extLst>
              <a:ext uri="{FF2B5EF4-FFF2-40B4-BE49-F238E27FC236}">
                <a16:creationId xmlns:a16="http://schemas.microsoft.com/office/drawing/2014/main" id="{0E563AFA-A2A3-4954-95EB-F649AE0153B5}"/>
              </a:ext>
            </a:extLst>
          </p:cNvPr>
          <p:cNvSpPr txBox="1"/>
          <p:nvPr/>
        </p:nvSpPr>
        <p:spPr bwMode="auto">
          <a:xfrm>
            <a:off x="179882" y="4689422"/>
            <a:ext cx="274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lr>
                <a:srgbClr val="82CBDD"/>
              </a:buClr>
              <a:buNone/>
            </a:pPr>
            <a:r>
              <a:rPr lang="en-US" b="1" dirty="0">
                <a:latin typeface="Myriad Pro Semibold"/>
                <a:ea typeface="Myriad Pro Semibold" charset="0"/>
                <a:cs typeface="Myriad Pro Semibold" charset="0"/>
              </a:rPr>
              <a:t>Year 4 </a:t>
            </a:r>
          </a:p>
        </p:txBody>
      </p:sp>
    </p:spTree>
    <p:extLst>
      <p:ext uri="{BB962C8B-B14F-4D97-AF65-F5344CB8AC3E}">
        <p14:creationId xmlns:p14="http://schemas.microsoft.com/office/powerpoint/2010/main" val="259930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2" name="Straight Connector 11">
            <a:extLst>
              <a:ext uri="{FF2B5EF4-FFF2-40B4-BE49-F238E27FC236}">
                <a16:creationId xmlns:a16="http://schemas.microsoft.com/office/drawing/2014/main" id="{BEFF460E-A5D1-AE47-90B3-01A74B9F8CF2}"/>
              </a:ext>
            </a:extLst>
          </p:cNvPr>
          <p:cNvCxnSpPr>
            <a:cxnSpLocks/>
          </p:cNvCxnSpPr>
          <p:nvPr/>
        </p:nvCxnSpPr>
        <p:spPr bwMode="auto">
          <a:xfrm flipV="1">
            <a:off x="2959101" y="3091079"/>
            <a:ext cx="4455915" cy="172821"/>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6014C65D-FBC4-42A6-8370-0BB29BAC8FCD}"/>
              </a:ext>
            </a:extLst>
          </p:cNvPr>
          <p:cNvSpPr txBox="1"/>
          <p:nvPr/>
        </p:nvSpPr>
        <p:spPr bwMode="auto">
          <a:xfrm>
            <a:off x="1062070" y="206720"/>
            <a:ext cx="7412330"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XCCW Joined 1a"/>
                <a:ea typeface="Myriad Pro Semibold" charset="0"/>
                <a:cs typeface="Myriad Pro Semibold" charset="0"/>
              </a:rPr>
              <a:t>Develop learning</a:t>
            </a:r>
            <a:endParaRPr lang="en-GB" b="1" dirty="0">
              <a:solidFill>
                <a:srgbClr val="002060"/>
              </a:solidFill>
              <a:latin typeface="XCCW Joined 1a" panose="03050602040000000000" pitchFamily="66" charset="0"/>
              <a:ea typeface="Myriad Pro Semibold" charset="0"/>
              <a:cs typeface="Myriad Pro Semibold" charset="0"/>
            </a:endParaRPr>
          </a:p>
        </p:txBody>
      </p:sp>
      <p:pic>
        <p:nvPicPr>
          <p:cNvPr id="2" name="Picture 2" descr="Shape, rectangle, square&#10;&#10;Description automatically generated">
            <a:extLst>
              <a:ext uri="{FF2B5EF4-FFF2-40B4-BE49-F238E27FC236}">
                <a16:creationId xmlns:a16="http://schemas.microsoft.com/office/drawing/2014/main" id="{DF7C671F-14FF-4564-BBDD-EC0A020CDE71}"/>
              </a:ext>
            </a:extLst>
          </p:cNvPr>
          <p:cNvPicPr>
            <a:picLocks noChangeAspect="1"/>
          </p:cNvPicPr>
          <p:nvPr/>
        </p:nvPicPr>
        <p:blipFill>
          <a:blip r:embed="rId3"/>
          <a:stretch>
            <a:fillRect/>
          </a:stretch>
        </p:blipFill>
        <p:spPr>
          <a:xfrm>
            <a:off x="1763842" y="813680"/>
            <a:ext cx="6290871" cy="3032080"/>
          </a:xfrm>
          <a:prstGeom prst="rect">
            <a:avLst/>
          </a:prstGeom>
        </p:spPr>
      </p:pic>
      <p:pic>
        <p:nvPicPr>
          <p:cNvPr id="3" name="Picture 3">
            <a:extLst>
              <a:ext uri="{FF2B5EF4-FFF2-40B4-BE49-F238E27FC236}">
                <a16:creationId xmlns:a16="http://schemas.microsoft.com/office/drawing/2014/main" id="{B8157879-DD47-44FF-838C-713E8A2F6619}"/>
              </a:ext>
            </a:extLst>
          </p:cNvPr>
          <p:cNvPicPr>
            <a:picLocks noChangeAspect="1"/>
          </p:cNvPicPr>
          <p:nvPr/>
        </p:nvPicPr>
        <p:blipFill>
          <a:blip r:embed="rId4"/>
          <a:stretch>
            <a:fillRect/>
          </a:stretch>
        </p:blipFill>
        <p:spPr>
          <a:xfrm>
            <a:off x="1763843" y="4256770"/>
            <a:ext cx="6840511" cy="1717246"/>
          </a:xfrm>
          <a:prstGeom prst="rect">
            <a:avLst/>
          </a:prstGeom>
        </p:spPr>
      </p:pic>
      <p:sp>
        <p:nvSpPr>
          <p:cNvPr id="4" name="TextBox 3">
            <a:extLst>
              <a:ext uri="{FF2B5EF4-FFF2-40B4-BE49-F238E27FC236}">
                <a16:creationId xmlns:a16="http://schemas.microsoft.com/office/drawing/2014/main" id="{6D15D296-AA6B-45AC-8772-D0FC85F2F077}"/>
              </a:ext>
            </a:extLst>
          </p:cNvPr>
          <p:cNvSpPr txBox="1"/>
          <p:nvPr/>
        </p:nvSpPr>
        <p:spPr bwMode="auto">
          <a:xfrm>
            <a:off x="227351" y="1963711"/>
            <a:ext cx="274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lr>
                <a:srgbClr val="82CBDD"/>
              </a:buClr>
              <a:buNone/>
            </a:pPr>
            <a:r>
              <a:rPr lang="en-US" b="1" dirty="0">
                <a:latin typeface="Myriad Pro Semibold"/>
                <a:ea typeface="Myriad Pro Semibold" charset="0"/>
                <a:cs typeface="Myriad Pro Semibold" charset="0"/>
              </a:rPr>
              <a:t>Year 3 </a:t>
            </a:r>
          </a:p>
        </p:txBody>
      </p:sp>
      <p:sp>
        <p:nvSpPr>
          <p:cNvPr id="5" name="TextBox 4">
            <a:extLst>
              <a:ext uri="{FF2B5EF4-FFF2-40B4-BE49-F238E27FC236}">
                <a16:creationId xmlns:a16="http://schemas.microsoft.com/office/drawing/2014/main" id="{C9BF6135-B126-4962-B56C-3F7A55EB1E96}"/>
              </a:ext>
            </a:extLst>
          </p:cNvPr>
          <p:cNvSpPr txBox="1"/>
          <p:nvPr/>
        </p:nvSpPr>
        <p:spPr bwMode="auto">
          <a:xfrm>
            <a:off x="179882" y="4689422"/>
            <a:ext cx="274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lr>
                <a:srgbClr val="82CBDD"/>
              </a:buClr>
              <a:buNone/>
            </a:pPr>
            <a:r>
              <a:rPr lang="en-US" b="1" dirty="0">
                <a:latin typeface="Myriad Pro Semibold"/>
                <a:ea typeface="Myriad Pro Semibold" charset="0"/>
                <a:cs typeface="Myriad Pro Semibold" charset="0"/>
              </a:rPr>
              <a:t>Year 4 </a:t>
            </a:r>
          </a:p>
        </p:txBody>
      </p:sp>
    </p:spTree>
    <p:extLst>
      <p:ext uri="{BB962C8B-B14F-4D97-AF65-F5344CB8AC3E}">
        <p14:creationId xmlns:p14="http://schemas.microsoft.com/office/powerpoint/2010/main" val="495609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28155" y="150963"/>
            <a:ext cx="596267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XCCW Joined 1a"/>
                <a:ea typeface="Myriad Pro Semibold" charset="0"/>
                <a:cs typeface="Myriad Pro Semibold" charset="0"/>
              </a:rPr>
              <a:t>Independent task</a:t>
            </a:r>
            <a:endParaRPr lang="en-US" b="1" dirty="0">
              <a:latin typeface="Arial"/>
              <a:ea typeface="Myriad Pro Semibold" charset="0"/>
              <a:cs typeface="Arial"/>
            </a:endParaRP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2" name="Straight Connector 11">
            <a:extLst>
              <a:ext uri="{FF2B5EF4-FFF2-40B4-BE49-F238E27FC236}">
                <a16:creationId xmlns:a16="http://schemas.microsoft.com/office/drawing/2014/main" id="{BEFF460E-A5D1-AE47-90B3-01A74B9F8CF2}"/>
              </a:ext>
            </a:extLst>
          </p:cNvPr>
          <p:cNvCxnSpPr>
            <a:cxnSpLocks/>
          </p:cNvCxnSpPr>
          <p:nvPr/>
        </p:nvCxnSpPr>
        <p:spPr bwMode="auto">
          <a:xfrm flipV="1">
            <a:off x="2959101" y="3091079"/>
            <a:ext cx="4455915" cy="172821"/>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 name="Picture 3" descr="Diagram&#10;&#10;Description automatically generated">
            <a:extLst>
              <a:ext uri="{FF2B5EF4-FFF2-40B4-BE49-F238E27FC236}">
                <a16:creationId xmlns:a16="http://schemas.microsoft.com/office/drawing/2014/main" id="{DAA6AA67-386C-44EA-B554-88EA98F4FCD6}"/>
              </a:ext>
            </a:extLst>
          </p:cNvPr>
          <p:cNvPicPr>
            <a:picLocks noChangeAspect="1"/>
          </p:cNvPicPr>
          <p:nvPr/>
        </p:nvPicPr>
        <p:blipFill>
          <a:blip r:embed="rId3"/>
          <a:stretch>
            <a:fillRect/>
          </a:stretch>
        </p:blipFill>
        <p:spPr>
          <a:xfrm>
            <a:off x="1688892" y="606100"/>
            <a:ext cx="4454577" cy="3259866"/>
          </a:xfrm>
          <a:prstGeom prst="rect">
            <a:avLst/>
          </a:prstGeom>
        </p:spPr>
      </p:pic>
      <p:pic>
        <p:nvPicPr>
          <p:cNvPr id="4" name="Picture 4" descr="A picture containing text, crossword puzzle&#10;&#10;Description automatically generated">
            <a:extLst>
              <a:ext uri="{FF2B5EF4-FFF2-40B4-BE49-F238E27FC236}">
                <a16:creationId xmlns:a16="http://schemas.microsoft.com/office/drawing/2014/main" id="{593FE11E-300D-49A0-9874-0D1C804643B9}"/>
              </a:ext>
            </a:extLst>
          </p:cNvPr>
          <p:cNvPicPr>
            <a:picLocks noChangeAspect="1"/>
          </p:cNvPicPr>
          <p:nvPr/>
        </p:nvPicPr>
        <p:blipFill>
          <a:blip r:embed="rId4"/>
          <a:stretch>
            <a:fillRect/>
          </a:stretch>
        </p:blipFill>
        <p:spPr>
          <a:xfrm>
            <a:off x="1688892" y="3922124"/>
            <a:ext cx="3292838" cy="2936178"/>
          </a:xfrm>
          <a:prstGeom prst="rect">
            <a:avLst/>
          </a:prstGeom>
        </p:spPr>
      </p:pic>
      <p:pic>
        <p:nvPicPr>
          <p:cNvPr id="5" name="Picture 5" descr="A picture containing text, shoji&#10;&#10;Description automatically generated">
            <a:extLst>
              <a:ext uri="{FF2B5EF4-FFF2-40B4-BE49-F238E27FC236}">
                <a16:creationId xmlns:a16="http://schemas.microsoft.com/office/drawing/2014/main" id="{462A6536-D48B-4D49-90AA-DD3EEA98B77C}"/>
              </a:ext>
            </a:extLst>
          </p:cNvPr>
          <p:cNvPicPr>
            <a:picLocks noChangeAspect="1"/>
          </p:cNvPicPr>
          <p:nvPr/>
        </p:nvPicPr>
        <p:blipFill>
          <a:blip r:embed="rId5"/>
          <a:stretch>
            <a:fillRect/>
          </a:stretch>
        </p:blipFill>
        <p:spPr>
          <a:xfrm>
            <a:off x="5286531" y="4462891"/>
            <a:ext cx="3854970" cy="1554838"/>
          </a:xfrm>
          <a:prstGeom prst="rect">
            <a:avLst/>
          </a:prstGeom>
        </p:spPr>
      </p:pic>
      <p:sp>
        <p:nvSpPr>
          <p:cNvPr id="6" name="TextBox 5">
            <a:extLst>
              <a:ext uri="{FF2B5EF4-FFF2-40B4-BE49-F238E27FC236}">
                <a16:creationId xmlns:a16="http://schemas.microsoft.com/office/drawing/2014/main" id="{BE26D92D-E311-4D34-8805-DF19B10E062A}"/>
              </a:ext>
            </a:extLst>
          </p:cNvPr>
          <p:cNvSpPr txBox="1"/>
          <p:nvPr/>
        </p:nvSpPr>
        <p:spPr bwMode="auto">
          <a:xfrm>
            <a:off x="227351" y="1963711"/>
            <a:ext cx="274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lr>
                <a:srgbClr val="82CBDD"/>
              </a:buClr>
              <a:buNone/>
            </a:pPr>
            <a:r>
              <a:rPr lang="en-US" b="1" dirty="0">
                <a:latin typeface="Myriad Pro Semibold"/>
                <a:ea typeface="Myriad Pro Semibold" charset="0"/>
                <a:cs typeface="Myriad Pro Semibold" charset="0"/>
              </a:rPr>
              <a:t>Year 3 </a:t>
            </a:r>
          </a:p>
        </p:txBody>
      </p:sp>
      <p:sp>
        <p:nvSpPr>
          <p:cNvPr id="7" name="TextBox 6">
            <a:extLst>
              <a:ext uri="{FF2B5EF4-FFF2-40B4-BE49-F238E27FC236}">
                <a16:creationId xmlns:a16="http://schemas.microsoft.com/office/drawing/2014/main" id="{68FBF6AE-2B5B-46A6-8E99-E0C1141DB127}"/>
              </a:ext>
            </a:extLst>
          </p:cNvPr>
          <p:cNvSpPr txBox="1"/>
          <p:nvPr/>
        </p:nvSpPr>
        <p:spPr bwMode="auto">
          <a:xfrm>
            <a:off x="179882" y="4689422"/>
            <a:ext cx="274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lr>
                <a:srgbClr val="82CBDD"/>
              </a:buClr>
              <a:buNone/>
            </a:pPr>
            <a:r>
              <a:rPr lang="en-US" b="1" dirty="0">
                <a:latin typeface="Myriad Pro Semibold"/>
                <a:ea typeface="Myriad Pro Semibold" charset="0"/>
                <a:cs typeface="Myriad Pro Semibold" charset="0"/>
              </a:rPr>
              <a:t>Year 4 </a:t>
            </a:r>
          </a:p>
        </p:txBody>
      </p:sp>
    </p:spTree>
    <p:extLst>
      <p:ext uri="{BB962C8B-B14F-4D97-AF65-F5344CB8AC3E}">
        <p14:creationId xmlns:p14="http://schemas.microsoft.com/office/powerpoint/2010/main" val="2950531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435888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XCCW Joined 1a" panose="03050602040000000000" pitchFamily="66" charset="0"/>
                <a:ea typeface="Myriad Pro Semibold" charset="0"/>
                <a:cs typeface="Myriad Pro Semibold" charset="0"/>
              </a:rPr>
              <a:t>Lightbulb Challenge</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9" name="Graphic 8" descr="Lightbulb outline">
            <a:extLst>
              <a:ext uri="{FF2B5EF4-FFF2-40B4-BE49-F238E27FC236}">
                <a16:creationId xmlns:a16="http://schemas.microsoft.com/office/drawing/2014/main" id="{704C1D12-AC1B-4E96-BE91-C33C2618D91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788565"/>
            <a:ext cx="914400" cy="914400"/>
          </a:xfrm>
          <a:prstGeom prst="rect">
            <a:avLst/>
          </a:prstGeom>
        </p:spPr>
      </p:pic>
      <p:pic>
        <p:nvPicPr>
          <p:cNvPr id="3" name="Picture 3" descr="A picture containing graphical user interface&#10;&#10;Description automatically generated">
            <a:extLst>
              <a:ext uri="{FF2B5EF4-FFF2-40B4-BE49-F238E27FC236}">
                <a16:creationId xmlns:a16="http://schemas.microsoft.com/office/drawing/2014/main" id="{B7F23C2C-FADB-40DD-970B-D8BA897ACBDC}"/>
              </a:ext>
            </a:extLst>
          </p:cNvPr>
          <p:cNvPicPr>
            <a:picLocks noChangeAspect="1"/>
          </p:cNvPicPr>
          <p:nvPr/>
        </p:nvPicPr>
        <p:blipFill>
          <a:blip r:embed="rId5"/>
          <a:stretch>
            <a:fillRect/>
          </a:stretch>
        </p:blipFill>
        <p:spPr>
          <a:xfrm>
            <a:off x="1416493" y="1797258"/>
            <a:ext cx="6211079" cy="4000499"/>
          </a:xfrm>
          <a:prstGeom prst="rect">
            <a:avLst/>
          </a:prstGeom>
        </p:spPr>
      </p:pic>
    </p:spTree>
    <p:extLst>
      <p:ext uri="{BB962C8B-B14F-4D97-AF65-F5344CB8AC3E}">
        <p14:creationId xmlns:p14="http://schemas.microsoft.com/office/powerpoint/2010/main" val="3601887069"/>
      </p:ext>
    </p:extLst>
  </p:cSld>
  <p:clrMapOvr>
    <a:masterClrMapping/>
  </p:clrMapOvr>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175</Words>
  <Application>Microsoft Office PowerPoint</Application>
  <PresentationFormat>On-screen Show (4:3)</PresentationFormat>
  <Paragraphs>39</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387</cp:revision>
  <dcterms:created xsi:type="dcterms:W3CDTF">2019-06-19T10:42:03Z</dcterms:created>
  <dcterms:modified xsi:type="dcterms:W3CDTF">2021-10-10T15:43:41Z</dcterms:modified>
</cp:coreProperties>
</file>