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notesMasterIdLst>
    <p:notesMasterId r:id="rId16"/>
  </p:notesMasterIdLst>
  <p:sldIdLst>
    <p:sldId id="256" r:id="rId2"/>
    <p:sldId id="302" r:id="rId3"/>
    <p:sldId id="348" r:id="rId4"/>
    <p:sldId id="382" r:id="rId5"/>
    <p:sldId id="370" r:id="rId6"/>
    <p:sldId id="352" r:id="rId7"/>
    <p:sldId id="374" r:id="rId8"/>
    <p:sldId id="383" r:id="rId9"/>
    <p:sldId id="384" r:id="rId10"/>
    <p:sldId id="376" r:id="rId11"/>
    <p:sldId id="364" r:id="rId12"/>
    <p:sldId id="381" r:id="rId13"/>
    <p:sldId id="367" r:id="rId14"/>
    <p:sldId id="319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415"/>
    <a:srgbClr val="FE6700"/>
    <a:srgbClr val="99CCFF"/>
    <a:srgbClr val="F4F4F4"/>
    <a:srgbClr val="FBFBFB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45C36-A80F-4ABA-A0F2-945EFE6555F4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E125E-B8F9-407B-B4EB-C502299AD5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34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E125E-B8F9-407B-B4EB-C502299AD5D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46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AE125E-B8F9-407B-B4EB-C502299AD5D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53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8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9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0">
                <a:srgbClr val="FF7415"/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2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89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65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7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0">
                <a:srgbClr val="FF7415"/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0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20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36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A7D1F-84CD-4681-A9AA-97BF2D131544}" type="datetimeFigureOut">
              <a:rPr lang="en-GB" smtClean="0"/>
              <a:t>19/09/2021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0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37A8-6B52-4F9F-B618-82344B362A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Three Little Pigs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FBFE-A9B2-4DAB-9F22-3243774561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Monday 20th September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BA70E-C03B-412A-848F-A817175D2B8D}"/>
              </a:ext>
            </a:extLst>
          </p:cNvPr>
          <p:cNvSpPr txBox="1"/>
          <p:nvPr/>
        </p:nvSpPr>
        <p:spPr>
          <a:xfrm>
            <a:off x="866440" y="678416"/>
            <a:ext cx="5562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 traditional tale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7C4AAC-E653-47CE-86A9-D594446ACA5B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170156-F878-4191-8395-B32C1EB6B5E8}"/>
              </a:ext>
            </a:extLst>
          </p:cNvPr>
          <p:cNvCxnSpPr>
            <a:cxnSpLocks/>
            <a:stCxn id="4" idx="0"/>
            <a:endCxn id="4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E192A2-FD22-4839-9ACF-02E6B382A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0045" y="5053926"/>
            <a:ext cx="1410040" cy="393265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438E977-0B42-47AC-9302-95ABEE73D780}"/>
              </a:ext>
            </a:extLst>
          </p:cNvPr>
          <p:cNvCxnSpPr/>
          <p:nvPr/>
        </p:nvCxnSpPr>
        <p:spPr>
          <a:xfrm>
            <a:off x="5617029" y="5575009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2F5E3D4-9B73-43F1-AD06-B832AFA4AFA9}"/>
              </a:ext>
            </a:extLst>
          </p:cNvPr>
          <p:cNvCxnSpPr/>
          <p:nvPr/>
        </p:nvCxnSpPr>
        <p:spPr>
          <a:xfrm>
            <a:off x="5617028" y="6169860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The True Story of the Three Little Pigs | Text to Talk">
            <a:extLst>
              <a:ext uri="{FF2B5EF4-FFF2-40B4-BE49-F238E27FC236}">
                <a16:creationId xmlns:a16="http://schemas.microsoft.com/office/drawing/2014/main" id="{2CB9D785-D4FD-48CD-A91F-5C635089B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9" y="4754919"/>
            <a:ext cx="21717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C7B8A7-C751-458C-A01D-05D8122A1E51}"/>
              </a:ext>
            </a:extLst>
          </p:cNvPr>
          <p:cNvCxnSpPr/>
          <p:nvPr/>
        </p:nvCxnSpPr>
        <p:spPr>
          <a:xfrm>
            <a:off x="6428792" y="5575009"/>
            <a:ext cx="0" cy="594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272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69ABC-6704-4BC1-AB75-6243214CF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6EB69-C1E4-49A4-9B98-2EC45269E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5780"/>
            <a:ext cx="7886700" cy="456216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He caused a </a:t>
            </a:r>
            <a:r>
              <a:rPr lang="en-GB" dirty="0">
                <a:highlight>
                  <a:srgbClr val="FFFF00"/>
                </a:highlight>
              </a:rPr>
              <a:t>commotion</a:t>
            </a:r>
            <a:r>
              <a:rPr lang="en-GB" dirty="0"/>
              <a:t> and </a:t>
            </a:r>
            <a:r>
              <a:rPr lang="en-GB" dirty="0">
                <a:highlight>
                  <a:srgbClr val="FFFF00"/>
                </a:highlight>
              </a:rPr>
              <a:t>the neighbours</a:t>
            </a:r>
            <a:r>
              <a:rPr lang="en-GB" dirty="0"/>
              <a:t> came. He caused a </a:t>
            </a:r>
            <a:r>
              <a:rPr lang="en-GB" dirty="0">
                <a:highlight>
                  <a:srgbClr val="FFFF00"/>
                </a:highlight>
              </a:rPr>
              <a:t>scene</a:t>
            </a:r>
            <a:r>
              <a:rPr lang="en-GB" dirty="0"/>
              <a:t> and t</a:t>
            </a:r>
            <a:r>
              <a:rPr lang="en-GB" dirty="0">
                <a:highlight>
                  <a:srgbClr val="FFFF00"/>
                </a:highlight>
              </a:rPr>
              <a:t>he reporters</a:t>
            </a:r>
            <a:r>
              <a:rPr lang="en-GB" dirty="0"/>
              <a:t> came. He caused a </a:t>
            </a:r>
            <a:r>
              <a:rPr lang="en-GB" dirty="0">
                <a:highlight>
                  <a:srgbClr val="FFFF00"/>
                </a:highlight>
              </a:rPr>
              <a:t>riot</a:t>
            </a:r>
            <a:r>
              <a:rPr lang="en-GB" dirty="0"/>
              <a:t> and the police came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Visby CF Bold"/>
              </a:rPr>
              <a:t> </a:t>
            </a:r>
            <a:endParaRPr lang="en-GB" dirty="0">
              <a:highlight>
                <a:srgbClr val="FFFF00"/>
              </a:highlight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u="sng" dirty="0"/>
              <a:t>Your task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Use the repeated structure and good nouns to describe what happened.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ighlight>
                  <a:srgbClr val="00FFFF"/>
                </a:highlight>
              </a:rPr>
              <a:t>Challenge</a:t>
            </a:r>
            <a:r>
              <a:rPr lang="en-GB" dirty="0"/>
              <a:t>: deepen the moment with </a:t>
            </a:r>
          </a:p>
          <a:p>
            <a:pPr marL="0" indent="0">
              <a:buNone/>
            </a:pPr>
            <a:r>
              <a:rPr lang="en-GB" dirty="0"/>
              <a:t>adjectives.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2EF8F3-B669-4DB6-8193-874615F39F5B}"/>
              </a:ext>
            </a:extLst>
          </p:cNvPr>
          <p:cNvSpPr/>
          <p:nvPr/>
        </p:nvSpPr>
        <p:spPr>
          <a:xfrm>
            <a:off x="7744407" y="5337110"/>
            <a:ext cx="1278295" cy="1446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D41837-C6F5-4152-B5AA-41A3D7B8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842" y="5425536"/>
            <a:ext cx="1109423" cy="309422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E6122D18-06A5-473C-BA41-8E6A705217B0}"/>
              </a:ext>
            </a:extLst>
          </p:cNvPr>
          <p:cNvSpPr/>
          <p:nvPr/>
        </p:nvSpPr>
        <p:spPr>
          <a:xfrm>
            <a:off x="7828842" y="5768658"/>
            <a:ext cx="299694" cy="39326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6A24523-C488-4264-97CF-95BE1149EDEF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7" t="13940" r="24619" b="26408"/>
          <a:stretch/>
        </p:blipFill>
        <p:spPr bwMode="auto">
          <a:xfrm>
            <a:off x="7407346" y="635070"/>
            <a:ext cx="842991" cy="7476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1066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57B56-B87A-4DBE-8A78-435B53B9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dirty="0"/>
              <a:t>Arrest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29F8373-1C67-4593-8580-909ED7310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1B82E9-1BC1-43E2-A9DB-C41357029765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6538AE-7049-4935-9701-3BADCCCDE4D6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868D7F5-F9FD-46F5-8107-809938F87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0045" y="5053926"/>
            <a:ext cx="1410040" cy="39326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2E1498-7267-420F-8CCC-D411D2807360}"/>
              </a:ext>
            </a:extLst>
          </p:cNvPr>
          <p:cNvCxnSpPr/>
          <p:nvPr/>
        </p:nvCxnSpPr>
        <p:spPr>
          <a:xfrm>
            <a:off x="5617029" y="5575009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45488E-4827-4D28-A1F5-F41F9F950D46}"/>
              </a:ext>
            </a:extLst>
          </p:cNvPr>
          <p:cNvCxnSpPr/>
          <p:nvPr/>
        </p:nvCxnSpPr>
        <p:spPr>
          <a:xfrm>
            <a:off x="5617028" y="6169860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9EFD56D-E2AE-431C-9E37-A7A7134CC606}"/>
              </a:ext>
            </a:extLst>
          </p:cNvPr>
          <p:cNvSpPr txBox="1"/>
          <p:nvPr/>
        </p:nvSpPr>
        <p:spPr>
          <a:xfrm>
            <a:off x="6326356" y="6293273"/>
            <a:ext cx="54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22B281-6829-4B37-8ED6-3097212DF027}"/>
              </a:ext>
            </a:extLst>
          </p:cNvPr>
          <p:cNvSpPr txBox="1"/>
          <p:nvPr/>
        </p:nvSpPr>
        <p:spPr>
          <a:xfrm>
            <a:off x="628650" y="1946787"/>
            <a:ext cx="8043402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>
                <a:latin typeface="XCCW Joined 1a" panose="03050602040000000000" pitchFamily="66" charset="0"/>
              </a:rPr>
              <a:t>The wolf is arrested and being pushed in a police car. </a:t>
            </a:r>
          </a:p>
          <a:p>
            <a:endParaRPr lang="en-GB" sz="2100" dirty="0">
              <a:latin typeface="XCCW Joined 1a" panose="03050602040000000000" pitchFamily="66" charset="0"/>
            </a:endParaRPr>
          </a:p>
          <a:p>
            <a:r>
              <a:rPr lang="en-GB" sz="2100" dirty="0">
                <a:latin typeface="XCCW Joined 1a" panose="03050602040000000000" pitchFamily="66" charset="0"/>
              </a:rPr>
              <a:t>Can you think of more precise verbs for pushed? Let’s do some thesaurus thinking? </a:t>
            </a:r>
          </a:p>
          <a:p>
            <a:endParaRPr lang="en-GB" sz="2100" dirty="0">
              <a:latin typeface="XCCW Joined 1a" panose="03050602040000000000" pitchFamily="66" charset="0"/>
            </a:endParaRPr>
          </a:p>
          <a:p>
            <a:r>
              <a:rPr lang="en-GB" sz="2100" dirty="0">
                <a:latin typeface="XCCW Joined 1a" panose="03050602040000000000" pitchFamily="66" charset="0"/>
              </a:rPr>
              <a:t>Write your ideas in the last box.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5F01A7-AF93-4FEE-9FC8-A293F9C9435D}"/>
              </a:ext>
            </a:extLst>
          </p:cNvPr>
          <p:cNvCxnSpPr/>
          <p:nvPr/>
        </p:nvCxnSpPr>
        <p:spPr>
          <a:xfrm>
            <a:off x="6423173" y="5582112"/>
            <a:ext cx="0" cy="594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22C744C1-A763-41E8-AE46-4B212E66493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709" y="573329"/>
            <a:ext cx="863641" cy="83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343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57B56-B87A-4DBE-8A78-435B53B9A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Arrest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29F8373-1C67-4593-8580-909ED7310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1B82E9-1BC1-43E2-A9DB-C41357029765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6538AE-7049-4935-9701-3BADCCCDE4D6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868D7F5-F9FD-46F5-8107-809938F87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0045" y="5053926"/>
            <a:ext cx="1410040" cy="39326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2E1498-7267-420F-8CCC-D411D2807360}"/>
              </a:ext>
            </a:extLst>
          </p:cNvPr>
          <p:cNvCxnSpPr/>
          <p:nvPr/>
        </p:nvCxnSpPr>
        <p:spPr>
          <a:xfrm>
            <a:off x="5617029" y="5575009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45488E-4827-4D28-A1F5-F41F9F950D46}"/>
              </a:ext>
            </a:extLst>
          </p:cNvPr>
          <p:cNvCxnSpPr/>
          <p:nvPr/>
        </p:nvCxnSpPr>
        <p:spPr>
          <a:xfrm>
            <a:off x="5617028" y="6169860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9EFD56D-E2AE-431C-9E37-A7A7134CC606}"/>
              </a:ext>
            </a:extLst>
          </p:cNvPr>
          <p:cNvSpPr txBox="1"/>
          <p:nvPr/>
        </p:nvSpPr>
        <p:spPr>
          <a:xfrm>
            <a:off x="6326356" y="6293273"/>
            <a:ext cx="54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22B281-6829-4B37-8ED6-3097212DF027}"/>
              </a:ext>
            </a:extLst>
          </p:cNvPr>
          <p:cNvSpPr txBox="1"/>
          <p:nvPr/>
        </p:nvSpPr>
        <p:spPr>
          <a:xfrm>
            <a:off x="628650" y="1946787"/>
            <a:ext cx="80434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100" dirty="0">
              <a:latin typeface="XCCW Joined 1a" panose="03050602040000000000" pitchFamily="66" charset="0"/>
            </a:endParaRPr>
          </a:p>
          <a:p>
            <a:endParaRPr lang="en-GB" sz="2100" dirty="0">
              <a:latin typeface="XCCW Joined 1a" panose="03050602040000000000" pitchFamily="66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AB83310-4F3C-4846-9D88-7A1F4C5A3188}"/>
              </a:ext>
            </a:extLst>
          </p:cNvPr>
          <p:cNvCxnSpPr/>
          <p:nvPr/>
        </p:nvCxnSpPr>
        <p:spPr>
          <a:xfrm>
            <a:off x="6452670" y="5582112"/>
            <a:ext cx="0" cy="594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D20FF645-F398-42CB-8D58-4FD5C083821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709" y="573329"/>
            <a:ext cx="863641" cy="830273"/>
          </a:xfrm>
          <a:prstGeom prst="rect">
            <a:avLst/>
          </a:prstGeom>
        </p:spPr>
      </p:pic>
      <p:sp>
        <p:nvSpPr>
          <p:cNvPr id="16" name="Content Placeholder 11">
            <a:extLst>
              <a:ext uri="{FF2B5EF4-FFF2-40B4-BE49-F238E27FC236}">
                <a16:creationId xmlns:a16="http://schemas.microsoft.com/office/drawing/2014/main" id="{5B7FEBE7-695A-4EF6-A1DC-ED5E1E5ED88C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886700" cy="3763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XCCW Joined 1a" panose="03050602040000000000" pitchFamily="66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/>
              <a:t>Let’s gather your ideas. 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/>
              <a:t>Remember, tick ideas we have shared and made it on the board.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/>
              <a:t>Add other people’s good ideas. 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GB"/>
              <a:t>   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1E60CB-2293-4CA4-A1AB-1AAF680626A1}"/>
              </a:ext>
            </a:extLst>
          </p:cNvPr>
          <p:cNvSpPr txBox="1"/>
          <p:nvPr/>
        </p:nvSpPr>
        <p:spPr>
          <a:xfrm>
            <a:off x="721486" y="3871267"/>
            <a:ext cx="4572000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These were some of my ideas: </a:t>
            </a:r>
          </a:p>
          <a:p>
            <a:endParaRPr lang="en-GB" dirty="0">
              <a:latin typeface="XCCW Joined 1a" panose="03050602040000000000" pitchFamily="66" charset="0"/>
            </a:endParaRPr>
          </a:p>
          <a:p>
            <a:r>
              <a:rPr lang="en-GB" dirty="0">
                <a:latin typeface="XCCW Joined 1a" panose="03050602040000000000" pitchFamily="66" charset="0"/>
              </a:rPr>
              <a:t>shoved, bundled, forced, wrestled, manhandled, thrust, stuffed, rammed, crammed.</a:t>
            </a:r>
          </a:p>
        </p:txBody>
      </p:sp>
    </p:spTree>
    <p:extLst>
      <p:ext uri="{BB962C8B-B14F-4D97-AF65-F5344CB8AC3E}">
        <p14:creationId xmlns:p14="http://schemas.microsoft.com/office/powerpoint/2010/main" val="4258629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69ABC-6704-4BC1-AB75-6243214CF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6EB69-C1E4-49A4-9B98-2EC45269E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18968"/>
            <a:ext cx="8151556" cy="48768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The wolf was </a:t>
            </a:r>
            <a:r>
              <a:rPr lang="en-GB" dirty="0">
                <a:highlight>
                  <a:srgbClr val="FFFF00"/>
                </a:highlight>
              </a:rPr>
              <a:t>shoved</a:t>
            </a:r>
            <a:r>
              <a:rPr lang="en-GB" dirty="0"/>
              <a:t> into the police car </a:t>
            </a:r>
            <a:r>
              <a:rPr lang="en-GB" b="1" dirty="0"/>
              <a:t>because</a:t>
            </a:r>
            <a:r>
              <a:rPr lang="en-GB" dirty="0"/>
              <a:t> he had committed a terrible crime. </a:t>
            </a:r>
            <a:r>
              <a:rPr lang="en-GB" i="0" u="none" strike="noStrike" baseline="0" dirty="0">
                <a:solidFill>
                  <a:srgbClr val="000000"/>
                </a:solidFill>
              </a:rPr>
              <a:t> </a:t>
            </a:r>
            <a:endParaRPr lang="en-GB" dirty="0"/>
          </a:p>
          <a:p>
            <a:pPr marL="0" indent="0">
              <a:lnSpc>
                <a:spcPct val="100000"/>
              </a:lnSpc>
              <a:buNone/>
            </a:pPr>
            <a:endParaRPr lang="en-GB" u="sng" dirty="0"/>
          </a:p>
          <a:p>
            <a:pPr marL="0" indent="0">
              <a:lnSpc>
                <a:spcPct val="100000"/>
              </a:lnSpc>
              <a:buNone/>
            </a:pPr>
            <a:r>
              <a:rPr lang="en-GB" u="sng" dirty="0"/>
              <a:t>Your task</a:t>
            </a:r>
            <a:r>
              <a:rPr lang="en-GB" dirty="0"/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Write a sentence, include a precise verb for ‘pushed’ and a ‘because’ clause.. 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highlight>
                  <a:srgbClr val="00FFFF"/>
                </a:highlight>
              </a:rPr>
              <a:t>Challenge</a:t>
            </a:r>
            <a:r>
              <a:rPr lang="en-GB" dirty="0"/>
              <a:t>: can you deepen the moment the checking lens? What could you hear with</a:t>
            </a:r>
            <a:br>
              <a:rPr lang="en-GB" dirty="0"/>
            </a:br>
            <a:r>
              <a:rPr lang="en-GB" dirty="0"/>
              <a:t>the police car driving off?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2EF8F3-B669-4DB6-8193-874615F39F5B}"/>
              </a:ext>
            </a:extLst>
          </p:cNvPr>
          <p:cNvSpPr/>
          <p:nvPr/>
        </p:nvSpPr>
        <p:spPr>
          <a:xfrm>
            <a:off x="7744407" y="5337110"/>
            <a:ext cx="1278295" cy="1446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D41837-C6F5-4152-B5AA-41A3D7B8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842" y="5425536"/>
            <a:ext cx="1109423" cy="309422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E6122D18-06A5-473C-BA41-8E6A705217B0}"/>
              </a:ext>
            </a:extLst>
          </p:cNvPr>
          <p:cNvSpPr/>
          <p:nvPr/>
        </p:nvSpPr>
        <p:spPr>
          <a:xfrm>
            <a:off x="7828842" y="5768658"/>
            <a:ext cx="299694" cy="39326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CA4055E-6F7D-4666-938C-A1C8C8CC7E0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1709" y="573329"/>
            <a:ext cx="863641" cy="83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965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8DF83-00AA-47E1-B617-AE33473B2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Share and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E78F3-10FC-4191-91C4-E1204F073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850478"/>
          </a:xfrm>
        </p:spPr>
        <p:txBody>
          <a:bodyPr>
            <a:normAutofit/>
          </a:bodyPr>
          <a:lstStyle/>
          <a:p>
            <a:r>
              <a:rPr lang="en-GB" dirty="0"/>
              <a:t>Share your work</a:t>
            </a:r>
          </a:p>
          <a:p>
            <a:r>
              <a:rPr lang="en-GB" dirty="0"/>
              <a:t>What sentence are your proud of?</a:t>
            </a:r>
          </a:p>
          <a:p>
            <a:r>
              <a:rPr lang="en-GB" dirty="0"/>
              <a:t>What does the class think of the work? </a:t>
            </a:r>
          </a:p>
          <a:p>
            <a:r>
              <a:rPr lang="en-GB" dirty="0"/>
              <a:t>How could we make it even better?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Which learning zone were you in today? </a:t>
            </a:r>
          </a:p>
          <a:p>
            <a:r>
              <a:rPr lang="en-GB" dirty="0"/>
              <a:t>Write the letter in the circle on the LI.  </a:t>
            </a:r>
          </a:p>
        </p:txBody>
      </p:sp>
      <p:pic>
        <p:nvPicPr>
          <p:cNvPr id="2050" name="Picture 2" descr="Today's World Read Aloud Day: 'Competing for Attention'">
            <a:extLst>
              <a:ext uri="{FF2B5EF4-FFF2-40B4-BE49-F238E27FC236}">
                <a16:creationId xmlns:a16="http://schemas.microsoft.com/office/drawing/2014/main" id="{6F1ACF95-A36D-4839-A623-30F5E387C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36" y="3429000"/>
            <a:ext cx="3573093" cy="2251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51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37A8-6B52-4F9F-B618-82344B362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656" y="1016247"/>
            <a:ext cx="8434873" cy="2157024"/>
          </a:xfrm>
        </p:spPr>
        <p:txBody>
          <a:bodyPr>
            <a:normAutofit/>
          </a:bodyPr>
          <a:lstStyle/>
          <a:p>
            <a:pPr algn="l"/>
            <a:r>
              <a:rPr lang="en-GB" sz="3600" dirty="0"/>
              <a:t>LI: </a:t>
            </a:r>
            <a:r>
              <a:rPr lang="en-GB" sz="4000" dirty="0">
                <a:effectLst/>
                <a:ea typeface="Calibri" panose="020F0502020204030204" pitchFamily="34" charset="0"/>
              </a:rPr>
              <a:t>Can I write an alternative version of a traditional tale?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FBFE-A9B2-4DAB-9F22-324377456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427" y="3445695"/>
            <a:ext cx="8434873" cy="1883131"/>
          </a:xfrm>
        </p:spPr>
        <p:txBody>
          <a:bodyPr>
            <a:normAutofit/>
          </a:bodyPr>
          <a:lstStyle/>
          <a:p>
            <a:pPr algn="l"/>
            <a:r>
              <a:rPr lang="en-GB" sz="2400" u="sng" dirty="0"/>
              <a:t>Steps to success:</a:t>
            </a:r>
          </a:p>
          <a:p>
            <a:pPr marL="285750" indent="-285750" algn="l">
              <a:buFontTx/>
              <a:buChar char="-"/>
            </a:pPr>
            <a:r>
              <a:rPr lang="en-GB" sz="2400" dirty="0"/>
              <a:t>I can use the right shade of meaning;</a:t>
            </a:r>
          </a:p>
          <a:p>
            <a:pPr marL="285750" indent="-285750" algn="l">
              <a:buFontTx/>
              <a:buChar char="-"/>
            </a:pPr>
            <a:r>
              <a:rPr lang="en-GB" sz="2400" dirty="0"/>
              <a:t>I can use repetition for effect;</a:t>
            </a:r>
          </a:p>
          <a:p>
            <a:pPr marL="285750" indent="-285750" algn="l">
              <a:buFontTx/>
              <a:buChar char="-"/>
            </a:pPr>
            <a:r>
              <a:rPr lang="en-GB" sz="2400" dirty="0"/>
              <a:t>I can use precise verbs.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4242986-E2BC-469B-823F-6A57EBE33850}"/>
              </a:ext>
            </a:extLst>
          </p:cNvPr>
          <p:cNvSpPr txBox="1"/>
          <p:nvPr/>
        </p:nvSpPr>
        <p:spPr>
          <a:xfrm>
            <a:off x="866440" y="678416"/>
            <a:ext cx="5562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 traditional tale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00000000-0008-0000-0700-000052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407" y="5302915"/>
            <a:ext cx="905506" cy="8994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63081F-7BBE-4EC4-B88D-12FE806901CC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7" t="13940" r="24619" b="26408"/>
          <a:stretch/>
        </p:blipFill>
        <p:spPr bwMode="auto">
          <a:xfrm>
            <a:off x="3729009" y="5378814"/>
            <a:ext cx="842991" cy="7476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0000000-0008-0000-0700-00005B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836" y="5328826"/>
            <a:ext cx="863641" cy="830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8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57B56-B87A-4DBE-8A78-435B53B9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dirty="0"/>
              <a:t>Arrest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3214725-A91A-4F60-9611-B6B6008DF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504" y="1848465"/>
            <a:ext cx="7823844" cy="4562167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Let’s recap what we have written so far.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6FDE0ED-5E4E-428D-980B-88FCB1E0275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038" y="530962"/>
            <a:ext cx="905506" cy="89949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3E88DA8-B1A4-45AA-8E8F-970880EE7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477" y="2294250"/>
            <a:ext cx="7039897" cy="456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97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57B56-B87A-4DBE-8A78-435B53B9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dirty="0"/>
              <a:t>Arrest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1B82E9-1BC1-43E2-A9DB-C41357029765}"/>
              </a:ext>
            </a:extLst>
          </p:cNvPr>
          <p:cNvSpPr/>
          <p:nvPr/>
        </p:nvSpPr>
        <p:spPr>
          <a:xfrm>
            <a:off x="5810865" y="5024284"/>
            <a:ext cx="3202506" cy="17404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6538AE-7049-4935-9701-3BADCCCDE4D6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>
            <a:off x="7412118" y="5024284"/>
            <a:ext cx="0" cy="17404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868D7F5-F9FD-46F5-8107-809938F87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5005" y="5074833"/>
            <a:ext cx="1335079" cy="37235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2E1498-7267-420F-8CCC-D411D2807360}"/>
              </a:ext>
            </a:extLst>
          </p:cNvPr>
          <p:cNvCxnSpPr>
            <a:cxnSpLocks/>
          </p:cNvCxnSpPr>
          <p:nvPr/>
        </p:nvCxnSpPr>
        <p:spPr>
          <a:xfrm>
            <a:off x="5810865" y="5614338"/>
            <a:ext cx="1601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45488E-4827-4D28-A1F5-F41F9F950D46}"/>
              </a:ext>
            </a:extLst>
          </p:cNvPr>
          <p:cNvCxnSpPr>
            <a:cxnSpLocks/>
          </p:cNvCxnSpPr>
          <p:nvPr/>
        </p:nvCxnSpPr>
        <p:spPr>
          <a:xfrm>
            <a:off x="5810865" y="6176963"/>
            <a:ext cx="1601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9EFD56D-E2AE-431C-9E37-A7A7134CC606}"/>
              </a:ext>
            </a:extLst>
          </p:cNvPr>
          <p:cNvSpPr txBox="1"/>
          <p:nvPr/>
        </p:nvSpPr>
        <p:spPr>
          <a:xfrm>
            <a:off x="6501193" y="5134072"/>
            <a:ext cx="509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3214725-A91A-4F60-9611-B6B6008DF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804" y="1904707"/>
            <a:ext cx="7787545" cy="2385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100" dirty="0">
                <a:latin typeface="XCCW Joined 1a" panose="03050602040000000000" pitchFamily="66" charset="0"/>
              </a:rPr>
              <a:t>The wolf was angry with the pig’s reply. Let’s explore that feeling using the shade-o-meter. 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5B86A7-2535-43FF-B6BE-104EE307CF3A}"/>
              </a:ext>
            </a:extLst>
          </p:cNvPr>
          <p:cNvCxnSpPr/>
          <p:nvPr/>
        </p:nvCxnSpPr>
        <p:spPr>
          <a:xfrm>
            <a:off x="727804" y="2880852"/>
            <a:ext cx="0" cy="3657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1F50421-14CD-4ADC-9895-B20682ED4B18}"/>
              </a:ext>
            </a:extLst>
          </p:cNvPr>
          <p:cNvSpPr txBox="1"/>
          <p:nvPr/>
        </p:nvSpPr>
        <p:spPr>
          <a:xfrm>
            <a:off x="108154" y="2762865"/>
            <a:ext cx="520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+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D1A33E-1E4D-42C2-B2A4-DDA953C8D70F}"/>
              </a:ext>
            </a:extLst>
          </p:cNvPr>
          <p:cNvSpPr txBox="1"/>
          <p:nvPr/>
        </p:nvSpPr>
        <p:spPr>
          <a:xfrm>
            <a:off x="130629" y="5953677"/>
            <a:ext cx="520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_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55C41B6-DC2C-4DEA-A931-4243EC1BE869}"/>
              </a:ext>
            </a:extLst>
          </p:cNvPr>
          <p:cNvSpPr txBox="1"/>
          <p:nvPr/>
        </p:nvSpPr>
        <p:spPr>
          <a:xfrm>
            <a:off x="894735" y="4290463"/>
            <a:ext cx="2507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XCCW Joined 1a" panose="03050602040000000000" pitchFamily="66" charset="0"/>
              </a:rPr>
              <a:t>angry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387E384-0AA4-456C-86B9-C2DA84EC0C27}"/>
              </a:ext>
            </a:extLst>
          </p:cNvPr>
          <p:cNvSpPr/>
          <p:nvPr/>
        </p:nvSpPr>
        <p:spPr>
          <a:xfrm>
            <a:off x="3501116" y="2640350"/>
            <a:ext cx="3755921" cy="1761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latin typeface="XCCW Joined 1a" panose="03050602040000000000" pitchFamily="66" charset="0"/>
              </a:rPr>
              <a:t>irate, furious, angry, enraged, troubled, livid, cross</a:t>
            </a:r>
            <a:endParaRPr lang="en-GB" sz="2400" i="0" u="none" strike="noStrike" baseline="0" dirty="0">
              <a:solidFill>
                <a:schemeClr val="bg1"/>
              </a:solidFill>
              <a:latin typeface="XCCW Joined 1a" panose="03050602040000000000" pitchFamily="66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D0BF784-2068-4A03-B9A2-721C5F66B01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038" y="530189"/>
            <a:ext cx="905506" cy="89949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A42A3B4-7F5A-4DBA-A0E8-DDB9144A6DEB}"/>
              </a:ext>
            </a:extLst>
          </p:cNvPr>
          <p:cNvSpPr txBox="1"/>
          <p:nvPr/>
        </p:nvSpPr>
        <p:spPr>
          <a:xfrm>
            <a:off x="3538821" y="4511185"/>
            <a:ext cx="3644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Can you add any more?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3DCACDB-8151-43E8-AAA8-6CA81B26BB6B}"/>
              </a:ext>
            </a:extLst>
          </p:cNvPr>
          <p:cNvCxnSpPr/>
          <p:nvPr/>
        </p:nvCxnSpPr>
        <p:spPr>
          <a:xfrm>
            <a:off x="6625437" y="5582112"/>
            <a:ext cx="0" cy="594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69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57B56-B87A-4DBE-8A78-435B53B9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dirty="0"/>
              <a:t>Arrest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29F8373-1C67-4593-8580-909ED7310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6360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dirty="0"/>
              <a:t>Let’s gather your ideas.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Remember, tick ideas we have shared and made it on the board.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Add other people’s good ideas.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1B82E9-1BC1-43E2-A9DB-C41357029765}"/>
              </a:ext>
            </a:extLst>
          </p:cNvPr>
          <p:cNvSpPr/>
          <p:nvPr/>
        </p:nvSpPr>
        <p:spPr>
          <a:xfrm>
            <a:off x="5810865" y="5024284"/>
            <a:ext cx="3202506" cy="17404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6538AE-7049-4935-9701-3BADCCCDE4D6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>
            <a:off x="7412118" y="5024284"/>
            <a:ext cx="0" cy="17404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868D7F5-F9FD-46F5-8107-809938F87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5005" y="5074833"/>
            <a:ext cx="1335079" cy="37235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2E1498-7267-420F-8CCC-D411D2807360}"/>
              </a:ext>
            </a:extLst>
          </p:cNvPr>
          <p:cNvCxnSpPr>
            <a:cxnSpLocks/>
          </p:cNvCxnSpPr>
          <p:nvPr/>
        </p:nvCxnSpPr>
        <p:spPr>
          <a:xfrm>
            <a:off x="5810865" y="5614338"/>
            <a:ext cx="1601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45488E-4827-4D28-A1F5-F41F9F950D46}"/>
              </a:ext>
            </a:extLst>
          </p:cNvPr>
          <p:cNvCxnSpPr>
            <a:cxnSpLocks/>
          </p:cNvCxnSpPr>
          <p:nvPr/>
        </p:nvCxnSpPr>
        <p:spPr>
          <a:xfrm>
            <a:off x="5810865" y="6176963"/>
            <a:ext cx="1601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9EFD56D-E2AE-431C-9E37-A7A7134CC606}"/>
              </a:ext>
            </a:extLst>
          </p:cNvPr>
          <p:cNvSpPr txBox="1"/>
          <p:nvPr/>
        </p:nvSpPr>
        <p:spPr>
          <a:xfrm>
            <a:off x="6404187" y="5148360"/>
            <a:ext cx="509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51C194D-7F36-4E1D-9678-9B1FCB1E466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038" y="530962"/>
            <a:ext cx="905506" cy="899496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07ECF7-57F5-4EBF-B35C-2A45CEA740DD}"/>
              </a:ext>
            </a:extLst>
          </p:cNvPr>
          <p:cNvCxnSpPr/>
          <p:nvPr/>
        </p:nvCxnSpPr>
        <p:spPr>
          <a:xfrm>
            <a:off x="6605773" y="5582112"/>
            <a:ext cx="0" cy="594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840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69ABC-6704-4BC1-AB75-6243214CF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6EB69-C1E4-49A4-9B98-2EC45269E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5780"/>
            <a:ext cx="7886700" cy="456216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The wolf was </a:t>
            </a:r>
            <a:r>
              <a:rPr lang="en-GB" dirty="0">
                <a:highlight>
                  <a:srgbClr val="FFFF00"/>
                </a:highlight>
              </a:rPr>
              <a:t>cross</a:t>
            </a:r>
            <a:r>
              <a:rPr lang="en-GB" dirty="0"/>
              <a:t>. The wolf was </a:t>
            </a:r>
            <a:r>
              <a:rPr lang="en-GB" dirty="0">
                <a:highlight>
                  <a:srgbClr val="FFFF00"/>
                </a:highlight>
              </a:rPr>
              <a:t>angry</a:t>
            </a:r>
            <a:r>
              <a:rPr lang="en-GB" dirty="0"/>
              <a:t>. The wolf was </a:t>
            </a:r>
            <a:r>
              <a:rPr lang="en-GB" dirty="0">
                <a:highlight>
                  <a:srgbClr val="FFFF00"/>
                </a:highlight>
              </a:rPr>
              <a:t>livid.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Your task</a:t>
            </a:r>
            <a:r>
              <a:rPr lang="en-GB" dirty="0"/>
              <a:t>:</a:t>
            </a:r>
          </a:p>
          <a:p>
            <a:pPr marL="0" indent="0">
              <a:buNone/>
            </a:pPr>
            <a:r>
              <a:rPr lang="en-GB" dirty="0"/>
              <a:t>Write short, effective sentences with the intensity of anger increasing.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ighlight>
                  <a:srgbClr val="00FFFF"/>
                </a:highlight>
              </a:rPr>
              <a:t>Challenge</a:t>
            </a:r>
            <a:r>
              <a:rPr lang="en-GB" dirty="0"/>
              <a:t>: Can you deepen the moment with a metaphor or a simile?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2EF8F3-B669-4DB6-8193-874615F39F5B}"/>
              </a:ext>
            </a:extLst>
          </p:cNvPr>
          <p:cNvSpPr/>
          <p:nvPr/>
        </p:nvSpPr>
        <p:spPr>
          <a:xfrm>
            <a:off x="7744407" y="5337110"/>
            <a:ext cx="1278295" cy="1446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CD41837-C6F5-4152-B5AA-41A3D7B8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842" y="5425536"/>
            <a:ext cx="1109423" cy="309422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E6122D18-06A5-473C-BA41-8E6A705217B0}"/>
              </a:ext>
            </a:extLst>
          </p:cNvPr>
          <p:cNvSpPr/>
          <p:nvPr/>
        </p:nvSpPr>
        <p:spPr>
          <a:xfrm>
            <a:off x="7828842" y="5768658"/>
            <a:ext cx="299694" cy="39326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4DFEA2F-9219-48B0-AA25-3E881F9C922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7038" y="530962"/>
            <a:ext cx="905506" cy="89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24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57B56-B87A-4DBE-8A78-435B53B9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dirty="0"/>
              <a:t>Arrest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1B82E9-1BC1-43E2-A9DB-C41357029765}"/>
              </a:ext>
            </a:extLst>
          </p:cNvPr>
          <p:cNvSpPr/>
          <p:nvPr/>
        </p:nvSpPr>
        <p:spPr>
          <a:xfrm>
            <a:off x="5810865" y="5024284"/>
            <a:ext cx="3202506" cy="17404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6538AE-7049-4935-9701-3BADCCCDE4D6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>
            <a:off x="7412118" y="5024284"/>
            <a:ext cx="0" cy="17404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868D7F5-F9FD-46F5-8107-809938F87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5005" y="5074833"/>
            <a:ext cx="1335079" cy="37235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2E1498-7267-420F-8CCC-D411D2807360}"/>
              </a:ext>
            </a:extLst>
          </p:cNvPr>
          <p:cNvCxnSpPr>
            <a:cxnSpLocks/>
          </p:cNvCxnSpPr>
          <p:nvPr/>
        </p:nvCxnSpPr>
        <p:spPr>
          <a:xfrm>
            <a:off x="5810865" y="5614338"/>
            <a:ext cx="1601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45488E-4827-4D28-A1F5-F41F9F950D46}"/>
              </a:ext>
            </a:extLst>
          </p:cNvPr>
          <p:cNvCxnSpPr>
            <a:cxnSpLocks/>
          </p:cNvCxnSpPr>
          <p:nvPr/>
        </p:nvCxnSpPr>
        <p:spPr>
          <a:xfrm>
            <a:off x="5810865" y="6176963"/>
            <a:ext cx="1601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9EFD56D-E2AE-431C-9E37-A7A7134CC606}"/>
              </a:ext>
            </a:extLst>
          </p:cNvPr>
          <p:cNvSpPr txBox="1"/>
          <p:nvPr/>
        </p:nvSpPr>
        <p:spPr>
          <a:xfrm>
            <a:off x="6083340" y="5723538"/>
            <a:ext cx="509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3214725-A91A-4F60-9611-B6B6008DF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804" y="1904707"/>
            <a:ext cx="7787545" cy="23857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100" dirty="0">
                <a:latin typeface="XCCW Joined 1a" panose="03050602040000000000" pitchFamily="66" charset="0"/>
              </a:rPr>
              <a:t>The wolf is causing a bit of a commotion. Who might come and see what is going on?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Write your ideas in the second box.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0655320-77E3-4923-AA2A-87DE9171A4CF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7" t="13940" r="24619" b="26408"/>
          <a:stretch/>
        </p:blipFill>
        <p:spPr bwMode="auto">
          <a:xfrm>
            <a:off x="7407346" y="635070"/>
            <a:ext cx="842991" cy="7476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EACC78-9696-47F7-B763-4E064D156A98}"/>
              </a:ext>
            </a:extLst>
          </p:cNvPr>
          <p:cNvCxnSpPr/>
          <p:nvPr/>
        </p:nvCxnSpPr>
        <p:spPr>
          <a:xfrm>
            <a:off x="6593250" y="5582112"/>
            <a:ext cx="0" cy="594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35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57B56-B87A-4DBE-8A78-435B53B9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dirty="0"/>
              <a:t>Arrest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29F8373-1C67-4593-8580-909ED7310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76360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dirty="0"/>
              <a:t>Let’s gather your ideas.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Remember, tick ideas we have shared and made it on the board.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Add other people’s good ideas.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GB" dirty="0"/>
              <a:t>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1B82E9-1BC1-43E2-A9DB-C41357029765}"/>
              </a:ext>
            </a:extLst>
          </p:cNvPr>
          <p:cNvSpPr/>
          <p:nvPr/>
        </p:nvSpPr>
        <p:spPr>
          <a:xfrm>
            <a:off x="5810865" y="5024284"/>
            <a:ext cx="3202506" cy="17404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6538AE-7049-4935-9701-3BADCCCDE4D6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>
            <a:off x="7412118" y="5024284"/>
            <a:ext cx="0" cy="17404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868D7F5-F9FD-46F5-8107-809938F87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5005" y="5074833"/>
            <a:ext cx="1335079" cy="37235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2E1498-7267-420F-8CCC-D411D2807360}"/>
              </a:ext>
            </a:extLst>
          </p:cNvPr>
          <p:cNvCxnSpPr>
            <a:cxnSpLocks/>
          </p:cNvCxnSpPr>
          <p:nvPr/>
        </p:nvCxnSpPr>
        <p:spPr>
          <a:xfrm>
            <a:off x="5810865" y="5614338"/>
            <a:ext cx="1601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45488E-4827-4D28-A1F5-F41F9F950D46}"/>
              </a:ext>
            </a:extLst>
          </p:cNvPr>
          <p:cNvCxnSpPr>
            <a:cxnSpLocks/>
          </p:cNvCxnSpPr>
          <p:nvPr/>
        </p:nvCxnSpPr>
        <p:spPr>
          <a:xfrm>
            <a:off x="5810865" y="6176963"/>
            <a:ext cx="1601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9EFD56D-E2AE-431C-9E37-A7A7134CC606}"/>
              </a:ext>
            </a:extLst>
          </p:cNvPr>
          <p:cNvSpPr txBox="1"/>
          <p:nvPr/>
        </p:nvSpPr>
        <p:spPr>
          <a:xfrm>
            <a:off x="6053932" y="5721981"/>
            <a:ext cx="509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CD9D47A-E90E-442C-8E51-D21D9ED9C2D5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7" t="13940" r="24619" b="26408"/>
          <a:stretch/>
        </p:blipFill>
        <p:spPr bwMode="auto">
          <a:xfrm>
            <a:off x="7407346" y="635070"/>
            <a:ext cx="842991" cy="7476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4B2946D-E937-4D41-B077-163F87B43B57}"/>
              </a:ext>
            </a:extLst>
          </p:cNvPr>
          <p:cNvCxnSpPr/>
          <p:nvPr/>
        </p:nvCxnSpPr>
        <p:spPr>
          <a:xfrm>
            <a:off x="6609986" y="5582112"/>
            <a:ext cx="0" cy="594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0EE7C41-F475-43B0-999C-EB7111BD44A3}"/>
              </a:ext>
            </a:extLst>
          </p:cNvPr>
          <p:cNvSpPr txBox="1"/>
          <p:nvPr/>
        </p:nvSpPr>
        <p:spPr>
          <a:xfrm>
            <a:off x="721486" y="3871267"/>
            <a:ext cx="4572000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These were some of my ideas: </a:t>
            </a:r>
          </a:p>
          <a:p>
            <a:endParaRPr lang="en-GB" dirty="0">
              <a:latin typeface="XCCW Joined 1a" panose="03050602040000000000" pitchFamily="66" charset="0"/>
            </a:endParaRPr>
          </a:p>
          <a:p>
            <a:r>
              <a:rPr lang="en-GB" dirty="0">
                <a:latin typeface="XCCW Joined 1a" panose="03050602040000000000" pitchFamily="66" charset="0"/>
              </a:rPr>
              <a:t>neighbours, children, teachers, reporters, shopkeepers, police, paramedics.</a:t>
            </a:r>
          </a:p>
        </p:txBody>
      </p:sp>
    </p:spTree>
    <p:extLst>
      <p:ext uri="{BB962C8B-B14F-4D97-AF65-F5344CB8AC3E}">
        <p14:creationId xmlns:p14="http://schemas.microsoft.com/office/powerpoint/2010/main" val="3440432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8942B98-D7D8-48BF-9984-AFAB3189D4E4}"/>
              </a:ext>
            </a:extLst>
          </p:cNvPr>
          <p:cNvSpPr/>
          <p:nvPr/>
        </p:nvSpPr>
        <p:spPr>
          <a:xfrm>
            <a:off x="727804" y="2625213"/>
            <a:ext cx="7393641" cy="8037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E57B56-B87A-4DBE-8A78-435B53B9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dirty="0"/>
              <a:t>Arrest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1B82E9-1BC1-43E2-A9DB-C41357029765}"/>
              </a:ext>
            </a:extLst>
          </p:cNvPr>
          <p:cNvSpPr/>
          <p:nvPr/>
        </p:nvSpPr>
        <p:spPr>
          <a:xfrm>
            <a:off x="5810865" y="5024284"/>
            <a:ext cx="3202506" cy="17404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06538AE-7049-4935-9701-3BADCCCDE4D6}"/>
              </a:ext>
            </a:extLst>
          </p:cNvPr>
          <p:cNvCxnSpPr>
            <a:cxnSpLocks/>
            <a:stCxn id="5" idx="0"/>
            <a:endCxn id="5" idx="2"/>
          </p:cNvCxnSpPr>
          <p:nvPr/>
        </p:nvCxnSpPr>
        <p:spPr>
          <a:xfrm>
            <a:off x="7412118" y="5024284"/>
            <a:ext cx="0" cy="17404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868D7F5-F9FD-46F5-8107-809938F87D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15005" y="5074833"/>
            <a:ext cx="1335079" cy="37235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2E1498-7267-420F-8CCC-D411D2807360}"/>
              </a:ext>
            </a:extLst>
          </p:cNvPr>
          <p:cNvCxnSpPr>
            <a:cxnSpLocks/>
          </p:cNvCxnSpPr>
          <p:nvPr/>
        </p:nvCxnSpPr>
        <p:spPr>
          <a:xfrm>
            <a:off x="5810865" y="5614338"/>
            <a:ext cx="1601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45488E-4827-4D28-A1F5-F41F9F950D46}"/>
              </a:ext>
            </a:extLst>
          </p:cNvPr>
          <p:cNvCxnSpPr>
            <a:cxnSpLocks/>
          </p:cNvCxnSpPr>
          <p:nvPr/>
        </p:nvCxnSpPr>
        <p:spPr>
          <a:xfrm>
            <a:off x="5810865" y="6176963"/>
            <a:ext cx="16012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9EFD56D-E2AE-431C-9E37-A7A7134CC606}"/>
              </a:ext>
            </a:extLst>
          </p:cNvPr>
          <p:cNvSpPr txBox="1"/>
          <p:nvPr/>
        </p:nvSpPr>
        <p:spPr>
          <a:xfrm>
            <a:off x="6799322" y="5709823"/>
            <a:ext cx="509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3214725-A91A-4F60-9611-B6B6008DF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804" y="1904706"/>
            <a:ext cx="7787545" cy="45881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100" dirty="0">
                <a:latin typeface="XCCW Joined 1a" panose="03050602040000000000" pitchFamily="66" charset="0"/>
              </a:rPr>
              <a:t>I have some different words for commotion.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hubbub, scene, riot, drama, racket, rumpus, ruckus, furore, storm</a:t>
            </a:r>
          </a:p>
          <a:p>
            <a:pPr marL="0" indent="0">
              <a:buNone/>
            </a:pPr>
            <a:endParaRPr lang="en-GB" sz="2100" dirty="0"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sz="2100" dirty="0">
                <a:latin typeface="XCCW Joined 1a" panose="03050602040000000000" pitchFamily="66" charset="0"/>
              </a:rPr>
              <a:t>Let’s play word tennis and throw them around the classroom.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Now, write your three favourite</a:t>
            </a:r>
            <a:br>
              <a:rPr lang="en-GB" dirty="0"/>
            </a:br>
            <a:r>
              <a:rPr lang="en-GB" dirty="0"/>
              <a:t>ones in the third box. </a:t>
            </a:r>
          </a:p>
          <a:p>
            <a:pPr marL="0" indent="0">
              <a:buNone/>
            </a:pPr>
            <a:r>
              <a:rPr lang="en-GB" dirty="0"/>
              <a:t>Can you think of any others?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0655320-77E3-4923-AA2A-87DE9171A4CF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57" t="13940" r="24619" b="26408"/>
          <a:stretch/>
        </p:blipFill>
        <p:spPr bwMode="auto">
          <a:xfrm>
            <a:off x="7407346" y="635070"/>
            <a:ext cx="842991" cy="7476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EACC78-9696-47F7-B763-4E064D156A98}"/>
              </a:ext>
            </a:extLst>
          </p:cNvPr>
          <p:cNvCxnSpPr/>
          <p:nvPr/>
        </p:nvCxnSpPr>
        <p:spPr>
          <a:xfrm>
            <a:off x="6593250" y="5582112"/>
            <a:ext cx="0" cy="5948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75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733</TotalTime>
  <Words>579</Words>
  <Application>Microsoft Office PowerPoint</Application>
  <PresentationFormat>On-screen Show (4:3)</PresentationFormat>
  <Paragraphs>104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Visby CF Bold</vt:lpstr>
      <vt:lpstr>XCCW Joined 1a</vt:lpstr>
      <vt:lpstr>school</vt:lpstr>
      <vt:lpstr>The Three Little Pigs</vt:lpstr>
      <vt:lpstr>LI: Can I write an alternative version of a traditional tale? </vt:lpstr>
      <vt:lpstr>Arrest</vt:lpstr>
      <vt:lpstr>Arrest</vt:lpstr>
      <vt:lpstr>Arrest</vt:lpstr>
      <vt:lpstr>Model sentence</vt:lpstr>
      <vt:lpstr>Arrest</vt:lpstr>
      <vt:lpstr>Arrest</vt:lpstr>
      <vt:lpstr>Arrest</vt:lpstr>
      <vt:lpstr>Model sentence</vt:lpstr>
      <vt:lpstr>Arrest</vt:lpstr>
      <vt:lpstr>Arrest</vt:lpstr>
      <vt:lpstr>Model sentence</vt:lpstr>
      <vt:lpstr>Share and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Tale of Custard the Dragon – Ogden Nash</dc:title>
  <dc:creator>Mr and Mrs Smout</dc:creator>
  <cp:lastModifiedBy>Sophie Teresa</cp:lastModifiedBy>
  <cp:revision>65</cp:revision>
  <cp:lastPrinted>2021-05-05T07:01:18Z</cp:lastPrinted>
  <dcterms:created xsi:type="dcterms:W3CDTF">2021-02-17T09:47:59Z</dcterms:created>
  <dcterms:modified xsi:type="dcterms:W3CDTF">2021-09-19T11:36:05Z</dcterms:modified>
</cp:coreProperties>
</file>