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0" r:id="rId1"/>
  </p:sldMasterIdLst>
  <p:notesMasterIdLst>
    <p:notesMasterId r:id="rId14"/>
  </p:notesMasterIdLst>
  <p:sldIdLst>
    <p:sldId id="256" r:id="rId2"/>
    <p:sldId id="302" r:id="rId3"/>
    <p:sldId id="348" r:id="rId4"/>
    <p:sldId id="370" r:id="rId5"/>
    <p:sldId id="352" r:id="rId6"/>
    <p:sldId id="374" r:id="rId7"/>
    <p:sldId id="380" r:id="rId8"/>
    <p:sldId id="376" r:id="rId9"/>
    <p:sldId id="364" r:id="rId10"/>
    <p:sldId id="381" r:id="rId11"/>
    <p:sldId id="367" r:id="rId12"/>
    <p:sldId id="319" r:id="rId1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415"/>
    <a:srgbClr val="FE6700"/>
    <a:srgbClr val="99CCFF"/>
    <a:srgbClr val="F4F4F4"/>
    <a:srgbClr val="FBFBFB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2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45C36-A80F-4ABA-A0F2-945EFE6555F4}" type="datetimeFigureOut">
              <a:rPr lang="en-GB" smtClean="0"/>
              <a:t>12/09/2021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AE125E-B8F9-407B-B4EB-C502299AD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34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AE125E-B8F9-407B-B4EB-C502299AD5D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46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A11AA-9FC2-4907-83CF-7BE2D2F386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6A2B3D-C000-486A-9DD5-6141CF8831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A07511-1643-4CDA-B043-4BC01B9C5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7D1F-84CD-4681-A9AA-97BF2D131544}" type="datetimeFigureOut">
              <a:rPr lang="en-GB" smtClean="0"/>
              <a:t>12/09/2021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911D1-8FE5-4167-BA1F-AB004F468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472A8-95FB-454B-97BC-4AE793946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13DBF-8885-4EC8-8C1C-C3B5AA341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647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F5512-73DF-42DD-9C4F-D1EED16C7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805A95-B7CC-44FF-B12D-3703324A30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8C6EC-D9CC-4BEE-ACE7-CFA55C5F3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7D1F-84CD-4681-A9AA-97BF2D131544}" type="datetimeFigureOut">
              <a:rPr lang="en-GB" smtClean="0"/>
              <a:t>12/09/2021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56609-E92B-440C-B6B3-3ECC698A5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1E88A-D164-48B1-A91E-2931FFDC9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13DBF-8885-4EC8-8C1C-C3B5AA341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586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F66E46-2E84-41DC-B1A9-191AFB7C4F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099ED6-C801-49B3-A079-312A58AC39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78350-A685-4710-98C1-39C36832E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7D1F-84CD-4681-A9AA-97BF2D131544}" type="datetimeFigureOut">
              <a:rPr lang="en-GB" smtClean="0"/>
              <a:t>12/09/2021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6F1B02-C54F-40AE-A7AE-53BD757D6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22AA5-DD92-47DF-8DF1-0A055CC50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13DBF-8885-4EC8-8C1C-C3B5AA341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893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E32C7AD-824B-41C3-B4EA-38888379C37B}"/>
              </a:ext>
            </a:extLst>
          </p:cNvPr>
          <p:cNvSpPr/>
          <p:nvPr/>
        </p:nvSpPr>
        <p:spPr>
          <a:xfrm>
            <a:off x="628650" y="365126"/>
            <a:ext cx="8515350" cy="1325563"/>
          </a:xfrm>
          <a:prstGeom prst="rect">
            <a:avLst/>
          </a:prstGeom>
          <a:gradFill flip="none" rotWithShape="1">
            <a:gsLst>
              <a:gs pos="0">
                <a:srgbClr val="FF7415"/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2E7536-2917-4E1C-92CF-14480421E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E3B2E-42F1-4BBC-97A7-B7708A385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48C42-4C4F-4B91-B20C-6DE061CB6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7D1F-84CD-4681-A9AA-97BF2D131544}" type="datetimeFigureOut">
              <a:rPr lang="en-GB" smtClean="0"/>
              <a:t>12/09/2021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14731-3586-44B9-906A-55F182FE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86B08-E5AE-44A8-A8CA-8F3B2A876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13DBF-8885-4EC8-8C1C-C3B5AA341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127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70CD7-E6C5-483C-96F1-08F3C4310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53A505-9A46-4BF0-B588-2BFB69A8B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5E0D6-D2C2-4E03-B1AF-AE6D9C483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7D1F-84CD-4681-A9AA-97BF2D131544}" type="datetimeFigureOut">
              <a:rPr lang="en-GB" smtClean="0"/>
              <a:t>12/09/2021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16AA2-FA4F-4699-9367-99D731AFF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95B61-04E9-4B5C-8396-01095E944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13DBF-8885-4EC8-8C1C-C3B5AA341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899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EE96A-8414-44E5-A32A-FDEF5E56D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2685C-6768-479C-95B1-21F2F80A22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AD0E60-3F5B-4105-8B9A-CE05FED80A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08CAE-9B3D-473C-94F3-53BFA7714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7D1F-84CD-4681-A9AA-97BF2D131544}" type="datetimeFigureOut">
              <a:rPr lang="en-GB" smtClean="0"/>
              <a:t>12/09/2021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945D0A-F90A-4627-A93D-32FB4BBEA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505CD3-96AC-43F1-9864-6AECC03A1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13DBF-8885-4EC8-8C1C-C3B5AA341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656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1AACF-697B-4E63-A5E2-22AFC577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7E3758-25B2-4717-9DCF-A80CC8C44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58310A-BAFC-4107-A2EB-2E56696CD5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A940C7-AF91-4411-8FF2-4C1E318991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29A60A-CDF9-4760-9880-1EC344C46A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4D5AA3-71BA-4980-8908-BCE4CC11C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7D1F-84CD-4681-A9AA-97BF2D131544}" type="datetimeFigureOut">
              <a:rPr lang="en-GB" smtClean="0"/>
              <a:t>12/09/2021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DF1405-E449-4058-8BBD-9801D3A13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C6A80E-7CD3-4A9A-BA4B-8C1B4A337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13DBF-8885-4EC8-8C1C-C3B5AA341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476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6F8E5B2-504E-48F1-A4B4-48504A4A38AD}"/>
              </a:ext>
            </a:extLst>
          </p:cNvPr>
          <p:cNvSpPr/>
          <p:nvPr/>
        </p:nvSpPr>
        <p:spPr>
          <a:xfrm>
            <a:off x="628650" y="365126"/>
            <a:ext cx="8515350" cy="1325563"/>
          </a:xfrm>
          <a:prstGeom prst="rect">
            <a:avLst/>
          </a:prstGeom>
          <a:gradFill flip="none" rotWithShape="1">
            <a:gsLst>
              <a:gs pos="0">
                <a:srgbClr val="FF7415"/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FB096B-5EFE-41B4-BD35-14D69C21B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E997AE-4495-4CF1-9AC4-F528EF25D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7D1F-84CD-4681-A9AA-97BF2D131544}" type="datetimeFigureOut">
              <a:rPr lang="en-GB" smtClean="0"/>
              <a:t>12/09/2021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D01512-39E3-4AAD-9D18-260E0273A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33FC31-CA11-4FA2-AFAA-F2DB4CF21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13DBF-8885-4EC8-8C1C-C3B5AA341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405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2ED52C-58C9-47A4-A6E5-AC66050F3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7D1F-84CD-4681-A9AA-97BF2D131544}" type="datetimeFigureOut">
              <a:rPr lang="en-GB" smtClean="0"/>
              <a:t>12/09/2021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4CE7B0-6CFC-4522-A924-AB2424E0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CB1F59-6A8A-4940-956C-D4544FBA2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13DBF-8885-4EC8-8C1C-C3B5AA341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47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BCB8F-DB7D-4389-BFCE-DDF759BA0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609E6-CB0E-4C41-99CF-DA3CE7376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F616D8-4C1A-4FFE-A36C-685E33FF18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C628ED-51F1-498E-916C-2F320CE59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7D1F-84CD-4681-A9AA-97BF2D131544}" type="datetimeFigureOut">
              <a:rPr lang="en-GB" smtClean="0"/>
              <a:t>12/09/2021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997ADE-5906-4856-AE8F-7C5E09BD9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82868A-25BF-4543-B6FA-8DE576EA3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13DBF-8885-4EC8-8C1C-C3B5AA341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207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5CEDF-0D6F-4CC9-9781-094F8EA86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70DFCE-9FA0-4CA1-B30E-A498957201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E93787-28DB-4E01-BED2-74E09D25F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47F166-FA55-49CF-B252-FAD38F2EC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7D1F-84CD-4681-A9AA-97BF2D131544}" type="datetimeFigureOut">
              <a:rPr lang="en-GB" smtClean="0"/>
              <a:t>12/09/2021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D7560C-1FEC-47CA-9DA5-2A93F59A2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6E8542-95F8-4D13-BD6D-CFB4DC517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13DBF-8885-4EC8-8C1C-C3B5AA341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365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EA8AF7-C30F-4BF8-9D9C-0840DD8ED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FB1EF0-9A3C-49BA-AF82-3BA552D33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1D6EA8-747D-4870-A669-F2CDA43493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A7D1F-84CD-4681-A9AA-97BF2D131544}" type="datetimeFigureOut">
              <a:rPr lang="en-GB" smtClean="0"/>
              <a:t>12/09/2021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8EC07-83EC-4A7B-9CD1-7D465D0826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4B95C-A962-4533-AD76-561BDC3690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13DBF-8885-4EC8-8C1C-C3B5AA341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601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XCCW Joined 1a" panose="03050602040000000000" pitchFamily="66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XCCW Joined 1a" panose="03050602040000000000" pitchFamily="66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XCCW Joined 1a" panose="03050602040000000000" pitchFamily="66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XCCW Joined 1a" panose="03050602040000000000" pitchFamily="66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XCCW Joined 1a" panose="03050602040000000000" pitchFamily="66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XCCW Joined 1a" panose="03050602040000000000" pitchFamily="66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A37A8-6B52-4F9F-B618-82344B362A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Three Little Pigs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56FBFE-A9B2-4DAB-9F22-3243774561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Friday 17th September 2021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ABA70E-C03B-412A-848F-A817175D2B8D}"/>
              </a:ext>
            </a:extLst>
          </p:cNvPr>
          <p:cNvSpPr txBox="1"/>
          <p:nvPr/>
        </p:nvSpPr>
        <p:spPr>
          <a:xfrm>
            <a:off x="866440" y="678416"/>
            <a:ext cx="55623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A traditional tale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7C4AAC-E653-47CE-86A9-D594446ACA5B}"/>
              </a:ext>
            </a:extLst>
          </p:cNvPr>
          <p:cNvSpPr/>
          <p:nvPr/>
        </p:nvSpPr>
        <p:spPr>
          <a:xfrm>
            <a:off x="5617029" y="4926563"/>
            <a:ext cx="3396342" cy="18381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7170156-F878-4191-8395-B32C1EB6B5E8}"/>
              </a:ext>
            </a:extLst>
          </p:cNvPr>
          <p:cNvCxnSpPr>
            <a:cxnSpLocks/>
            <a:stCxn id="4" idx="0"/>
            <a:endCxn id="4" idx="2"/>
          </p:cNvCxnSpPr>
          <p:nvPr/>
        </p:nvCxnSpPr>
        <p:spPr>
          <a:xfrm>
            <a:off x="7315200" y="4926563"/>
            <a:ext cx="0" cy="18381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5FE192A2-FD22-4839-9ACF-02E6B382A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0045" y="5053926"/>
            <a:ext cx="1410040" cy="39326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438E977-0B42-47AC-9302-95ABEE73D780}"/>
              </a:ext>
            </a:extLst>
          </p:cNvPr>
          <p:cNvCxnSpPr/>
          <p:nvPr/>
        </p:nvCxnSpPr>
        <p:spPr>
          <a:xfrm>
            <a:off x="5617029" y="5575009"/>
            <a:ext cx="16981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2F5E3D4-9B73-43F1-AD06-B832AFA4AFA9}"/>
              </a:ext>
            </a:extLst>
          </p:cNvPr>
          <p:cNvCxnSpPr/>
          <p:nvPr/>
        </p:nvCxnSpPr>
        <p:spPr>
          <a:xfrm>
            <a:off x="5617028" y="6169860"/>
            <a:ext cx="16981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The True Story of the Three Little Pigs | Text to Talk">
            <a:extLst>
              <a:ext uri="{FF2B5EF4-FFF2-40B4-BE49-F238E27FC236}">
                <a16:creationId xmlns:a16="http://schemas.microsoft.com/office/drawing/2014/main" id="{2CB9D785-D4FD-48CD-A91F-5C635089B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9" y="4754919"/>
            <a:ext cx="217170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272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57B56-B87A-4DBE-8A78-435B53B9A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GB" dirty="0"/>
              <a:t>An angry pig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29F8373-1C67-4593-8580-909ED7310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1B82E9-1BC1-43E2-A9DB-C41357029765}"/>
              </a:ext>
            </a:extLst>
          </p:cNvPr>
          <p:cNvSpPr/>
          <p:nvPr/>
        </p:nvSpPr>
        <p:spPr>
          <a:xfrm>
            <a:off x="5617029" y="4926563"/>
            <a:ext cx="3396342" cy="18381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06538AE-7049-4935-9701-3BADCCCDE4D6}"/>
              </a:ext>
            </a:extLst>
          </p:cNvPr>
          <p:cNvCxnSpPr>
            <a:cxnSpLocks/>
            <a:stCxn id="5" idx="0"/>
            <a:endCxn id="5" idx="2"/>
          </p:cNvCxnSpPr>
          <p:nvPr/>
        </p:nvCxnSpPr>
        <p:spPr>
          <a:xfrm>
            <a:off x="7315200" y="4926563"/>
            <a:ext cx="0" cy="18381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868D7F5-F9FD-46F5-8107-809938F87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0045" y="5053926"/>
            <a:ext cx="1410040" cy="39326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22E1498-7267-420F-8CCC-D411D2807360}"/>
              </a:ext>
            </a:extLst>
          </p:cNvPr>
          <p:cNvCxnSpPr/>
          <p:nvPr/>
        </p:nvCxnSpPr>
        <p:spPr>
          <a:xfrm>
            <a:off x="5617029" y="5575009"/>
            <a:ext cx="16981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45488E-4827-4D28-A1F5-F41F9F950D46}"/>
              </a:ext>
            </a:extLst>
          </p:cNvPr>
          <p:cNvCxnSpPr/>
          <p:nvPr/>
        </p:nvCxnSpPr>
        <p:spPr>
          <a:xfrm>
            <a:off x="5617028" y="6169860"/>
            <a:ext cx="16981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9EFD56D-E2AE-431C-9E37-A7A7134CC606}"/>
              </a:ext>
            </a:extLst>
          </p:cNvPr>
          <p:cNvSpPr txBox="1"/>
          <p:nvPr/>
        </p:nvSpPr>
        <p:spPr>
          <a:xfrm>
            <a:off x="6326356" y="6293273"/>
            <a:ext cx="540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22B281-6829-4B37-8ED6-3097212DF027}"/>
              </a:ext>
            </a:extLst>
          </p:cNvPr>
          <p:cNvSpPr txBox="1"/>
          <p:nvPr/>
        </p:nvSpPr>
        <p:spPr>
          <a:xfrm>
            <a:off x="628650" y="1946787"/>
            <a:ext cx="80434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>
                <a:latin typeface="XCCW Joined 1a" panose="03050602040000000000" pitchFamily="66" charset="0"/>
              </a:rPr>
              <a:t>When we punctuate direct speech we need to use inverted commas. </a:t>
            </a:r>
          </a:p>
          <a:p>
            <a:r>
              <a:rPr lang="en-GB" sz="2100" dirty="0">
                <a:latin typeface="XCCW Joined 1a" panose="03050602040000000000" pitchFamily="66" charset="0"/>
              </a:rPr>
              <a:t>What were the rules again?</a:t>
            </a:r>
          </a:p>
          <a:p>
            <a:endParaRPr lang="en-GB" sz="2100" dirty="0">
              <a:latin typeface="XCCW Joined 1a" panose="03050602040000000000" pitchFamily="66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1D14B26-BD11-44A9-AA01-8FABF1FF681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440" y="627817"/>
            <a:ext cx="878105" cy="87358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392A252-4DDF-4343-9079-3B4FD03E771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816" y="743801"/>
            <a:ext cx="647680" cy="641616"/>
          </a:xfrm>
          <a:prstGeom prst="rect">
            <a:avLst/>
          </a:prstGeom>
        </p:spPr>
      </p:pic>
      <p:sp>
        <p:nvSpPr>
          <p:cNvPr id="27" name="Speech Bubble: Oval 26">
            <a:extLst>
              <a:ext uri="{FF2B5EF4-FFF2-40B4-BE49-F238E27FC236}">
                <a16:creationId xmlns:a16="http://schemas.microsoft.com/office/drawing/2014/main" id="{794E393F-7600-4C4E-B345-E7A08DD00BB0}"/>
              </a:ext>
            </a:extLst>
          </p:cNvPr>
          <p:cNvSpPr/>
          <p:nvPr/>
        </p:nvSpPr>
        <p:spPr>
          <a:xfrm>
            <a:off x="293914" y="3893153"/>
            <a:ext cx="4730369" cy="2156054"/>
          </a:xfrm>
          <a:prstGeom prst="wedgeEllipseCallout">
            <a:avLst>
              <a:gd name="adj1" fmla="val -52214"/>
              <a:gd name="adj2" fmla="val 5172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XCCW Joined 1a" panose="03050602040000000000" pitchFamily="66" charset="0"/>
              </a:rPr>
              <a:t>“No! Not by the hairs on my chinny, chin </a:t>
            </a:r>
            <a:r>
              <a:rPr lang="en-GB" sz="2400" dirty="0" err="1">
                <a:solidFill>
                  <a:schemeClr val="tx1"/>
                </a:solidFill>
                <a:latin typeface="XCCW Joined 1a" panose="03050602040000000000" pitchFamily="66" charset="0"/>
              </a:rPr>
              <a:t>chin</a:t>
            </a:r>
            <a:r>
              <a:rPr lang="en-GB" sz="2400" dirty="0">
                <a:solidFill>
                  <a:schemeClr val="tx1"/>
                </a:solidFill>
                <a:latin typeface="XCCW Joined 1a" panose="03050602040000000000" pitchFamily="66" charset="0"/>
              </a:rPr>
              <a:t>.”</a:t>
            </a:r>
            <a:endParaRPr lang="en-GB" sz="1200" dirty="0">
              <a:solidFill>
                <a:schemeClr val="tx1"/>
              </a:solidFill>
              <a:latin typeface="XCCW Joined 1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629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69ABC-6704-4BC1-AB75-6243214CF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Model sentence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6EB69-C1E4-49A4-9B98-2EC45269E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18968"/>
            <a:ext cx="8151556" cy="48768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i="0" u="none" strike="noStrike" baseline="0" dirty="0">
                <a:solidFill>
                  <a:srgbClr val="000000"/>
                </a:solidFill>
              </a:rPr>
              <a:t>“</a:t>
            </a:r>
            <a:r>
              <a:rPr lang="en-GB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</a:rPr>
              <a:t>Go away you stupid wolf, I’m busy!</a:t>
            </a:r>
            <a:r>
              <a:rPr lang="en-GB" i="0" u="none" strike="noStrike" baseline="0" dirty="0">
                <a:solidFill>
                  <a:srgbClr val="000000"/>
                </a:solidFill>
              </a:rPr>
              <a:t>” </a:t>
            </a:r>
            <a:r>
              <a:rPr lang="en-GB" i="0" u="none" strike="noStrike" baseline="0" dirty="0">
                <a:solidFill>
                  <a:srgbClr val="000000"/>
                </a:solidFill>
                <a:highlight>
                  <a:srgbClr val="00FFFF"/>
                </a:highlight>
              </a:rPr>
              <a:t>boomed</a:t>
            </a:r>
            <a:r>
              <a:rPr lang="en-GB" i="0" u="none" strike="noStrike" baseline="0" dirty="0">
                <a:solidFill>
                  <a:srgbClr val="000000"/>
                </a:solidFill>
              </a:rPr>
              <a:t> the pig. </a:t>
            </a:r>
            <a:endParaRPr lang="en-GB" dirty="0"/>
          </a:p>
          <a:p>
            <a:pPr marL="0" indent="0">
              <a:lnSpc>
                <a:spcPct val="100000"/>
              </a:lnSpc>
              <a:buNone/>
            </a:pPr>
            <a:endParaRPr lang="en-GB" u="sng" dirty="0"/>
          </a:p>
          <a:p>
            <a:pPr marL="0" indent="0">
              <a:lnSpc>
                <a:spcPct val="100000"/>
              </a:lnSpc>
              <a:buNone/>
            </a:pPr>
            <a:r>
              <a:rPr lang="en-GB" u="sng" dirty="0"/>
              <a:t>Your task</a:t>
            </a:r>
            <a:r>
              <a:rPr lang="en-GB" dirty="0"/>
              <a:t>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/>
              <a:t>Write your own choice of dialogue. </a:t>
            </a:r>
          </a:p>
          <a:p>
            <a:pPr marL="0" indent="0">
              <a:lnSpc>
                <a:spcPct val="100000"/>
              </a:lnSpc>
              <a:buNone/>
            </a:pPr>
            <a:endParaRPr lang="en-GB" dirty="0"/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highlight>
                  <a:srgbClr val="00FFFF"/>
                </a:highlight>
              </a:rPr>
              <a:t>Challenge</a:t>
            </a:r>
            <a:r>
              <a:rPr lang="en-GB" dirty="0"/>
              <a:t>: can you deepen the moment using a better word for ‘shouted’?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2EF8F3-B669-4DB6-8193-874615F39F5B}"/>
              </a:ext>
            </a:extLst>
          </p:cNvPr>
          <p:cNvSpPr/>
          <p:nvPr/>
        </p:nvSpPr>
        <p:spPr>
          <a:xfrm>
            <a:off x="7744407" y="5337110"/>
            <a:ext cx="1278295" cy="14462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D41837-C6F5-4152-B5AA-41A3D7B85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8842" y="5425536"/>
            <a:ext cx="1109423" cy="309422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E6122D18-06A5-473C-BA41-8E6A705217B0}"/>
              </a:ext>
            </a:extLst>
          </p:cNvPr>
          <p:cNvSpPr/>
          <p:nvPr/>
        </p:nvSpPr>
        <p:spPr>
          <a:xfrm>
            <a:off x="7828842" y="5768658"/>
            <a:ext cx="299694" cy="39326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3E30D78-7A5D-4786-BB6F-1B3988ED557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440" y="627817"/>
            <a:ext cx="878105" cy="8735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2BE2ACD-A7AB-4F00-A516-A829879E876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816" y="743801"/>
            <a:ext cx="647680" cy="64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965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8DF83-00AA-47E1-B617-AE33473B2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GB"/>
              <a:t>Share and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E78F3-10FC-4191-91C4-E1204F073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850478"/>
          </a:xfrm>
        </p:spPr>
        <p:txBody>
          <a:bodyPr>
            <a:normAutofit/>
          </a:bodyPr>
          <a:lstStyle/>
          <a:p>
            <a:r>
              <a:rPr lang="en-GB" dirty="0"/>
              <a:t>Share your work</a:t>
            </a:r>
          </a:p>
          <a:p>
            <a:r>
              <a:rPr lang="en-GB" dirty="0"/>
              <a:t>What sentence are your proud of?</a:t>
            </a:r>
          </a:p>
          <a:p>
            <a:r>
              <a:rPr lang="en-GB" dirty="0"/>
              <a:t>What does the class think of the work? </a:t>
            </a:r>
          </a:p>
          <a:p>
            <a:r>
              <a:rPr lang="en-GB" dirty="0"/>
              <a:t>How could we make it even better?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Which learning zone were you in today? </a:t>
            </a:r>
          </a:p>
          <a:p>
            <a:r>
              <a:rPr lang="en-GB" dirty="0"/>
              <a:t>Write the letter in the circle on the LI.  </a:t>
            </a:r>
          </a:p>
        </p:txBody>
      </p:sp>
      <p:pic>
        <p:nvPicPr>
          <p:cNvPr id="2050" name="Picture 2" descr="Today's World Read Aloud Day: 'Competing for Attention'">
            <a:extLst>
              <a:ext uri="{FF2B5EF4-FFF2-40B4-BE49-F238E27FC236}">
                <a16:creationId xmlns:a16="http://schemas.microsoft.com/office/drawing/2014/main" id="{6F1ACF95-A36D-4839-A623-30F5E387C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36" y="3429000"/>
            <a:ext cx="3573093" cy="225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516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A37A8-6B52-4F9F-B618-82344B362A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2656" y="1016247"/>
            <a:ext cx="8434873" cy="2157024"/>
          </a:xfrm>
        </p:spPr>
        <p:txBody>
          <a:bodyPr>
            <a:normAutofit/>
          </a:bodyPr>
          <a:lstStyle/>
          <a:p>
            <a:pPr algn="l"/>
            <a:r>
              <a:rPr lang="en-GB" sz="3600" dirty="0"/>
              <a:t>LI: </a:t>
            </a:r>
            <a:r>
              <a:rPr lang="en-GB" sz="4000" dirty="0">
                <a:effectLst/>
                <a:ea typeface="Calibri" panose="020F0502020204030204" pitchFamily="34" charset="0"/>
              </a:rPr>
              <a:t>Can I write an alternative version of a traditional tale? 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56FBFE-A9B2-4DAB-9F22-3243774561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2427" y="3445695"/>
            <a:ext cx="8434873" cy="1883131"/>
          </a:xfrm>
        </p:spPr>
        <p:txBody>
          <a:bodyPr>
            <a:normAutofit/>
          </a:bodyPr>
          <a:lstStyle/>
          <a:p>
            <a:pPr algn="l"/>
            <a:r>
              <a:rPr lang="en-GB" sz="2400" u="sng" dirty="0"/>
              <a:t>Steps to success:</a:t>
            </a:r>
          </a:p>
          <a:p>
            <a:pPr marL="285750" indent="-285750" algn="l">
              <a:buFontTx/>
              <a:buChar char="-"/>
            </a:pPr>
            <a:r>
              <a:rPr lang="en-GB" sz="2400" dirty="0"/>
              <a:t>I can use adjectives;</a:t>
            </a:r>
          </a:p>
          <a:p>
            <a:pPr marL="285750" indent="-285750" algn="l">
              <a:buFontTx/>
              <a:buChar char="-"/>
            </a:pPr>
            <a:r>
              <a:rPr lang="en-GB" sz="2400" dirty="0"/>
              <a:t>I can describe how a character is feeling;</a:t>
            </a:r>
          </a:p>
          <a:p>
            <a:pPr marL="285750" indent="-285750" algn="l">
              <a:buFontTx/>
              <a:buChar char="-"/>
            </a:pPr>
            <a:r>
              <a:rPr lang="en-GB" sz="2400" dirty="0"/>
              <a:t>I can include dialogue.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242986-E2BC-469B-823F-6A57EBE33850}"/>
              </a:ext>
            </a:extLst>
          </p:cNvPr>
          <p:cNvSpPr txBox="1"/>
          <p:nvPr/>
        </p:nvSpPr>
        <p:spPr>
          <a:xfrm>
            <a:off x="866440" y="678416"/>
            <a:ext cx="55623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A traditional tale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0000000-0008-0000-0600-00005000000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405" y="5328826"/>
            <a:ext cx="878105" cy="87358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C3F9C8B-9A41-4557-A7EF-1CD9F81143D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092" y="5444810"/>
            <a:ext cx="647680" cy="64161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0000000-0008-0000-0600-00005400000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901" y="5302915"/>
            <a:ext cx="905506" cy="89949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0000000-0008-0000-0700-00005200000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407" y="5302915"/>
            <a:ext cx="905506" cy="89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783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57B56-B87A-4DBE-8A78-435B53B9A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GB" dirty="0"/>
              <a:t>An angry pig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1B82E9-1BC1-43E2-A9DB-C41357029765}"/>
              </a:ext>
            </a:extLst>
          </p:cNvPr>
          <p:cNvSpPr/>
          <p:nvPr/>
        </p:nvSpPr>
        <p:spPr>
          <a:xfrm>
            <a:off x="5810865" y="5024284"/>
            <a:ext cx="3202506" cy="17404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06538AE-7049-4935-9701-3BADCCCDE4D6}"/>
              </a:ext>
            </a:extLst>
          </p:cNvPr>
          <p:cNvCxnSpPr>
            <a:cxnSpLocks/>
            <a:stCxn id="5" idx="0"/>
            <a:endCxn id="5" idx="2"/>
          </p:cNvCxnSpPr>
          <p:nvPr/>
        </p:nvCxnSpPr>
        <p:spPr>
          <a:xfrm>
            <a:off x="7412118" y="5024284"/>
            <a:ext cx="0" cy="17404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868D7F5-F9FD-46F5-8107-809938F87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5005" y="5074833"/>
            <a:ext cx="1335079" cy="37235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22E1498-7267-420F-8CCC-D411D2807360}"/>
              </a:ext>
            </a:extLst>
          </p:cNvPr>
          <p:cNvCxnSpPr>
            <a:cxnSpLocks/>
          </p:cNvCxnSpPr>
          <p:nvPr/>
        </p:nvCxnSpPr>
        <p:spPr>
          <a:xfrm>
            <a:off x="5810865" y="5614338"/>
            <a:ext cx="16012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45488E-4827-4D28-A1F5-F41F9F950D46}"/>
              </a:ext>
            </a:extLst>
          </p:cNvPr>
          <p:cNvCxnSpPr>
            <a:cxnSpLocks/>
          </p:cNvCxnSpPr>
          <p:nvPr/>
        </p:nvCxnSpPr>
        <p:spPr>
          <a:xfrm>
            <a:off x="5810865" y="6176963"/>
            <a:ext cx="16012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9EFD56D-E2AE-431C-9E37-A7A7134CC606}"/>
              </a:ext>
            </a:extLst>
          </p:cNvPr>
          <p:cNvSpPr txBox="1"/>
          <p:nvPr/>
        </p:nvSpPr>
        <p:spPr>
          <a:xfrm>
            <a:off x="6513834" y="5148360"/>
            <a:ext cx="509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1.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3214725-A91A-4F60-9611-B6B6008DF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504" y="1848465"/>
            <a:ext cx="7823844" cy="4562167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What do you notice about the pig’s eyes and frown?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Gather good adjectives to describe them. Write them in the first box. 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F5FF4AB-3856-47A3-9B2A-77C9C7DFA29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038" y="594907"/>
            <a:ext cx="905506" cy="8994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ADE33BF-6792-4AC4-AB49-2F153EFF2E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868" y="3878344"/>
            <a:ext cx="3202502" cy="28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97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57B56-B87A-4DBE-8A78-435B53B9A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GB" dirty="0"/>
              <a:t>An angry pig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29F8373-1C67-4593-8580-909ED7310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763606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dirty="0"/>
              <a:t>Let’s gather your ideas.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/>
              <a:t>Remember, tick ideas we have shared and made it on the board.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/>
              <a:t>Add other people’s good ideas.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/>
              <a:t> 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1B82E9-1BC1-43E2-A9DB-C41357029765}"/>
              </a:ext>
            </a:extLst>
          </p:cNvPr>
          <p:cNvSpPr/>
          <p:nvPr/>
        </p:nvSpPr>
        <p:spPr>
          <a:xfrm>
            <a:off x="5810865" y="5024284"/>
            <a:ext cx="3202506" cy="17404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06538AE-7049-4935-9701-3BADCCCDE4D6}"/>
              </a:ext>
            </a:extLst>
          </p:cNvPr>
          <p:cNvCxnSpPr>
            <a:cxnSpLocks/>
            <a:stCxn id="5" idx="0"/>
            <a:endCxn id="5" idx="2"/>
          </p:cNvCxnSpPr>
          <p:nvPr/>
        </p:nvCxnSpPr>
        <p:spPr>
          <a:xfrm>
            <a:off x="7412118" y="5024284"/>
            <a:ext cx="0" cy="17404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868D7F5-F9FD-46F5-8107-809938F87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5005" y="5074833"/>
            <a:ext cx="1335079" cy="37235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22E1498-7267-420F-8CCC-D411D2807360}"/>
              </a:ext>
            </a:extLst>
          </p:cNvPr>
          <p:cNvCxnSpPr>
            <a:cxnSpLocks/>
          </p:cNvCxnSpPr>
          <p:nvPr/>
        </p:nvCxnSpPr>
        <p:spPr>
          <a:xfrm>
            <a:off x="5810865" y="5614338"/>
            <a:ext cx="16012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45488E-4827-4D28-A1F5-F41F9F950D46}"/>
              </a:ext>
            </a:extLst>
          </p:cNvPr>
          <p:cNvCxnSpPr>
            <a:cxnSpLocks/>
          </p:cNvCxnSpPr>
          <p:nvPr/>
        </p:nvCxnSpPr>
        <p:spPr>
          <a:xfrm>
            <a:off x="5810865" y="6176963"/>
            <a:ext cx="16012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9EFD56D-E2AE-431C-9E37-A7A7134CC606}"/>
              </a:ext>
            </a:extLst>
          </p:cNvPr>
          <p:cNvSpPr txBox="1"/>
          <p:nvPr/>
        </p:nvSpPr>
        <p:spPr>
          <a:xfrm>
            <a:off x="6404187" y="5148360"/>
            <a:ext cx="509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C3B3665-3E12-419F-B849-9553967348E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038" y="594907"/>
            <a:ext cx="905506" cy="89949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951B209-565F-40EF-B473-B65EA5590C71}"/>
              </a:ext>
            </a:extLst>
          </p:cNvPr>
          <p:cNvSpPr txBox="1"/>
          <p:nvPr/>
        </p:nvSpPr>
        <p:spPr>
          <a:xfrm>
            <a:off x="803130" y="4246862"/>
            <a:ext cx="4572000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800" i="0" u="sng" strike="noStrike" baseline="0" dirty="0">
                <a:solidFill>
                  <a:srgbClr val="000000"/>
                </a:solidFill>
                <a:latin typeface="XCCW Joined 1a" panose="03050602040000000000" pitchFamily="66" charset="0"/>
              </a:rPr>
              <a:t>Here </a:t>
            </a:r>
            <a:r>
              <a:rPr lang="en-GB" u="sng" dirty="0">
                <a:solidFill>
                  <a:srgbClr val="000000"/>
                </a:solidFill>
                <a:latin typeface="XCCW Joined 1a" panose="03050602040000000000" pitchFamily="66" charset="0"/>
              </a:rPr>
              <a:t>are some of my ideas:</a:t>
            </a:r>
            <a:r>
              <a:rPr lang="en-GB" dirty="0">
                <a:solidFill>
                  <a:srgbClr val="000000"/>
                </a:solidFill>
                <a:latin typeface="XCCW Joined 1a" panose="03050602040000000000" pitchFamily="66" charset="0"/>
              </a:rPr>
              <a:t> </a:t>
            </a:r>
            <a:r>
              <a:rPr lang="en-GB" sz="1800" i="0" u="none" strike="noStrike" baseline="0" dirty="0">
                <a:solidFill>
                  <a:srgbClr val="000000"/>
                </a:solidFill>
                <a:latin typeface="XCCW Joined 1a" panose="03050602040000000000" pitchFamily="66" charset="0"/>
              </a:rPr>
              <a:t>angry, evil, dark, glaring, menacing, staring, cold, hateful. </a:t>
            </a:r>
          </a:p>
          <a:p>
            <a:r>
              <a:rPr lang="en-GB" dirty="0">
                <a:solidFill>
                  <a:srgbClr val="000000"/>
                </a:solidFill>
                <a:latin typeface="XCCW Joined 1a" panose="03050602040000000000" pitchFamily="66" charset="0"/>
              </a:rPr>
              <a:t>T</a:t>
            </a:r>
            <a:r>
              <a:rPr lang="en-GB" sz="1800" i="0" u="none" strike="noStrike" baseline="0" dirty="0">
                <a:solidFill>
                  <a:srgbClr val="000000"/>
                </a:solidFill>
                <a:latin typeface="XCCW Joined 1a" panose="03050602040000000000" pitchFamily="66" charset="0"/>
              </a:rPr>
              <a:t>he pig’s frown </a:t>
            </a:r>
            <a:r>
              <a:rPr lang="en-GB" dirty="0">
                <a:solidFill>
                  <a:srgbClr val="000000"/>
                </a:solidFill>
                <a:latin typeface="XCCW Joined 1a" panose="03050602040000000000" pitchFamily="66" charset="0"/>
              </a:rPr>
              <a:t>is</a:t>
            </a:r>
            <a:r>
              <a:rPr lang="en-GB" sz="1800" i="0" u="none" strike="noStrike" baseline="0" dirty="0">
                <a:solidFill>
                  <a:srgbClr val="000000"/>
                </a:solidFill>
                <a:latin typeface="XCCW Joined 1a" panose="03050602040000000000" pitchFamily="66" charset="0"/>
              </a:rPr>
              <a:t> shadowy, angry, arched, severe, fixed, harsh, unforgiving. </a:t>
            </a:r>
          </a:p>
        </p:txBody>
      </p:sp>
    </p:spTree>
    <p:extLst>
      <p:ext uri="{BB962C8B-B14F-4D97-AF65-F5344CB8AC3E}">
        <p14:creationId xmlns:p14="http://schemas.microsoft.com/office/powerpoint/2010/main" val="158884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69ABC-6704-4BC1-AB75-6243214CF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Model sentence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6EB69-C1E4-49A4-9B98-2EC45269E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05780"/>
            <a:ext cx="7886700" cy="456216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i="0" u="none" strike="noStrike" baseline="0" dirty="0">
                <a:solidFill>
                  <a:srgbClr val="000000"/>
                </a:solidFill>
              </a:rPr>
              <a:t>This pig’s eyes were </a:t>
            </a:r>
            <a:r>
              <a:rPr lang="en-GB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</a:rPr>
              <a:t>evil and dark</a:t>
            </a:r>
            <a:r>
              <a:rPr lang="en-GB" i="0" u="none" strike="noStrike" baseline="0" dirty="0">
                <a:solidFill>
                  <a:srgbClr val="000000"/>
                </a:solidFill>
              </a:rPr>
              <a:t>; his frown was </a:t>
            </a:r>
            <a:r>
              <a:rPr lang="en-GB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</a:rPr>
              <a:t>angry and harsh</a:t>
            </a:r>
            <a:r>
              <a:rPr lang="en-GB" i="0" u="none" strike="noStrike" baseline="0" dirty="0">
                <a:solidFill>
                  <a:srgbClr val="000000"/>
                </a:solidFill>
              </a:rPr>
              <a:t>. </a:t>
            </a:r>
            <a:r>
              <a:rPr lang="en-GB" dirty="0">
                <a:highlight>
                  <a:srgbClr val="FFFF00"/>
                </a:highlight>
              </a:rPr>
              <a:t> 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u="sng" dirty="0"/>
              <a:t>Your task</a:t>
            </a:r>
            <a:r>
              <a:rPr lang="en-GB" dirty="0"/>
              <a:t>:</a:t>
            </a:r>
          </a:p>
          <a:p>
            <a:pPr marL="0" indent="0">
              <a:buNone/>
            </a:pPr>
            <a:r>
              <a:rPr lang="en-GB" dirty="0"/>
              <a:t>Include two adjectives for the eyes and two adjectives for the frown or eyebrows. Make sure the verbs are in the past tense.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highlight>
                  <a:srgbClr val="00FFFF"/>
                </a:highlight>
              </a:rPr>
              <a:t>Challenge</a:t>
            </a:r>
            <a:r>
              <a:rPr lang="en-GB" dirty="0"/>
              <a:t>: Can you deepen with a simile?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2EF8F3-B669-4DB6-8193-874615F39F5B}"/>
              </a:ext>
            </a:extLst>
          </p:cNvPr>
          <p:cNvSpPr/>
          <p:nvPr/>
        </p:nvSpPr>
        <p:spPr>
          <a:xfrm>
            <a:off x="7744407" y="5337110"/>
            <a:ext cx="1278295" cy="14462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D41837-C6F5-4152-B5AA-41A3D7B85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8842" y="5425536"/>
            <a:ext cx="1109423" cy="309422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E6122D18-06A5-473C-BA41-8E6A705217B0}"/>
              </a:ext>
            </a:extLst>
          </p:cNvPr>
          <p:cNvSpPr/>
          <p:nvPr/>
        </p:nvSpPr>
        <p:spPr>
          <a:xfrm>
            <a:off x="7828842" y="5768658"/>
            <a:ext cx="299694" cy="39326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57FBD48-8B65-4658-A15E-71FD22F2F41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038" y="594907"/>
            <a:ext cx="905506" cy="89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824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57B56-B87A-4DBE-8A78-435B53B9A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GB" dirty="0"/>
              <a:t>An angry pig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1B82E9-1BC1-43E2-A9DB-C41357029765}"/>
              </a:ext>
            </a:extLst>
          </p:cNvPr>
          <p:cNvSpPr/>
          <p:nvPr/>
        </p:nvSpPr>
        <p:spPr>
          <a:xfrm>
            <a:off x="5810865" y="5024284"/>
            <a:ext cx="3202506" cy="17404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06538AE-7049-4935-9701-3BADCCCDE4D6}"/>
              </a:ext>
            </a:extLst>
          </p:cNvPr>
          <p:cNvCxnSpPr>
            <a:cxnSpLocks/>
            <a:stCxn id="5" idx="0"/>
            <a:endCxn id="5" idx="2"/>
          </p:cNvCxnSpPr>
          <p:nvPr/>
        </p:nvCxnSpPr>
        <p:spPr>
          <a:xfrm>
            <a:off x="7412118" y="5024284"/>
            <a:ext cx="0" cy="17404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868D7F5-F9FD-46F5-8107-809938F87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5005" y="5074833"/>
            <a:ext cx="1335079" cy="37235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22E1498-7267-420F-8CCC-D411D2807360}"/>
              </a:ext>
            </a:extLst>
          </p:cNvPr>
          <p:cNvCxnSpPr>
            <a:cxnSpLocks/>
          </p:cNvCxnSpPr>
          <p:nvPr/>
        </p:nvCxnSpPr>
        <p:spPr>
          <a:xfrm>
            <a:off x="5810865" y="5614338"/>
            <a:ext cx="16012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45488E-4827-4D28-A1F5-F41F9F950D46}"/>
              </a:ext>
            </a:extLst>
          </p:cNvPr>
          <p:cNvCxnSpPr>
            <a:cxnSpLocks/>
          </p:cNvCxnSpPr>
          <p:nvPr/>
        </p:nvCxnSpPr>
        <p:spPr>
          <a:xfrm>
            <a:off x="5810865" y="6176963"/>
            <a:ext cx="16012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9EFD56D-E2AE-431C-9E37-A7A7134CC606}"/>
              </a:ext>
            </a:extLst>
          </p:cNvPr>
          <p:cNvSpPr txBox="1"/>
          <p:nvPr/>
        </p:nvSpPr>
        <p:spPr>
          <a:xfrm>
            <a:off x="6501193" y="5709823"/>
            <a:ext cx="509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2.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3214725-A91A-4F60-9611-B6B6008DF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804" y="1904707"/>
            <a:ext cx="7787545" cy="23857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100" dirty="0">
                <a:latin typeface="XCCW Joined 1a" panose="03050602040000000000" pitchFamily="66" charset="0"/>
              </a:rPr>
              <a:t>What can we say about the wolf’s feelings from this picture? </a:t>
            </a:r>
          </a:p>
          <a:p>
            <a:pPr marL="0" indent="0">
              <a:buNone/>
            </a:pPr>
            <a:r>
              <a:rPr lang="en-GB" sz="2100" dirty="0">
                <a:latin typeface="XCCW Joined 1a" panose="03050602040000000000" pitchFamily="66" charset="0"/>
              </a:rPr>
              <a:t>I think </a:t>
            </a:r>
            <a:r>
              <a:rPr lang="en-GB" dirty="0"/>
              <a:t>he looks a bit nervous. </a:t>
            </a:r>
          </a:p>
          <a:p>
            <a:pPr marL="0" indent="0">
              <a:buNone/>
            </a:pPr>
            <a:r>
              <a:rPr lang="en-GB" dirty="0"/>
              <a:t>Draw a </a:t>
            </a:r>
            <a:r>
              <a:rPr lang="en-GB" dirty="0" err="1"/>
              <a:t>shadometer</a:t>
            </a:r>
            <a:r>
              <a:rPr lang="en-GB" dirty="0"/>
              <a:t> and gather other ‘nervous’ feeling words in the second box. 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8FD7FAA-794B-4A99-AD0E-F4D721E7F4F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038" y="530189"/>
            <a:ext cx="905506" cy="89949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21BDFF1-3EFA-4717-99A3-01CA63B21C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709"/>
          <a:stretch/>
        </p:blipFill>
        <p:spPr>
          <a:xfrm>
            <a:off x="477806" y="3878628"/>
            <a:ext cx="5059863" cy="288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35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57B56-B87A-4DBE-8A78-435B53B9A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GB" dirty="0"/>
              <a:t>An angry pig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1B82E9-1BC1-43E2-A9DB-C41357029765}"/>
              </a:ext>
            </a:extLst>
          </p:cNvPr>
          <p:cNvSpPr/>
          <p:nvPr/>
        </p:nvSpPr>
        <p:spPr>
          <a:xfrm>
            <a:off x="5810865" y="5024284"/>
            <a:ext cx="3202506" cy="17404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06538AE-7049-4935-9701-3BADCCCDE4D6}"/>
              </a:ext>
            </a:extLst>
          </p:cNvPr>
          <p:cNvCxnSpPr>
            <a:cxnSpLocks/>
            <a:stCxn id="5" idx="0"/>
            <a:endCxn id="5" idx="2"/>
          </p:cNvCxnSpPr>
          <p:nvPr/>
        </p:nvCxnSpPr>
        <p:spPr>
          <a:xfrm>
            <a:off x="7412118" y="5024284"/>
            <a:ext cx="0" cy="17404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868D7F5-F9FD-46F5-8107-809938F87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5005" y="5074833"/>
            <a:ext cx="1335079" cy="37235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22E1498-7267-420F-8CCC-D411D2807360}"/>
              </a:ext>
            </a:extLst>
          </p:cNvPr>
          <p:cNvCxnSpPr>
            <a:cxnSpLocks/>
          </p:cNvCxnSpPr>
          <p:nvPr/>
        </p:nvCxnSpPr>
        <p:spPr>
          <a:xfrm>
            <a:off x="5810865" y="5614338"/>
            <a:ext cx="16012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45488E-4827-4D28-A1F5-F41F9F950D46}"/>
              </a:ext>
            </a:extLst>
          </p:cNvPr>
          <p:cNvCxnSpPr>
            <a:cxnSpLocks/>
          </p:cNvCxnSpPr>
          <p:nvPr/>
        </p:nvCxnSpPr>
        <p:spPr>
          <a:xfrm>
            <a:off x="5810865" y="6176963"/>
            <a:ext cx="16012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9EFD56D-E2AE-431C-9E37-A7A7134CC606}"/>
              </a:ext>
            </a:extLst>
          </p:cNvPr>
          <p:cNvSpPr txBox="1"/>
          <p:nvPr/>
        </p:nvSpPr>
        <p:spPr>
          <a:xfrm>
            <a:off x="6501193" y="5709823"/>
            <a:ext cx="509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2.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3214725-A91A-4F60-9611-B6B6008DF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804" y="1904707"/>
            <a:ext cx="7787545" cy="23857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100" dirty="0">
                <a:latin typeface="XCCW Joined 1a" panose="03050602040000000000" pitchFamily="66" charset="0"/>
              </a:rPr>
              <a:t>Where would you put these on the </a:t>
            </a:r>
            <a:r>
              <a:rPr lang="en-GB" sz="2100" dirty="0" err="1">
                <a:latin typeface="XCCW Joined 1a" panose="03050602040000000000" pitchFamily="66" charset="0"/>
              </a:rPr>
              <a:t>shadometer</a:t>
            </a:r>
            <a:r>
              <a:rPr lang="en-GB" sz="2100" dirty="0">
                <a:latin typeface="XCCW Joined 1a" panose="03050602040000000000" pitchFamily="66" charset="0"/>
              </a:rPr>
              <a:t>? What words did you </a:t>
            </a:r>
            <a:r>
              <a:rPr lang="en-GB" sz="2100" dirty="0" err="1">
                <a:latin typeface="XCCW Joined 1a" panose="03050602040000000000" pitchFamily="66" charset="0"/>
              </a:rPr>
              <a:t>chot</a:t>
            </a:r>
            <a:r>
              <a:rPr lang="en-GB" sz="2100" dirty="0">
                <a:latin typeface="XCCW Joined 1a" panose="03050602040000000000" pitchFamily="66" charset="0"/>
              </a:rPr>
              <a:t>?</a:t>
            </a:r>
            <a:endParaRPr lang="en-GB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B86A7-2535-43FF-B6BE-104EE307CF3A}"/>
              </a:ext>
            </a:extLst>
          </p:cNvPr>
          <p:cNvCxnSpPr/>
          <p:nvPr/>
        </p:nvCxnSpPr>
        <p:spPr>
          <a:xfrm>
            <a:off x="727804" y="2880852"/>
            <a:ext cx="0" cy="3657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1F50421-14CD-4ADC-9895-B20682ED4B18}"/>
              </a:ext>
            </a:extLst>
          </p:cNvPr>
          <p:cNvSpPr txBox="1"/>
          <p:nvPr/>
        </p:nvSpPr>
        <p:spPr>
          <a:xfrm>
            <a:off x="108154" y="2762865"/>
            <a:ext cx="520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+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D1A33E-1E4D-42C2-B2A4-DDA953C8D70F}"/>
              </a:ext>
            </a:extLst>
          </p:cNvPr>
          <p:cNvSpPr txBox="1"/>
          <p:nvPr/>
        </p:nvSpPr>
        <p:spPr>
          <a:xfrm>
            <a:off x="130629" y="5953677"/>
            <a:ext cx="520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_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5C41B6-DC2C-4DEA-A931-4243EC1BE869}"/>
              </a:ext>
            </a:extLst>
          </p:cNvPr>
          <p:cNvSpPr txBox="1"/>
          <p:nvPr/>
        </p:nvSpPr>
        <p:spPr>
          <a:xfrm>
            <a:off x="894735" y="4290463"/>
            <a:ext cx="2507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XCCW Joined 1a" panose="03050602040000000000" pitchFamily="66" charset="0"/>
              </a:rPr>
              <a:t>nervous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387E384-0AA4-456C-86B9-C2DA84EC0C27}"/>
              </a:ext>
            </a:extLst>
          </p:cNvPr>
          <p:cNvSpPr/>
          <p:nvPr/>
        </p:nvSpPr>
        <p:spPr>
          <a:xfrm>
            <a:off x="4357798" y="2880852"/>
            <a:ext cx="3755921" cy="19489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100" i="0" u="none" strike="noStrike" baseline="0" dirty="0">
                <a:solidFill>
                  <a:schemeClr val="bg1"/>
                </a:solidFill>
                <a:latin typeface="XCCW Joined 1a" panose="03050602040000000000" pitchFamily="66" charset="0"/>
              </a:rPr>
              <a:t>worried, </a:t>
            </a:r>
            <a:br>
              <a:rPr lang="en-GB" sz="2100" i="0" u="none" strike="noStrike" baseline="0" dirty="0">
                <a:solidFill>
                  <a:schemeClr val="bg1"/>
                </a:solidFill>
                <a:latin typeface="XCCW Joined 1a" panose="03050602040000000000" pitchFamily="66" charset="0"/>
              </a:rPr>
            </a:br>
            <a:r>
              <a:rPr lang="en-GB" sz="2100" i="0" u="none" strike="noStrike" baseline="0" dirty="0">
                <a:solidFill>
                  <a:schemeClr val="bg1"/>
                </a:solidFill>
                <a:latin typeface="XCCW Joined 1a" panose="03050602040000000000" pitchFamily="66" charset="0"/>
              </a:rPr>
              <a:t>frightened, anxious, scared, </a:t>
            </a:r>
            <a:br>
              <a:rPr lang="en-GB" sz="2100" i="0" u="none" strike="noStrike" baseline="0" dirty="0">
                <a:solidFill>
                  <a:schemeClr val="bg1"/>
                </a:solidFill>
                <a:latin typeface="XCCW Joined 1a" panose="03050602040000000000" pitchFamily="66" charset="0"/>
              </a:rPr>
            </a:br>
            <a:r>
              <a:rPr lang="en-GB" sz="2100" i="0" u="none" strike="noStrike" baseline="0" dirty="0">
                <a:solidFill>
                  <a:schemeClr val="bg1"/>
                </a:solidFill>
                <a:latin typeface="XCCW Joined 1a" panose="03050602040000000000" pitchFamily="66" charset="0"/>
              </a:rPr>
              <a:t>on edge, timid, threatened</a:t>
            </a:r>
            <a:endParaRPr lang="en-GB" sz="2400" i="0" u="none" strike="noStrike" baseline="0" dirty="0">
              <a:solidFill>
                <a:schemeClr val="bg1"/>
              </a:solidFill>
              <a:latin typeface="XCCW Joined 1a" panose="03050602040000000000" pitchFamily="66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D0BF784-2068-4A03-B9A2-721C5F66B01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038" y="530189"/>
            <a:ext cx="905506" cy="89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178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69ABC-6704-4BC1-AB75-6243214CF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Model sentence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6EB69-C1E4-49A4-9B98-2EC45269E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05780"/>
            <a:ext cx="7886700" cy="456216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i="0" u="none" strike="noStrike" baseline="0" dirty="0">
                <a:solidFill>
                  <a:srgbClr val="000000"/>
                </a:solidFill>
              </a:rPr>
              <a:t>The angry pig made the wolf feel </a:t>
            </a:r>
            <a:r>
              <a:rPr lang="en-GB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</a:rPr>
              <a:t>timid.</a:t>
            </a:r>
            <a:r>
              <a:rPr lang="en-GB" sz="1800" b="1" i="0" u="none" strike="noStrike" baseline="0" dirty="0">
                <a:solidFill>
                  <a:srgbClr val="000000"/>
                </a:solidFill>
                <a:latin typeface="Visby CF Bold"/>
              </a:rPr>
              <a:t> </a:t>
            </a:r>
            <a:endParaRPr lang="en-GB" dirty="0">
              <a:highlight>
                <a:srgbClr val="FFFF00"/>
              </a:highlight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u="sng" dirty="0"/>
              <a:t>Your task</a:t>
            </a:r>
            <a:r>
              <a:rPr lang="en-GB" dirty="0"/>
              <a:t>:</a:t>
            </a:r>
          </a:p>
          <a:p>
            <a:pPr marL="0" indent="0">
              <a:buNone/>
            </a:pPr>
            <a:r>
              <a:rPr lang="en-GB" dirty="0"/>
              <a:t>Use a precise feeling word to say how the wolf is feeling.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highlight>
                  <a:srgbClr val="00FFFF"/>
                </a:highlight>
              </a:rPr>
              <a:t>Challenge</a:t>
            </a:r>
            <a:r>
              <a:rPr lang="en-GB" dirty="0"/>
              <a:t>: can you choose a </a:t>
            </a:r>
            <a:r>
              <a:rPr lang="en-GB" dirty="0" err="1"/>
              <a:t>boomtastic</a:t>
            </a:r>
            <a:r>
              <a:rPr lang="en-GB" dirty="0"/>
              <a:t> lens and deepen the moment?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2EF8F3-B669-4DB6-8193-874615F39F5B}"/>
              </a:ext>
            </a:extLst>
          </p:cNvPr>
          <p:cNvSpPr/>
          <p:nvPr/>
        </p:nvSpPr>
        <p:spPr>
          <a:xfrm>
            <a:off x="7744407" y="5337110"/>
            <a:ext cx="1278295" cy="14462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D41837-C6F5-4152-B5AA-41A3D7B85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8842" y="5425536"/>
            <a:ext cx="1109423" cy="309422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E6122D18-06A5-473C-BA41-8E6A705217B0}"/>
              </a:ext>
            </a:extLst>
          </p:cNvPr>
          <p:cNvSpPr/>
          <p:nvPr/>
        </p:nvSpPr>
        <p:spPr>
          <a:xfrm>
            <a:off x="7828842" y="5768658"/>
            <a:ext cx="299694" cy="39326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1BFFADD-5379-4F66-9C78-CD3FDCEDFE2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038" y="530189"/>
            <a:ext cx="905506" cy="89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66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57B56-B87A-4DBE-8A78-435B53B9A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GB" dirty="0"/>
              <a:t>An angry pig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29F8373-1C67-4593-8580-909ED7310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1B82E9-1BC1-43E2-A9DB-C41357029765}"/>
              </a:ext>
            </a:extLst>
          </p:cNvPr>
          <p:cNvSpPr/>
          <p:nvPr/>
        </p:nvSpPr>
        <p:spPr>
          <a:xfrm>
            <a:off x="5617029" y="4926563"/>
            <a:ext cx="3396342" cy="18381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06538AE-7049-4935-9701-3BADCCCDE4D6}"/>
              </a:ext>
            </a:extLst>
          </p:cNvPr>
          <p:cNvCxnSpPr>
            <a:cxnSpLocks/>
            <a:stCxn id="5" idx="0"/>
            <a:endCxn id="5" idx="2"/>
          </p:cNvCxnSpPr>
          <p:nvPr/>
        </p:nvCxnSpPr>
        <p:spPr>
          <a:xfrm>
            <a:off x="7315200" y="4926563"/>
            <a:ext cx="0" cy="18381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868D7F5-F9FD-46F5-8107-809938F87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0045" y="5053926"/>
            <a:ext cx="1410040" cy="39326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22E1498-7267-420F-8CCC-D411D2807360}"/>
              </a:ext>
            </a:extLst>
          </p:cNvPr>
          <p:cNvCxnSpPr/>
          <p:nvPr/>
        </p:nvCxnSpPr>
        <p:spPr>
          <a:xfrm>
            <a:off x="5617029" y="5575009"/>
            <a:ext cx="16981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45488E-4827-4D28-A1F5-F41F9F950D46}"/>
              </a:ext>
            </a:extLst>
          </p:cNvPr>
          <p:cNvCxnSpPr/>
          <p:nvPr/>
        </p:nvCxnSpPr>
        <p:spPr>
          <a:xfrm>
            <a:off x="5617028" y="6169860"/>
            <a:ext cx="16981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9EFD56D-E2AE-431C-9E37-A7A7134CC606}"/>
              </a:ext>
            </a:extLst>
          </p:cNvPr>
          <p:cNvSpPr txBox="1"/>
          <p:nvPr/>
        </p:nvSpPr>
        <p:spPr>
          <a:xfrm>
            <a:off x="6326356" y="6293273"/>
            <a:ext cx="540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22B281-6829-4B37-8ED6-3097212DF027}"/>
              </a:ext>
            </a:extLst>
          </p:cNvPr>
          <p:cNvSpPr txBox="1"/>
          <p:nvPr/>
        </p:nvSpPr>
        <p:spPr>
          <a:xfrm>
            <a:off x="628650" y="1946787"/>
            <a:ext cx="80434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>
                <a:latin typeface="XCCW Joined 1a" panose="03050602040000000000" pitchFamily="66" charset="0"/>
              </a:rPr>
              <a:t>In yesterday’s lesson the wolf asked to be let in. </a:t>
            </a:r>
          </a:p>
          <a:p>
            <a:endParaRPr lang="en-GB" sz="2100" dirty="0">
              <a:latin typeface="XCCW Joined 1a" panose="03050602040000000000" pitchFamily="66" charset="0"/>
            </a:endParaRPr>
          </a:p>
          <a:p>
            <a:r>
              <a:rPr lang="en-GB" sz="2100" dirty="0">
                <a:latin typeface="XCCW Joined 1a" panose="03050602040000000000" pitchFamily="66" charset="0"/>
              </a:rPr>
              <a:t>Let’s brainstorm angry replies from the feisty pig. </a:t>
            </a:r>
          </a:p>
          <a:p>
            <a:r>
              <a:rPr lang="en-GB" sz="2100" dirty="0">
                <a:latin typeface="XCCW Joined 1a" panose="03050602040000000000" pitchFamily="66" charset="0"/>
              </a:rPr>
              <a:t>Write them in the third box.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3138BD5-A1D5-4C97-BAAF-4158B3C4010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440" y="627817"/>
            <a:ext cx="878105" cy="87358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18C5427-1D72-4247-8F1A-272053BBCF3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816" y="743801"/>
            <a:ext cx="647680" cy="64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343546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" id="{74DAFB2D-2D75-4630-A123-D79B856D886B}" vid="{8FE079CD-9711-4625-9DF2-034AFD12A37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</Template>
  <TotalTime>689</TotalTime>
  <Words>487</Words>
  <Application>Microsoft Office PowerPoint</Application>
  <PresentationFormat>On-screen Show (4:3)</PresentationFormat>
  <Paragraphs>82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Visby CF Bold</vt:lpstr>
      <vt:lpstr>XCCW Joined 1a</vt:lpstr>
      <vt:lpstr>school</vt:lpstr>
      <vt:lpstr>The Three Little Pigs</vt:lpstr>
      <vt:lpstr>LI: Can I write an alternative version of a traditional tale? </vt:lpstr>
      <vt:lpstr>An angry pig</vt:lpstr>
      <vt:lpstr>An angry pig</vt:lpstr>
      <vt:lpstr>Model sentence</vt:lpstr>
      <vt:lpstr>An angry pig</vt:lpstr>
      <vt:lpstr>An angry pig</vt:lpstr>
      <vt:lpstr>Model sentence</vt:lpstr>
      <vt:lpstr>An angry pig</vt:lpstr>
      <vt:lpstr>An angry pig</vt:lpstr>
      <vt:lpstr>Model sentence</vt:lpstr>
      <vt:lpstr>Share and feedback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Tale of Custard the Dragon – Ogden Nash</dc:title>
  <dc:creator>Mr and Mrs Smout</dc:creator>
  <cp:lastModifiedBy>Sophie Teresa</cp:lastModifiedBy>
  <cp:revision>63</cp:revision>
  <cp:lastPrinted>2021-05-05T07:01:18Z</cp:lastPrinted>
  <dcterms:created xsi:type="dcterms:W3CDTF">2021-02-17T09:47:59Z</dcterms:created>
  <dcterms:modified xsi:type="dcterms:W3CDTF">2021-09-12T12:35:34Z</dcterms:modified>
</cp:coreProperties>
</file>