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1"/>
  </p:sldMasterIdLst>
  <p:sldIdLst>
    <p:sldId id="256" r:id="rId2"/>
    <p:sldId id="302" r:id="rId3"/>
    <p:sldId id="309" r:id="rId4"/>
    <p:sldId id="325" r:id="rId5"/>
    <p:sldId id="326" r:id="rId6"/>
    <p:sldId id="327" r:id="rId7"/>
    <p:sldId id="311" r:id="rId8"/>
    <p:sldId id="328" r:id="rId9"/>
    <p:sldId id="329" r:id="rId10"/>
    <p:sldId id="331" r:id="rId11"/>
    <p:sldId id="333" r:id="rId12"/>
    <p:sldId id="330" r:id="rId13"/>
    <p:sldId id="332" r:id="rId14"/>
    <p:sldId id="334" r:id="rId15"/>
    <p:sldId id="335" r:id="rId16"/>
    <p:sldId id="336" r:id="rId17"/>
    <p:sldId id="319" r:id="rId1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415"/>
    <a:srgbClr val="FE67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0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A11AA-9FC2-4907-83CF-7BE2D2F38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6A2B3D-C000-486A-9DD5-6141CF883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07511-1643-4CDA-B043-4BC01B9C5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05/06/2021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1D1-8FE5-4167-BA1F-AB004F468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472A8-95FB-454B-97BC-4AE793946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64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F5512-73DF-42DD-9C4F-D1EED16C7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805A95-B7CC-44FF-B12D-3703324A3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8C6EC-D9CC-4BEE-ACE7-CFA55C5F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05/06/2021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56609-E92B-440C-B6B3-3ECC698A5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1E88A-D164-48B1-A91E-2931FFDC9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586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F66E46-2E84-41DC-B1A9-191AFB7C4F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099ED6-C801-49B3-A079-312A58AC3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78350-A685-4710-98C1-39C36832E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05/06/2021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F1B02-C54F-40AE-A7AE-53BD757D6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22AA5-DD92-47DF-8DF1-0A055CC50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893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E32C7AD-824B-41C3-B4EA-38888379C37B}"/>
              </a:ext>
            </a:extLst>
          </p:cNvPr>
          <p:cNvSpPr/>
          <p:nvPr/>
        </p:nvSpPr>
        <p:spPr>
          <a:xfrm>
            <a:off x="628650" y="365126"/>
            <a:ext cx="8515350" cy="1325563"/>
          </a:xfrm>
          <a:prstGeom prst="rect">
            <a:avLst/>
          </a:prstGeom>
          <a:gradFill flip="none" rotWithShape="1">
            <a:gsLst>
              <a:gs pos="0">
                <a:srgbClr val="FF7415"/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2E7536-2917-4E1C-92CF-14480421E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E3B2E-42F1-4BBC-97A7-B7708A385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48C42-4C4F-4B91-B20C-6DE061CB6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05/06/2021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14731-3586-44B9-906A-55F182FE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86B08-E5AE-44A8-A8CA-8F3B2A876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127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70CD7-E6C5-483C-96F1-08F3C4310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3A505-9A46-4BF0-B588-2BFB69A8B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5E0D6-D2C2-4E03-B1AF-AE6D9C483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05/06/2021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16AA2-FA4F-4699-9367-99D731AFF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95B61-04E9-4B5C-8396-01095E944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89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EE96A-8414-44E5-A32A-FDEF5E56D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2685C-6768-479C-95B1-21F2F80A2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AD0E60-3F5B-4105-8B9A-CE05FED80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08CAE-9B3D-473C-94F3-53BFA7714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05/06/2021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945D0A-F90A-4627-A93D-32FB4BBE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05CD3-96AC-43F1-9864-6AECC03A1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656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1AACF-697B-4E63-A5E2-22AFC577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E3758-25B2-4717-9DCF-A80CC8C44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8310A-BAFC-4107-A2EB-2E56696CD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A940C7-AF91-4411-8FF2-4C1E31899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29A60A-CDF9-4760-9880-1EC344C46A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4D5AA3-71BA-4980-8908-BCE4CC11C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05/06/2021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DF1405-E449-4058-8BBD-9801D3A13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C6A80E-7CD3-4A9A-BA4B-8C1B4A337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47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F8E5B2-504E-48F1-A4B4-48504A4A38AD}"/>
              </a:ext>
            </a:extLst>
          </p:cNvPr>
          <p:cNvSpPr/>
          <p:nvPr/>
        </p:nvSpPr>
        <p:spPr>
          <a:xfrm>
            <a:off x="628650" y="365126"/>
            <a:ext cx="8515350" cy="1325563"/>
          </a:xfrm>
          <a:prstGeom prst="rect">
            <a:avLst/>
          </a:prstGeom>
          <a:gradFill flip="none" rotWithShape="1">
            <a:gsLst>
              <a:gs pos="0">
                <a:srgbClr val="FF7415"/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FB096B-5EFE-41B4-BD35-14D69C21B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E997AE-4495-4CF1-9AC4-F528EF25D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05/06/2021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D01512-39E3-4AAD-9D18-260E0273A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33FC31-CA11-4FA2-AFAA-F2DB4CF21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405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2ED52C-58C9-47A4-A6E5-AC66050F3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05/06/2021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4CE7B0-6CFC-4522-A924-AB2424E0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CB1F59-6A8A-4940-956C-D4544FBA2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47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BCB8F-DB7D-4389-BFCE-DDF759BA0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609E6-CB0E-4C41-99CF-DA3CE7376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F616D8-4C1A-4FFE-A36C-685E33FF1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628ED-51F1-498E-916C-2F320CE59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05/06/2021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997ADE-5906-4856-AE8F-7C5E09BD9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82868A-25BF-4543-B6FA-8DE576EA3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0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5CEDF-0D6F-4CC9-9781-094F8EA86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0DFCE-9FA0-4CA1-B30E-A498957201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E93787-28DB-4E01-BED2-74E09D25F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47F166-FA55-49CF-B252-FAD38F2EC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05/06/2021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D7560C-1FEC-47CA-9DA5-2A93F59A2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E8542-95F8-4D13-BD6D-CFB4DC517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365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EA8AF7-C30F-4BF8-9D9C-0840DD8ED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B1EF0-9A3C-49BA-AF82-3BA552D33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D6EA8-747D-4870-A669-F2CDA4349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A7D1F-84CD-4681-A9AA-97BF2D131544}" type="datetimeFigureOut">
              <a:rPr lang="en-GB" smtClean="0"/>
              <a:t>05/06/2021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8EC07-83EC-4A7B-9CD1-7D465D0826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4B95C-A962-4533-AD76-561BDC369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60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XCCW Joined 1a" panose="03050602040000000000" pitchFamily="66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dnL5LPil77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A37A8-6B52-4F9F-B618-82344B362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>
            <a:normAutofit/>
          </a:bodyPr>
          <a:lstStyle/>
          <a:p>
            <a:r>
              <a:rPr lang="en-GB" dirty="0"/>
              <a:t>The Water Cycle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56FBFE-A9B2-4DAB-9F22-3243774561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Thursday 10 June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ABA70E-C03B-412A-848F-A817175D2B8D}"/>
              </a:ext>
            </a:extLst>
          </p:cNvPr>
          <p:cNvSpPr txBox="1"/>
          <p:nvPr/>
        </p:nvSpPr>
        <p:spPr>
          <a:xfrm>
            <a:off x="866440" y="678416"/>
            <a:ext cx="55623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Explanation Text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7C4AAC-E653-47CE-86A9-D594446ACA5B}"/>
              </a:ext>
            </a:extLst>
          </p:cNvPr>
          <p:cNvSpPr/>
          <p:nvPr/>
        </p:nvSpPr>
        <p:spPr>
          <a:xfrm>
            <a:off x="5617029" y="4926563"/>
            <a:ext cx="3396342" cy="18381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170156-F878-4191-8395-B32C1EB6B5E8}"/>
              </a:ext>
            </a:extLst>
          </p:cNvPr>
          <p:cNvCxnSpPr>
            <a:cxnSpLocks/>
            <a:stCxn id="4" idx="0"/>
            <a:endCxn id="4" idx="2"/>
          </p:cNvCxnSpPr>
          <p:nvPr/>
        </p:nvCxnSpPr>
        <p:spPr>
          <a:xfrm>
            <a:off x="7315200" y="4926563"/>
            <a:ext cx="0" cy="18381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FE192A2-FD22-4839-9ACF-02E6B382A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373" y="5061167"/>
            <a:ext cx="1410040" cy="39326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419B72-AE9D-44D1-9458-08F4B8F3AE2B}"/>
              </a:ext>
            </a:extLst>
          </p:cNvPr>
          <p:cNvCxnSpPr/>
          <p:nvPr/>
        </p:nvCxnSpPr>
        <p:spPr>
          <a:xfrm>
            <a:off x="5617029" y="5538411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000FDBC-9F0E-406A-A5DF-F4AA101A9497}"/>
              </a:ext>
            </a:extLst>
          </p:cNvPr>
          <p:cNvCxnSpPr/>
          <p:nvPr/>
        </p:nvCxnSpPr>
        <p:spPr>
          <a:xfrm>
            <a:off x="5617029" y="6148011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Icon drop watercycle ⬇ Vector Image by © lovedoves | Vector Stock 118930080">
            <a:extLst>
              <a:ext uri="{FF2B5EF4-FFF2-40B4-BE49-F238E27FC236}">
                <a16:creationId xmlns:a16="http://schemas.microsoft.com/office/drawing/2014/main" id="{91F19720-4E16-4D63-AF29-A18F4AB45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52" b="93262" l="9961" r="89844">
                        <a14:foregroundMark x1="43848" y1="93359" x2="43848" y2="93359"/>
                        <a14:foregroundMark x1="48340" y1="6152" x2="48340" y2="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918" y="3157722"/>
            <a:ext cx="3806890" cy="380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CB9730-A5FF-4646-94FC-3920492F4F7C}"/>
              </a:ext>
            </a:extLst>
          </p:cNvPr>
          <p:cNvCxnSpPr/>
          <p:nvPr/>
        </p:nvCxnSpPr>
        <p:spPr>
          <a:xfrm>
            <a:off x="6428792" y="4926563"/>
            <a:ext cx="0" cy="611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79EB6F9-F06E-4DC5-AF1B-B6EC090B7013}"/>
              </a:ext>
            </a:extLst>
          </p:cNvPr>
          <p:cNvCxnSpPr/>
          <p:nvPr/>
        </p:nvCxnSpPr>
        <p:spPr>
          <a:xfrm>
            <a:off x="6449578" y="6148011"/>
            <a:ext cx="0" cy="611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272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Condensation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70545"/>
            <a:ext cx="7886700" cy="4322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Use the diagram below to explain to your partner what condensation is and how clouds are formed.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</a:t>
            </a:r>
          </a:p>
        </p:txBody>
      </p:sp>
      <p:pic>
        <p:nvPicPr>
          <p:cNvPr id="16" name="Picture 4" descr="Climate, clouds, cloudy, condensation, weather icon - Download on Iconfinder">
            <a:extLst>
              <a:ext uri="{FF2B5EF4-FFF2-40B4-BE49-F238E27FC236}">
                <a16:creationId xmlns:a16="http://schemas.microsoft.com/office/drawing/2014/main" id="{E1769B48-6BAA-4429-A043-6D85C8685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838" y="456352"/>
            <a:ext cx="1143109" cy="114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A4B0127-9233-4AB5-AFD6-1F38AF11E34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37276" y="797144"/>
            <a:ext cx="635526" cy="6057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88C351-A81B-45BC-A007-1147BA44B1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75" y="3731202"/>
            <a:ext cx="80200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83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Condensation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70545"/>
            <a:ext cx="7886700" cy="4322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We are going to write a sentence explaining what condensation is using a subordinate clause.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What is a subordinate clause? </a:t>
            </a:r>
          </a:p>
          <a:p>
            <a:pPr marL="0" indent="0">
              <a:buNone/>
            </a:pPr>
            <a:r>
              <a:rPr lang="en-GB" dirty="0"/>
              <a:t>What punctuation is important?</a:t>
            </a:r>
          </a:p>
          <a:p>
            <a:pPr marL="0" indent="0">
              <a:buNone/>
            </a:pPr>
            <a:r>
              <a:rPr lang="en-GB" dirty="0"/>
              <a:t>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6FC08D-E87C-412E-BD00-F328AF60FF33}"/>
              </a:ext>
            </a:extLst>
          </p:cNvPr>
          <p:cNvSpPr/>
          <p:nvPr/>
        </p:nvSpPr>
        <p:spPr>
          <a:xfrm>
            <a:off x="5617029" y="4926563"/>
            <a:ext cx="3396342" cy="18381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C1F075-A725-472F-96C5-26C5817DF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373" y="5061167"/>
            <a:ext cx="1410040" cy="39326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457C464-0F2B-46CB-BD53-31FDE53F952E}"/>
              </a:ext>
            </a:extLst>
          </p:cNvPr>
          <p:cNvCxnSpPr/>
          <p:nvPr/>
        </p:nvCxnSpPr>
        <p:spPr>
          <a:xfrm>
            <a:off x="5617029" y="5538411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B2D692-107A-4D77-B0D8-8FD70D41F7D2}"/>
              </a:ext>
            </a:extLst>
          </p:cNvPr>
          <p:cNvCxnSpPr/>
          <p:nvPr/>
        </p:nvCxnSpPr>
        <p:spPr>
          <a:xfrm>
            <a:off x="5617029" y="6148011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2B9D8E-E6CE-490B-94BB-1365E9C27083}"/>
              </a:ext>
            </a:extLst>
          </p:cNvPr>
          <p:cNvCxnSpPr>
            <a:stCxn id="8" idx="0"/>
            <a:endCxn id="8" idx="2"/>
          </p:cNvCxnSpPr>
          <p:nvPr/>
        </p:nvCxnSpPr>
        <p:spPr>
          <a:xfrm>
            <a:off x="7315200" y="4926563"/>
            <a:ext cx="0" cy="1838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74D8C10-B675-43C6-BFEA-DB3474EEDFCB}"/>
              </a:ext>
            </a:extLst>
          </p:cNvPr>
          <p:cNvSpPr txBox="1"/>
          <p:nvPr/>
        </p:nvSpPr>
        <p:spPr>
          <a:xfrm>
            <a:off x="6329461" y="5691524"/>
            <a:ext cx="415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70B423-5A02-471A-8CA7-FD72FF92C747}"/>
              </a:ext>
            </a:extLst>
          </p:cNvPr>
          <p:cNvCxnSpPr/>
          <p:nvPr/>
        </p:nvCxnSpPr>
        <p:spPr>
          <a:xfrm>
            <a:off x="6445971" y="4926563"/>
            <a:ext cx="0" cy="611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EACC30-8DC6-4521-BFAF-8B945B1AFD21}"/>
              </a:ext>
            </a:extLst>
          </p:cNvPr>
          <p:cNvCxnSpPr/>
          <p:nvPr/>
        </p:nvCxnSpPr>
        <p:spPr>
          <a:xfrm>
            <a:off x="6449578" y="6148011"/>
            <a:ext cx="0" cy="611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Climate, clouds, cloudy, condensation, weather icon - Download on Iconfinder">
            <a:extLst>
              <a:ext uri="{FF2B5EF4-FFF2-40B4-BE49-F238E27FC236}">
                <a16:creationId xmlns:a16="http://schemas.microsoft.com/office/drawing/2014/main" id="{E1769B48-6BAA-4429-A043-6D85C8685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838" y="456352"/>
            <a:ext cx="1143109" cy="114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A4B0127-9233-4AB5-AFD6-1F38AF11E34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37276" y="797144"/>
            <a:ext cx="635526" cy="6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441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Condensation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u="sng" dirty="0"/>
              <a:t>Model sentence: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highlight>
                  <a:srgbClr val="FFFF00"/>
                </a:highlight>
              </a:rPr>
              <a:t>When you</a:t>
            </a:r>
            <a:r>
              <a:rPr lang="en-GB" b="1" dirty="0">
                <a:highlight>
                  <a:srgbClr val="FFFF00"/>
                </a:highlight>
              </a:rPr>
              <a:t>,</a:t>
            </a:r>
            <a:r>
              <a:rPr lang="en-GB" dirty="0">
                <a:highlight>
                  <a:srgbClr val="FFFF00"/>
                </a:highlight>
              </a:rPr>
              <a:t> </a:t>
            </a:r>
            <a:r>
              <a:rPr lang="en-GB" b="1" dirty="0">
                <a:highlight>
                  <a:srgbClr val="FFFF00"/>
                </a:highlight>
              </a:rPr>
              <a:t>our spritely water vapour,</a:t>
            </a:r>
            <a:r>
              <a:rPr lang="en-GB" dirty="0">
                <a:highlight>
                  <a:srgbClr val="FFFF00"/>
                </a:highlight>
              </a:rPr>
              <a:t> have cooled down, you turn into a liquid and form clouds.</a:t>
            </a:r>
            <a:r>
              <a:rPr lang="en-GB" dirty="0"/>
              <a:t> This is called condensation.</a:t>
            </a:r>
            <a:r>
              <a:rPr lang="en-GB" dirty="0">
                <a:highlight>
                  <a:srgbClr val="FFFF00"/>
                </a:highlight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buNone/>
            </a:pPr>
            <a:r>
              <a:rPr lang="en-GB" u="sng" dirty="0"/>
              <a:t>Your task</a:t>
            </a:r>
            <a:r>
              <a:rPr lang="en-GB" dirty="0"/>
              <a:t>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/>
              <a:t>Write a scientific explanation of condensation using an appropriate adjective to describe the water vapour in a subordinate clause.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highlight>
                  <a:srgbClr val="00FFFF"/>
                </a:highlight>
              </a:rPr>
              <a:t>Deepen the moment:</a:t>
            </a:r>
            <a:r>
              <a:rPr lang="en-GB" dirty="0"/>
              <a:t> Add information about </a:t>
            </a:r>
            <a:br>
              <a:rPr lang="en-GB" dirty="0"/>
            </a:br>
            <a:r>
              <a:rPr lang="en-GB" dirty="0"/>
              <a:t>how clouds are formed.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BB4F98E-AF4B-42AB-B409-C2635AF2DFA6}"/>
              </a:ext>
            </a:extLst>
          </p:cNvPr>
          <p:cNvSpPr/>
          <p:nvPr/>
        </p:nvSpPr>
        <p:spPr>
          <a:xfrm>
            <a:off x="7744407" y="5337110"/>
            <a:ext cx="1278295" cy="14462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16E61A8-E28B-406C-ACA6-5F730E80C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842" y="5425536"/>
            <a:ext cx="1109423" cy="309422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14C1957E-49DB-42DF-A0FD-112A7800F911}"/>
              </a:ext>
            </a:extLst>
          </p:cNvPr>
          <p:cNvSpPr/>
          <p:nvPr/>
        </p:nvSpPr>
        <p:spPr>
          <a:xfrm>
            <a:off x="7828842" y="5768658"/>
            <a:ext cx="299694" cy="39326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4" descr="Climate, clouds, cloudy, condensation, weather icon - Download on Iconfinder">
            <a:extLst>
              <a:ext uri="{FF2B5EF4-FFF2-40B4-BE49-F238E27FC236}">
                <a16:creationId xmlns:a16="http://schemas.microsoft.com/office/drawing/2014/main" id="{EF405703-F223-4032-812D-2DFDAA178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838" y="456352"/>
            <a:ext cx="1143109" cy="114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9C28BE-B3EC-4FF8-910A-29B0C5C865B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37276" y="797144"/>
            <a:ext cx="635526" cy="6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78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Condensation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70545"/>
            <a:ext cx="7886700" cy="4322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What words and phrases can you use to get everyone’s attention if you were talking to a group of people?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Write them in the fourth box. </a:t>
            </a:r>
          </a:p>
          <a:p>
            <a:pPr marL="0" indent="0">
              <a:buNone/>
            </a:pPr>
            <a:r>
              <a:rPr lang="en-GB" dirty="0"/>
              <a:t>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6FC08D-E87C-412E-BD00-F328AF60FF33}"/>
              </a:ext>
            </a:extLst>
          </p:cNvPr>
          <p:cNvSpPr/>
          <p:nvPr/>
        </p:nvSpPr>
        <p:spPr>
          <a:xfrm>
            <a:off x="5617029" y="4926563"/>
            <a:ext cx="3396342" cy="18381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C1F075-A725-472F-96C5-26C5817DF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373" y="5061167"/>
            <a:ext cx="1410040" cy="39326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457C464-0F2B-46CB-BD53-31FDE53F952E}"/>
              </a:ext>
            </a:extLst>
          </p:cNvPr>
          <p:cNvCxnSpPr/>
          <p:nvPr/>
        </p:nvCxnSpPr>
        <p:spPr>
          <a:xfrm>
            <a:off x="5617029" y="5538411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B2D692-107A-4D77-B0D8-8FD70D41F7D2}"/>
              </a:ext>
            </a:extLst>
          </p:cNvPr>
          <p:cNvCxnSpPr/>
          <p:nvPr/>
        </p:nvCxnSpPr>
        <p:spPr>
          <a:xfrm>
            <a:off x="5617029" y="6148011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2B9D8E-E6CE-490B-94BB-1365E9C27083}"/>
              </a:ext>
            </a:extLst>
          </p:cNvPr>
          <p:cNvCxnSpPr>
            <a:stCxn id="8" idx="0"/>
            <a:endCxn id="8" idx="2"/>
          </p:cNvCxnSpPr>
          <p:nvPr/>
        </p:nvCxnSpPr>
        <p:spPr>
          <a:xfrm>
            <a:off x="7315200" y="4926563"/>
            <a:ext cx="0" cy="1838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74D8C10-B675-43C6-BFEA-DB3474EEDFCB}"/>
              </a:ext>
            </a:extLst>
          </p:cNvPr>
          <p:cNvSpPr txBox="1"/>
          <p:nvPr/>
        </p:nvSpPr>
        <p:spPr>
          <a:xfrm>
            <a:off x="5900219" y="6269269"/>
            <a:ext cx="415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70B423-5A02-471A-8CA7-FD72FF92C747}"/>
              </a:ext>
            </a:extLst>
          </p:cNvPr>
          <p:cNvCxnSpPr/>
          <p:nvPr/>
        </p:nvCxnSpPr>
        <p:spPr>
          <a:xfrm>
            <a:off x="6445971" y="4926563"/>
            <a:ext cx="0" cy="611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EACC30-8DC6-4521-BFAF-8B945B1AFD21}"/>
              </a:ext>
            </a:extLst>
          </p:cNvPr>
          <p:cNvCxnSpPr/>
          <p:nvPr/>
        </p:nvCxnSpPr>
        <p:spPr>
          <a:xfrm>
            <a:off x="6449578" y="6148011"/>
            <a:ext cx="0" cy="611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Climate, clouds, cloudy, condensation, weather icon - Download on Iconfinder">
            <a:extLst>
              <a:ext uri="{FF2B5EF4-FFF2-40B4-BE49-F238E27FC236}">
                <a16:creationId xmlns:a16="http://schemas.microsoft.com/office/drawing/2014/main" id="{E1769B48-6BAA-4429-A043-6D85C8685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838" y="456352"/>
            <a:ext cx="1143109" cy="114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68082C4-BAD5-4482-82F9-BD749D01035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303" y="709988"/>
            <a:ext cx="741335" cy="6013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3713A2F-5441-46A4-A63F-3CECF42FC12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32" y="724776"/>
            <a:ext cx="630661" cy="58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22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Condensation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70545"/>
            <a:ext cx="7886700" cy="4322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Here are some of my ideas.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Okay</a:t>
            </a:r>
          </a:p>
          <a:p>
            <a:r>
              <a:rPr lang="en-GB" dirty="0"/>
              <a:t>Right</a:t>
            </a:r>
          </a:p>
          <a:p>
            <a:r>
              <a:rPr lang="en-GB" dirty="0"/>
              <a:t>Here</a:t>
            </a:r>
          </a:p>
          <a:p>
            <a:r>
              <a:rPr lang="en-GB" dirty="0"/>
              <a:t>Follow me</a:t>
            </a:r>
          </a:p>
          <a:p>
            <a:r>
              <a:rPr lang="en-GB" dirty="0"/>
              <a:t>Pay attention.  </a:t>
            </a:r>
          </a:p>
          <a:p>
            <a:pPr marL="0" indent="0">
              <a:buNone/>
            </a:pPr>
            <a:r>
              <a:rPr lang="en-GB" dirty="0"/>
              <a:t>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6FC08D-E87C-412E-BD00-F328AF60FF33}"/>
              </a:ext>
            </a:extLst>
          </p:cNvPr>
          <p:cNvSpPr/>
          <p:nvPr/>
        </p:nvSpPr>
        <p:spPr>
          <a:xfrm>
            <a:off x="5617029" y="4926563"/>
            <a:ext cx="3396342" cy="18381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C1F075-A725-472F-96C5-26C5817DF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373" y="5061167"/>
            <a:ext cx="1410040" cy="39326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457C464-0F2B-46CB-BD53-31FDE53F952E}"/>
              </a:ext>
            </a:extLst>
          </p:cNvPr>
          <p:cNvCxnSpPr/>
          <p:nvPr/>
        </p:nvCxnSpPr>
        <p:spPr>
          <a:xfrm>
            <a:off x="5617029" y="5538411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B2D692-107A-4D77-B0D8-8FD70D41F7D2}"/>
              </a:ext>
            </a:extLst>
          </p:cNvPr>
          <p:cNvCxnSpPr/>
          <p:nvPr/>
        </p:nvCxnSpPr>
        <p:spPr>
          <a:xfrm>
            <a:off x="5617029" y="6148011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2B9D8E-E6CE-490B-94BB-1365E9C27083}"/>
              </a:ext>
            </a:extLst>
          </p:cNvPr>
          <p:cNvCxnSpPr>
            <a:stCxn id="8" idx="0"/>
            <a:endCxn id="8" idx="2"/>
          </p:cNvCxnSpPr>
          <p:nvPr/>
        </p:nvCxnSpPr>
        <p:spPr>
          <a:xfrm>
            <a:off x="7315200" y="4926563"/>
            <a:ext cx="0" cy="1838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74D8C10-B675-43C6-BFEA-DB3474EEDFCB}"/>
              </a:ext>
            </a:extLst>
          </p:cNvPr>
          <p:cNvSpPr txBox="1"/>
          <p:nvPr/>
        </p:nvSpPr>
        <p:spPr>
          <a:xfrm>
            <a:off x="5900219" y="6269269"/>
            <a:ext cx="415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70B423-5A02-471A-8CA7-FD72FF92C747}"/>
              </a:ext>
            </a:extLst>
          </p:cNvPr>
          <p:cNvCxnSpPr/>
          <p:nvPr/>
        </p:nvCxnSpPr>
        <p:spPr>
          <a:xfrm>
            <a:off x="6445971" y="4926563"/>
            <a:ext cx="0" cy="611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EACC30-8DC6-4521-BFAF-8B945B1AFD21}"/>
              </a:ext>
            </a:extLst>
          </p:cNvPr>
          <p:cNvCxnSpPr/>
          <p:nvPr/>
        </p:nvCxnSpPr>
        <p:spPr>
          <a:xfrm>
            <a:off x="6449578" y="6148011"/>
            <a:ext cx="0" cy="611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Climate, clouds, cloudy, condensation, weather icon - Download on Iconfinder">
            <a:extLst>
              <a:ext uri="{FF2B5EF4-FFF2-40B4-BE49-F238E27FC236}">
                <a16:creationId xmlns:a16="http://schemas.microsoft.com/office/drawing/2014/main" id="{E1769B48-6BAA-4429-A043-6D85C8685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838" y="456352"/>
            <a:ext cx="1143109" cy="114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388EE4-F66E-4714-AC90-DEB85D9B237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303" y="709988"/>
            <a:ext cx="741335" cy="6013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45994E-B0B5-4151-A6AC-9FAC645ADB0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32" y="724776"/>
            <a:ext cx="630661" cy="58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84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Condensation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70545"/>
            <a:ext cx="7886700" cy="4322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Does anyone know interesting facts about clouds? </a:t>
            </a:r>
          </a:p>
          <a:p>
            <a:pPr marL="0" indent="0">
              <a:buNone/>
            </a:pPr>
            <a:r>
              <a:rPr lang="en-GB" dirty="0"/>
              <a:t>From the videos, the book or your own knowledge?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Let’s share and </a:t>
            </a:r>
            <a:r>
              <a:rPr lang="en-GB" dirty="0" err="1"/>
              <a:t>chot</a:t>
            </a:r>
            <a:r>
              <a:rPr lang="en-GB" dirty="0"/>
              <a:t> in the last box.  </a:t>
            </a:r>
          </a:p>
          <a:p>
            <a:pPr marL="0" indent="0">
              <a:buNone/>
            </a:pPr>
            <a:r>
              <a:rPr lang="en-GB" dirty="0"/>
              <a:t>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6FC08D-E87C-412E-BD00-F328AF60FF33}"/>
              </a:ext>
            </a:extLst>
          </p:cNvPr>
          <p:cNvSpPr/>
          <p:nvPr/>
        </p:nvSpPr>
        <p:spPr>
          <a:xfrm>
            <a:off x="5617029" y="4926563"/>
            <a:ext cx="3396342" cy="18381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C1F075-A725-472F-96C5-26C5817DF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373" y="5061167"/>
            <a:ext cx="1410040" cy="39326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457C464-0F2B-46CB-BD53-31FDE53F952E}"/>
              </a:ext>
            </a:extLst>
          </p:cNvPr>
          <p:cNvCxnSpPr/>
          <p:nvPr/>
        </p:nvCxnSpPr>
        <p:spPr>
          <a:xfrm>
            <a:off x="5617029" y="5538411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B2D692-107A-4D77-B0D8-8FD70D41F7D2}"/>
              </a:ext>
            </a:extLst>
          </p:cNvPr>
          <p:cNvCxnSpPr/>
          <p:nvPr/>
        </p:nvCxnSpPr>
        <p:spPr>
          <a:xfrm>
            <a:off x="5617029" y="6148011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2B9D8E-E6CE-490B-94BB-1365E9C27083}"/>
              </a:ext>
            </a:extLst>
          </p:cNvPr>
          <p:cNvCxnSpPr>
            <a:stCxn id="8" idx="0"/>
            <a:endCxn id="8" idx="2"/>
          </p:cNvCxnSpPr>
          <p:nvPr/>
        </p:nvCxnSpPr>
        <p:spPr>
          <a:xfrm>
            <a:off x="7315200" y="4926563"/>
            <a:ext cx="0" cy="1838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74D8C10-B675-43C6-BFEA-DB3474EEDFCB}"/>
              </a:ext>
            </a:extLst>
          </p:cNvPr>
          <p:cNvSpPr txBox="1"/>
          <p:nvPr/>
        </p:nvSpPr>
        <p:spPr>
          <a:xfrm>
            <a:off x="6765841" y="6269269"/>
            <a:ext cx="415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70B423-5A02-471A-8CA7-FD72FF92C747}"/>
              </a:ext>
            </a:extLst>
          </p:cNvPr>
          <p:cNvCxnSpPr/>
          <p:nvPr/>
        </p:nvCxnSpPr>
        <p:spPr>
          <a:xfrm>
            <a:off x="6445971" y="4926563"/>
            <a:ext cx="0" cy="611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EACC30-8DC6-4521-BFAF-8B945B1AFD21}"/>
              </a:ext>
            </a:extLst>
          </p:cNvPr>
          <p:cNvCxnSpPr/>
          <p:nvPr/>
        </p:nvCxnSpPr>
        <p:spPr>
          <a:xfrm>
            <a:off x="6449578" y="6148011"/>
            <a:ext cx="0" cy="611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Climate, clouds, cloudy, condensation, weather icon - Download on Iconfinder">
            <a:extLst>
              <a:ext uri="{FF2B5EF4-FFF2-40B4-BE49-F238E27FC236}">
                <a16:creationId xmlns:a16="http://schemas.microsoft.com/office/drawing/2014/main" id="{E1769B48-6BAA-4429-A043-6D85C8685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838" y="456352"/>
            <a:ext cx="1143109" cy="114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388EE4-F66E-4714-AC90-DEB85D9B237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303" y="709988"/>
            <a:ext cx="741335" cy="6013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45994E-B0B5-4151-A6AC-9FAC645ADB0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32" y="724776"/>
            <a:ext cx="630661" cy="58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51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Condensation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u="sng" dirty="0"/>
              <a:t>Model sentence: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highlight>
                  <a:srgbClr val="FFFF00"/>
                </a:highlight>
              </a:rPr>
              <a:t>Right clouds, if we can get on a current, the air will move us around the globe. </a:t>
            </a:r>
            <a:r>
              <a:rPr lang="en-GB" dirty="0">
                <a:highlight>
                  <a:srgbClr val="00FFFF"/>
                </a:highlight>
              </a:rPr>
              <a:t>Stay together now. Off we go!</a:t>
            </a:r>
            <a:r>
              <a:rPr lang="en-GB" dirty="0">
                <a:highlight>
                  <a:srgbClr val="FFFF00"/>
                </a:highlight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buNone/>
            </a:pPr>
            <a:r>
              <a:rPr lang="en-GB" u="sng" dirty="0"/>
              <a:t>Your task</a:t>
            </a:r>
            <a:r>
              <a:rPr lang="en-GB" dirty="0"/>
              <a:t>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/>
              <a:t>Address the water droplets in a cloud. Give them an interesting fact.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highlight>
                  <a:srgbClr val="00FFFF"/>
                </a:highlight>
              </a:rPr>
              <a:t>Deepen the moment: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/>
              <a:t>Give the group of water droplets an </a:t>
            </a:r>
            <a:br>
              <a:rPr lang="en-GB" dirty="0"/>
            </a:br>
            <a:r>
              <a:rPr lang="en-GB" dirty="0"/>
              <a:t>instruction.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BB4F98E-AF4B-42AB-B409-C2635AF2DFA6}"/>
              </a:ext>
            </a:extLst>
          </p:cNvPr>
          <p:cNvSpPr/>
          <p:nvPr/>
        </p:nvSpPr>
        <p:spPr>
          <a:xfrm>
            <a:off x="7744407" y="5337110"/>
            <a:ext cx="1278295" cy="14462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16E61A8-E28B-406C-ACA6-5F730E80C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842" y="5425536"/>
            <a:ext cx="1109423" cy="309422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14C1957E-49DB-42DF-A0FD-112A7800F911}"/>
              </a:ext>
            </a:extLst>
          </p:cNvPr>
          <p:cNvSpPr/>
          <p:nvPr/>
        </p:nvSpPr>
        <p:spPr>
          <a:xfrm>
            <a:off x="7828842" y="5768658"/>
            <a:ext cx="299694" cy="39326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4" descr="Climate, clouds, cloudy, condensation, weather icon - Download on Iconfinder">
            <a:extLst>
              <a:ext uri="{FF2B5EF4-FFF2-40B4-BE49-F238E27FC236}">
                <a16:creationId xmlns:a16="http://schemas.microsoft.com/office/drawing/2014/main" id="{EF405703-F223-4032-812D-2DFDAA178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838" y="456352"/>
            <a:ext cx="1143109" cy="114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7BEF1A-CEDD-43B6-98A6-644B5CC63D5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303" y="709988"/>
            <a:ext cx="741335" cy="6013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D579E9-102C-48D4-A6CE-C8787A18F94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32" y="724776"/>
            <a:ext cx="630661" cy="58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73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8DF83-00AA-47E1-B617-AE33473B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Share and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E78F3-10FC-4191-91C4-E1204F073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Share your work</a:t>
            </a:r>
          </a:p>
          <a:p>
            <a:r>
              <a:rPr lang="en-GB" dirty="0"/>
              <a:t>What sentence are your proud of?</a:t>
            </a:r>
          </a:p>
          <a:p>
            <a:r>
              <a:rPr lang="en-GB" dirty="0"/>
              <a:t>What does the class think of the work? </a:t>
            </a:r>
          </a:p>
          <a:p>
            <a:r>
              <a:rPr lang="en-GB" dirty="0"/>
              <a:t>How could we make it even better? </a:t>
            </a:r>
          </a:p>
        </p:txBody>
      </p:sp>
      <p:pic>
        <p:nvPicPr>
          <p:cNvPr id="2050" name="Picture 2" descr="Today's World Read Aloud Day: 'Competing for Attention'">
            <a:extLst>
              <a:ext uri="{FF2B5EF4-FFF2-40B4-BE49-F238E27FC236}">
                <a16:creationId xmlns:a16="http://schemas.microsoft.com/office/drawing/2014/main" id="{6F1ACF95-A36D-4839-A623-30F5E387C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611" y="3667595"/>
            <a:ext cx="4482776" cy="282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516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A37A8-6B52-4F9F-B618-82344B362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692" y="1271976"/>
            <a:ext cx="8434873" cy="2157024"/>
          </a:xfrm>
        </p:spPr>
        <p:txBody>
          <a:bodyPr>
            <a:normAutofit/>
          </a:bodyPr>
          <a:lstStyle/>
          <a:p>
            <a:pPr algn="l"/>
            <a:r>
              <a:rPr lang="en-GB" sz="4000" dirty="0"/>
              <a:t>LI: </a:t>
            </a:r>
            <a:r>
              <a:rPr lang="en-GB" sz="4400" dirty="0">
                <a:effectLst/>
                <a:ea typeface="Calibri" panose="020F0502020204030204" pitchFamily="34" charset="0"/>
              </a:rPr>
              <a:t>Can I draft and write an explanation text?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56FBFE-A9B2-4DAB-9F22-3243774561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3852" y="3560895"/>
            <a:ext cx="7492482" cy="1883131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Steps to success:</a:t>
            </a:r>
          </a:p>
          <a:p>
            <a:pPr marL="285750" indent="-285750" algn="l">
              <a:buFontTx/>
              <a:buChar char="-"/>
            </a:pPr>
            <a:r>
              <a:rPr lang="en-GB" dirty="0"/>
              <a:t>I can use direct address to engage the reader </a:t>
            </a:r>
          </a:p>
          <a:p>
            <a:pPr marL="285750" indent="-285750" algn="l">
              <a:buFontTx/>
              <a:buChar char="-"/>
            </a:pPr>
            <a:r>
              <a:rPr lang="en-GB" dirty="0"/>
              <a:t>I can use a subordinate clause</a:t>
            </a:r>
          </a:p>
          <a:p>
            <a:pPr marL="285750" indent="-285750" algn="l">
              <a:buFontTx/>
              <a:buChar char="-"/>
            </a:pPr>
            <a:r>
              <a:rPr lang="en-GB" dirty="0"/>
              <a:t>I can include a water fact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242986-E2BC-469B-823F-6A57EBE33850}"/>
              </a:ext>
            </a:extLst>
          </p:cNvPr>
          <p:cNvSpPr txBox="1"/>
          <p:nvPr/>
        </p:nvSpPr>
        <p:spPr>
          <a:xfrm>
            <a:off x="866440" y="678416"/>
            <a:ext cx="55623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Explanation Text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D38CE5-9883-4677-96AF-8E168357953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95765" y="5782231"/>
            <a:ext cx="773372" cy="6978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6FB2A1-9E4B-47EE-BF70-B1397D0708B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5766748"/>
            <a:ext cx="840567" cy="6997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D137BE-FD32-49CF-94C5-ED233CBB1FB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367" y="5762407"/>
            <a:ext cx="741335" cy="68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83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Condensation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67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Watch the first 2 minutes of </a:t>
            </a:r>
            <a:r>
              <a:rPr lang="en-GB" dirty="0">
                <a:hlinkClick r:id="rId2"/>
              </a:rPr>
              <a:t>this video.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further water vapour travels from the surface of the earth, the colder it gets.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Find words that express cold, like </a:t>
            </a:r>
            <a:r>
              <a:rPr lang="en-GB" dirty="0" err="1"/>
              <a:t>brrr</a:t>
            </a:r>
            <a:r>
              <a:rPr lang="en-GB" dirty="0"/>
              <a:t> or chill, and write them in the first box.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6FC08D-E87C-412E-BD00-F328AF60FF33}"/>
              </a:ext>
            </a:extLst>
          </p:cNvPr>
          <p:cNvSpPr/>
          <p:nvPr/>
        </p:nvSpPr>
        <p:spPr>
          <a:xfrm>
            <a:off x="5617029" y="4926563"/>
            <a:ext cx="3396342" cy="18381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C1F075-A725-472F-96C5-26C5817DF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373" y="5061167"/>
            <a:ext cx="1410040" cy="39326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457C464-0F2B-46CB-BD53-31FDE53F952E}"/>
              </a:ext>
            </a:extLst>
          </p:cNvPr>
          <p:cNvCxnSpPr/>
          <p:nvPr/>
        </p:nvCxnSpPr>
        <p:spPr>
          <a:xfrm>
            <a:off x="5617029" y="5538411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B2D692-107A-4D77-B0D8-8FD70D41F7D2}"/>
              </a:ext>
            </a:extLst>
          </p:cNvPr>
          <p:cNvCxnSpPr/>
          <p:nvPr/>
        </p:nvCxnSpPr>
        <p:spPr>
          <a:xfrm>
            <a:off x="5617029" y="6148011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2B9D8E-E6CE-490B-94BB-1365E9C27083}"/>
              </a:ext>
            </a:extLst>
          </p:cNvPr>
          <p:cNvCxnSpPr>
            <a:stCxn id="8" idx="0"/>
            <a:endCxn id="8" idx="2"/>
          </p:cNvCxnSpPr>
          <p:nvPr/>
        </p:nvCxnSpPr>
        <p:spPr>
          <a:xfrm>
            <a:off x="7315200" y="4926563"/>
            <a:ext cx="0" cy="1838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74D8C10-B675-43C6-BFEA-DB3474EEDFCB}"/>
              </a:ext>
            </a:extLst>
          </p:cNvPr>
          <p:cNvSpPr txBox="1"/>
          <p:nvPr/>
        </p:nvSpPr>
        <p:spPr>
          <a:xfrm>
            <a:off x="5907235" y="5061167"/>
            <a:ext cx="415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70B423-5A02-471A-8CA7-FD72FF92C747}"/>
              </a:ext>
            </a:extLst>
          </p:cNvPr>
          <p:cNvCxnSpPr/>
          <p:nvPr/>
        </p:nvCxnSpPr>
        <p:spPr>
          <a:xfrm>
            <a:off x="6445971" y="4926563"/>
            <a:ext cx="0" cy="611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 descr="Climate, clouds, cloudy, condensation, weather icon - Download on Iconfinder">
            <a:extLst>
              <a:ext uri="{FF2B5EF4-FFF2-40B4-BE49-F238E27FC236}">
                <a16:creationId xmlns:a16="http://schemas.microsoft.com/office/drawing/2014/main" id="{971CB204-B81F-461F-AB17-AD235CAEB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838" y="456352"/>
            <a:ext cx="1143109" cy="114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AE142B-5DD0-4843-BC56-CFDA6EDB65F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971" y="704130"/>
            <a:ext cx="785091" cy="647551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E323F9C-03FF-44A7-B856-B0696A1BEAF6}"/>
              </a:ext>
            </a:extLst>
          </p:cNvPr>
          <p:cNvCxnSpPr/>
          <p:nvPr/>
        </p:nvCxnSpPr>
        <p:spPr>
          <a:xfrm>
            <a:off x="6449578" y="6148011"/>
            <a:ext cx="0" cy="611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714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Condensation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67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Here are some of my ideas.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Chill</a:t>
            </a:r>
          </a:p>
          <a:p>
            <a:r>
              <a:rPr lang="en-GB" dirty="0"/>
              <a:t>Cool</a:t>
            </a:r>
          </a:p>
          <a:p>
            <a:r>
              <a:rPr lang="en-GB" dirty="0"/>
              <a:t>Cold</a:t>
            </a:r>
          </a:p>
          <a:p>
            <a:r>
              <a:rPr lang="en-GB" dirty="0"/>
              <a:t>Nippy</a:t>
            </a:r>
          </a:p>
          <a:p>
            <a:r>
              <a:rPr lang="en-GB" dirty="0"/>
              <a:t>Shivery.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6FC08D-E87C-412E-BD00-F328AF60FF33}"/>
              </a:ext>
            </a:extLst>
          </p:cNvPr>
          <p:cNvSpPr/>
          <p:nvPr/>
        </p:nvSpPr>
        <p:spPr>
          <a:xfrm>
            <a:off x="5617029" y="4926563"/>
            <a:ext cx="3396342" cy="18381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C1F075-A725-472F-96C5-26C5817DF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373" y="5061167"/>
            <a:ext cx="1410040" cy="39326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457C464-0F2B-46CB-BD53-31FDE53F952E}"/>
              </a:ext>
            </a:extLst>
          </p:cNvPr>
          <p:cNvCxnSpPr/>
          <p:nvPr/>
        </p:nvCxnSpPr>
        <p:spPr>
          <a:xfrm>
            <a:off x="5617029" y="5538411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B2D692-107A-4D77-B0D8-8FD70D41F7D2}"/>
              </a:ext>
            </a:extLst>
          </p:cNvPr>
          <p:cNvCxnSpPr/>
          <p:nvPr/>
        </p:nvCxnSpPr>
        <p:spPr>
          <a:xfrm>
            <a:off x="5617029" y="6148011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2B9D8E-E6CE-490B-94BB-1365E9C27083}"/>
              </a:ext>
            </a:extLst>
          </p:cNvPr>
          <p:cNvCxnSpPr>
            <a:stCxn id="8" idx="0"/>
            <a:endCxn id="8" idx="2"/>
          </p:cNvCxnSpPr>
          <p:nvPr/>
        </p:nvCxnSpPr>
        <p:spPr>
          <a:xfrm>
            <a:off x="7315200" y="4926563"/>
            <a:ext cx="0" cy="1838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74D8C10-B675-43C6-BFEA-DB3474EEDFCB}"/>
              </a:ext>
            </a:extLst>
          </p:cNvPr>
          <p:cNvSpPr txBox="1"/>
          <p:nvPr/>
        </p:nvSpPr>
        <p:spPr>
          <a:xfrm>
            <a:off x="5907235" y="5061167"/>
            <a:ext cx="415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70B423-5A02-471A-8CA7-FD72FF92C747}"/>
              </a:ext>
            </a:extLst>
          </p:cNvPr>
          <p:cNvCxnSpPr/>
          <p:nvPr/>
        </p:nvCxnSpPr>
        <p:spPr>
          <a:xfrm>
            <a:off x="6445971" y="4926563"/>
            <a:ext cx="0" cy="611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45218C9-BC4A-4A70-A986-E28577E94E99}"/>
              </a:ext>
            </a:extLst>
          </p:cNvPr>
          <p:cNvCxnSpPr/>
          <p:nvPr/>
        </p:nvCxnSpPr>
        <p:spPr>
          <a:xfrm>
            <a:off x="6449578" y="6148011"/>
            <a:ext cx="0" cy="611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Climate, clouds, cloudy, condensation, weather icon - Download on Iconfinder">
            <a:extLst>
              <a:ext uri="{FF2B5EF4-FFF2-40B4-BE49-F238E27FC236}">
                <a16:creationId xmlns:a16="http://schemas.microsoft.com/office/drawing/2014/main" id="{424AEA73-A374-44A2-AD77-C159DFA3E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838" y="456352"/>
            <a:ext cx="1143109" cy="114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9D1A0A7-4B34-4E05-BEFF-7CD253FB892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971" y="704130"/>
            <a:ext cx="785091" cy="64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76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Condensation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67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 water vapour forms together into water drops as it condenses. They stay in a group and get carried by the wind and hot air.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What things do teachers say to keep pupils together when on a trip? Or your parents when you are walking around a new place?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Write them in the second box.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6FC08D-E87C-412E-BD00-F328AF60FF33}"/>
              </a:ext>
            </a:extLst>
          </p:cNvPr>
          <p:cNvSpPr/>
          <p:nvPr/>
        </p:nvSpPr>
        <p:spPr>
          <a:xfrm>
            <a:off x="5617029" y="4926563"/>
            <a:ext cx="3396342" cy="18381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C1F075-A725-472F-96C5-26C5817DF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373" y="5061167"/>
            <a:ext cx="1410040" cy="39326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457C464-0F2B-46CB-BD53-31FDE53F952E}"/>
              </a:ext>
            </a:extLst>
          </p:cNvPr>
          <p:cNvCxnSpPr/>
          <p:nvPr/>
        </p:nvCxnSpPr>
        <p:spPr>
          <a:xfrm>
            <a:off x="5617029" y="5538411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B2D692-107A-4D77-B0D8-8FD70D41F7D2}"/>
              </a:ext>
            </a:extLst>
          </p:cNvPr>
          <p:cNvCxnSpPr/>
          <p:nvPr/>
        </p:nvCxnSpPr>
        <p:spPr>
          <a:xfrm>
            <a:off x="5617029" y="6148011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2B9D8E-E6CE-490B-94BB-1365E9C27083}"/>
              </a:ext>
            </a:extLst>
          </p:cNvPr>
          <p:cNvCxnSpPr>
            <a:stCxn id="8" idx="0"/>
            <a:endCxn id="8" idx="2"/>
          </p:cNvCxnSpPr>
          <p:nvPr/>
        </p:nvCxnSpPr>
        <p:spPr>
          <a:xfrm>
            <a:off x="7315200" y="4926563"/>
            <a:ext cx="0" cy="1838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74D8C10-B675-43C6-BFEA-DB3474EEDFCB}"/>
              </a:ext>
            </a:extLst>
          </p:cNvPr>
          <p:cNvSpPr txBox="1"/>
          <p:nvPr/>
        </p:nvSpPr>
        <p:spPr>
          <a:xfrm>
            <a:off x="6689679" y="5047821"/>
            <a:ext cx="415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70B423-5A02-471A-8CA7-FD72FF92C747}"/>
              </a:ext>
            </a:extLst>
          </p:cNvPr>
          <p:cNvCxnSpPr/>
          <p:nvPr/>
        </p:nvCxnSpPr>
        <p:spPr>
          <a:xfrm>
            <a:off x="6445971" y="4926563"/>
            <a:ext cx="0" cy="611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28A7D60-C95D-4955-9EA1-539E3099FC7F}"/>
              </a:ext>
            </a:extLst>
          </p:cNvPr>
          <p:cNvCxnSpPr/>
          <p:nvPr/>
        </p:nvCxnSpPr>
        <p:spPr>
          <a:xfrm>
            <a:off x="6449578" y="6148011"/>
            <a:ext cx="0" cy="611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Climate, clouds, cloudy, condensation, weather icon - Download on Iconfinder">
            <a:extLst>
              <a:ext uri="{FF2B5EF4-FFF2-40B4-BE49-F238E27FC236}">
                <a16:creationId xmlns:a16="http://schemas.microsoft.com/office/drawing/2014/main" id="{CA5672B3-BB60-4208-89DE-C8BA08DB5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838" y="456352"/>
            <a:ext cx="1143109" cy="114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A8D8C02-4D72-47D8-99CB-668E0800E0F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971" y="704130"/>
            <a:ext cx="785091" cy="64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33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Condensation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70545"/>
            <a:ext cx="7886700" cy="4322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Here are some of my ideas.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stay together</a:t>
            </a:r>
          </a:p>
          <a:p>
            <a:r>
              <a:rPr lang="en-GB" dirty="0"/>
              <a:t>hold hands</a:t>
            </a:r>
          </a:p>
          <a:p>
            <a:r>
              <a:rPr lang="en-GB" dirty="0"/>
              <a:t>partner up</a:t>
            </a:r>
          </a:p>
          <a:p>
            <a:r>
              <a:rPr lang="en-GB" dirty="0"/>
              <a:t>stay in your group</a:t>
            </a:r>
          </a:p>
          <a:p>
            <a:pPr marL="0" indent="0">
              <a:buNone/>
            </a:pPr>
            <a:r>
              <a:rPr lang="en-GB" dirty="0"/>
              <a:t>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6FC08D-E87C-412E-BD00-F328AF60FF33}"/>
              </a:ext>
            </a:extLst>
          </p:cNvPr>
          <p:cNvSpPr/>
          <p:nvPr/>
        </p:nvSpPr>
        <p:spPr>
          <a:xfrm>
            <a:off x="5617029" y="4926563"/>
            <a:ext cx="3396342" cy="18381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C1F075-A725-472F-96C5-26C5817DF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373" y="5061167"/>
            <a:ext cx="1410040" cy="39326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457C464-0F2B-46CB-BD53-31FDE53F952E}"/>
              </a:ext>
            </a:extLst>
          </p:cNvPr>
          <p:cNvCxnSpPr/>
          <p:nvPr/>
        </p:nvCxnSpPr>
        <p:spPr>
          <a:xfrm>
            <a:off x="5617029" y="5538411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B2D692-107A-4D77-B0D8-8FD70D41F7D2}"/>
              </a:ext>
            </a:extLst>
          </p:cNvPr>
          <p:cNvCxnSpPr/>
          <p:nvPr/>
        </p:nvCxnSpPr>
        <p:spPr>
          <a:xfrm>
            <a:off x="5617029" y="6148011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2B9D8E-E6CE-490B-94BB-1365E9C27083}"/>
              </a:ext>
            </a:extLst>
          </p:cNvPr>
          <p:cNvCxnSpPr>
            <a:stCxn id="8" idx="0"/>
            <a:endCxn id="8" idx="2"/>
          </p:cNvCxnSpPr>
          <p:nvPr/>
        </p:nvCxnSpPr>
        <p:spPr>
          <a:xfrm>
            <a:off x="7315200" y="4926563"/>
            <a:ext cx="0" cy="1838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74D8C10-B675-43C6-BFEA-DB3474EEDFCB}"/>
              </a:ext>
            </a:extLst>
          </p:cNvPr>
          <p:cNvSpPr txBox="1"/>
          <p:nvPr/>
        </p:nvSpPr>
        <p:spPr>
          <a:xfrm>
            <a:off x="6689679" y="5047821"/>
            <a:ext cx="415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70B423-5A02-471A-8CA7-FD72FF92C747}"/>
              </a:ext>
            </a:extLst>
          </p:cNvPr>
          <p:cNvCxnSpPr/>
          <p:nvPr/>
        </p:nvCxnSpPr>
        <p:spPr>
          <a:xfrm>
            <a:off x="6445971" y="4926563"/>
            <a:ext cx="0" cy="611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EACC30-8DC6-4521-BFAF-8B945B1AFD21}"/>
              </a:ext>
            </a:extLst>
          </p:cNvPr>
          <p:cNvCxnSpPr/>
          <p:nvPr/>
        </p:nvCxnSpPr>
        <p:spPr>
          <a:xfrm>
            <a:off x="6449578" y="6148011"/>
            <a:ext cx="0" cy="611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Climate, clouds, cloudy, condensation, weather icon - Download on Iconfinder">
            <a:extLst>
              <a:ext uri="{FF2B5EF4-FFF2-40B4-BE49-F238E27FC236}">
                <a16:creationId xmlns:a16="http://schemas.microsoft.com/office/drawing/2014/main" id="{E1769B48-6BAA-4429-A043-6D85C8685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838" y="456352"/>
            <a:ext cx="1143109" cy="114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B71F57E-4232-42C4-A892-941B57A45D3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971" y="704130"/>
            <a:ext cx="785091" cy="64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62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Condensation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u="sng" dirty="0"/>
              <a:t>Model sentence: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 err="1">
                <a:highlight>
                  <a:srgbClr val="FFFF00"/>
                </a:highlight>
              </a:rPr>
              <a:t>Brrr</a:t>
            </a:r>
            <a:r>
              <a:rPr lang="en-GB" dirty="0">
                <a:highlight>
                  <a:srgbClr val="FFFF00"/>
                </a:highlight>
              </a:rPr>
              <a:t>! Can you feel that chill? It’s getting a little cooler up here isn’t it? We must keep together. Stay in the group. </a:t>
            </a:r>
          </a:p>
          <a:p>
            <a:pPr marL="0" indent="0">
              <a:lnSpc>
                <a:spcPct val="100000"/>
              </a:lnSpc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buNone/>
            </a:pPr>
            <a:r>
              <a:rPr lang="en-GB" u="sng" dirty="0"/>
              <a:t>Your task</a:t>
            </a:r>
            <a:r>
              <a:rPr lang="en-GB" dirty="0"/>
              <a:t>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/>
              <a:t>Use the purpose lens to engage the reader. Ask  if they can feel the change in temperature. Tell the reader to form a group.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highlight>
                  <a:srgbClr val="00FFFF"/>
                </a:highlight>
              </a:rPr>
              <a:t>Deepen the moment: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BB4F98E-AF4B-42AB-B409-C2635AF2DFA6}"/>
              </a:ext>
            </a:extLst>
          </p:cNvPr>
          <p:cNvSpPr/>
          <p:nvPr/>
        </p:nvSpPr>
        <p:spPr>
          <a:xfrm>
            <a:off x="7744407" y="5337110"/>
            <a:ext cx="1278295" cy="14462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16E61A8-E28B-406C-ACA6-5F730E80C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842" y="5425536"/>
            <a:ext cx="1109423" cy="309422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14C1957E-49DB-42DF-A0FD-112A7800F911}"/>
              </a:ext>
            </a:extLst>
          </p:cNvPr>
          <p:cNvSpPr/>
          <p:nvPr/>
        </p:nvSpPr>
        <p:spPr>
          <a:xfrm>
            <a:off x="7828842" y="5768658"/>
            <a:ext cx="299694" cy="39326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4" descr="Climate, clouds, cloudy, condensation, weather icon - Download on Iconfinder">
            <a:extLst>
              <a:ext uri="{FF2B5EF4-FFF2-40B4-BE49-F238E27FC236}">
                <a16:creationId xmlns:a16="http://schemas.microsoft.com/office/drawing/2014/main" id="{EF405703-F223-4032-812D-2DFDAA178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838" y="456352"/>
            <a:ext cx="1143109" cy="114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2C4735-D641-4278-B582-9287E8E3B0B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971" y="704130"/>
            <a:ext cx="785091" cy="64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32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Condensation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70545"/>
            <a:ext cx="7886700" cy="4322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How do gas molecules move around?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They are very energetic. Write down words that have a similar meaning to energetic in the third box.</a:t>
            </a:r>
          </a:p>
          <a:p>
            <a:pPr marL="0" indent="0">
              <a:buNone/>
            </a:pPr>
            <a:r>
              <a:rPr lang="en-GB" dirty="0"/>
              <a:t>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6FC08D-E87C-412E-BD00-F328AF60FF33}"/>
              </a:ext>
            </a:extLst>
          </p:cNvPr>
          <p:cNvSpPr/>
          <p:nvPr/>
        </p:nvSpPr>
        <p:spPr>
          <a:xfrm>
            <a:off x="5617029" y="4926563"/>
            <a:ext cx="3396342" cy="18381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C1F075-A725-472F-96C5-26C5817DF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373" y="5061167"/>
            <a:ext cx="1410040" cy="39326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457C464-0F2B-46CB-BD53-31FDE53F952E}"/>
              </a:ext>
            </a:extLst>
          </p:cNvPr>
          <p:cNvCxnSpPr/>
          <p:nvPr/>
        </p:nvCxnSpPr>
        <p:spPr>
          <a:xfrm>
            <a:off x="5617029" y="5538411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B2D692-107A-4D77-B0D8-8FD70D41F7D2}"/>
              </a:ext>
            </a:extLst>
          </p:cNvPr>
          <p:cNvCxnSpPr/>
          <p:nvPr/>
        </p:nvCxnSpPr>
        <p:spPr>
          <a:xfrm>
            <a:off x="5617029" y="6148011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2B9D8E-E6CE-490B-94BB-1365E9C27083}"/>
              </a:ext>
            </a:extLst>
          </p:cNvPr>
          <p:cNvCxnSpPr>
            <a:stCxn id="8" idx="0"/>
            <a:endCxn id="8" idx="2"/>
          </p:cNvCxnSpPr>
          <p:nvPr/>
        </p:nvCxnSpPr>
        <p:spPr>
          <a:xfrm>
            <a:off x="7315200" y="4926563"/>
            <a:ext cx="0" cy="1838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74D8C10-B675-43C6-BFEA-DB3474EEDFCB}"/>
              </a:ext>
            </a:extLst>
          </p:cNvPr>
          <p:cNvSpPr txBox="1"/>
          <p:nvPr/>
        </p:nvSpPr>
        <p:spPr>
          <a:xfrm>
            <a:off x="6329461" y="5691524"/>
            <a:ext cx="415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70B423-5A02-471A-8CA7-FD72FF92C747}"/>
              </a:ext>
            </a:extLst>
          </p:cNvPr>
          <p:cNvCxnSpPr/>
          <p:nvPr/>
        </p:nvCxnSpPr>
        <p:spPr>
          <a:xfrm>
            <a:off x="6445971" y="4926563"/>
            <a:ext cx="0" cy="611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EACC30-8DC6-4521-BFAF-8B945B1AFD21}"/>
              </a:ext>
            </a:extLst>
          </p:cNvPr>
          <p:cNvCxnSpPr/>
          <p:nvPr/>
        </p:nvCxnSpPr>
        <p:spPr>
          <a:xfrm>
            <a:off x="6449578" y="6148011"/>
            <a:ext cx="0" cy="611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Climate, clouds, cloudy, condensation, weather icon - Download on Iconfinder">
            <a:extLst>
              <a:ext uri="{FF2B5EF4-FFF2-40B4-BE49-F238E27FC236}">
                <a16:creationId xmlns:a16="http://schemas.microsoft.com/office/drawing/2014/main" id="{E1769B48-6BAA-4429-A043-6D85C8685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838" y="456352"/>
            <a:ext cx="1143109" cy="114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A4B0127-9233-4AB5-AFD6-1F38AF11E34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37276" y="797144"/>
            <a:ext cx="635526" cy="6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26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Condensation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70545"/>
            <a:ext cx="7886700" cy="4322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Here are some of my ideas.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Vigorous</a:t>
            </a:r>
          </a:p>
          <a:p>
            <a:r>
              <a:rPr lang="en-GB" dirty="0"/>
              <a:t>Lively</a:t>
            </a:r>
          </a:p>
          <a:p>
            <a:r>
              <a:rPr lang="en-GB" dirty="0"/>
              <a:t>Bubbly</a:t>
            </a:r>
          </a:p>
          <a:p>
            <a:r>
              <a:rPr lang="en-GB" dirty="0"/>
              <a:t>Sparky</a:t>
            </a:r>
          </a:p>
          <a:p>
            <a:r>
              <a:rPr lang="en-GB" dirty="0"/>
              <a:t>Zippy</a:t>
            </a:r>
          </a:p>
          <a:p>
            <a:pPr marL="0" indent="0">
              <a:buNone/>
            </a:pPr>
            <a:r>
              <a:rPr lang="en-GB" dirty="0"/>
              <a:t>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6FC08D-E87C-412E-BD00-F328AF60FF33}"/>
              </a:ext>
            </a:extLst>
          </p:cNvPr>
          <p:cNvSpPr/>
          <p:nvPr/>
        </p:nvSpPr>
        <p:spPr>
          <a:xfrm>
            <a:off x="5617029" y="4926563"/>
            <a:ext cx="3396342" cy="18381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C1F075-A725-472F-96C5-26C5817DF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373" y="5061167"/>
            <a:ext cx="1410040" cy="39326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457C464-0F2B-46CB-BD53-31FDE53F952E}"/>
              </a:ext>
            </a:extLst>
          </p:cNvPr>
          <p:cNvCxnSpPr/>
          <p:nvPr/>
        </p:nvCxnSpPr>
        <p:spPr>
          <a:xfrm>
            <a:off x="5617029" y="5538411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B2D692-107A-4D77-B0D8-8FD70D41F7D2}"/>
              </a:ext>
            </a:extLst>
          </p:cNvPr>
          <p:cNvCxnSpPr/>
          <p:nvPr/>
        </p:nvCxnSpPr>
        <p:spPr>
          <a:xfrm>
            <a:off x="5617029" y="6148011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2B9D8E-E6CE-490B-94BB-1365E9C27083}"/>
              </a:ext>
            </a:extLst>
          </p:cNvPr>
          <p:cNvCxnSpPr>
            <a:stCxn id="8" idx="0"/>
            <a:endCxn id="8" idx="2"/>
          </p:cNvCxnSpPr>
          <p:nvPr/>
        </p:nvCxnSpPr>
        <p:spPr>
          <a:xfrm>
            <a:off x="7315200" y="4926563"/>
            <a:ext cx="0" cy="1838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74D8C10-B675-43C6-BFEA-DB3474EEDFCB}"/>
              </a:ext>
            </a:extLst>
          </p:cNvPr>
          <p:cNvSpPr txBox="1"/>
          <p:nvPr/>
        </p:nvSpPr>
        <p:spPr>
          <a:xfrm>
            <a:off x="6329461" y="5691524"/>
            <a:ext cx="415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70B423-5A02-471A-8CA7-FD72FF92C747}"/>
              </a:ext>
            </a:extLst>
          </p:cNvPr>
          <p:cNvCxnSpPr/>
          <p:nvPr/>
        </p:nvCxnSpPr>
        <p:spPr>
          <a:xfrm>
            <a:off x="6445971" y="4926563"/>
            <a:ext cx="0" cy="611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EACC30-8DC6-4521-BFAF-8B945B1AFD21}"/>
              </a:ext>
            </a:extLst>
          </p:cNvPr>
          <p:cNvCxnSpPr/>
          <p:nvPr/>
        </p:nvCxnSpPr>
        <p:spPr>
          <a:xfrm>
            <a:off x="6449578" y="6148011"/>
            <a:ext cx="0" cy="611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Climate, clouds, cloudy, condensation, weather icon - Download on Iconfinder">
            <a:extLst>
              <a:ext uri="{FF2B5EF4-FFF2-40B4-BE49-F238E27FC236}">
                <a16:creationId xmlns:a16="http://schemas.microsoft.com/office/drawing/2014/main" id="{E1769B48-6BAA-4429-A043-6D85C8685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838" y="456352"/>
            <a:ext cx="1143109" cy="114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A4B0127-9233-4AB5-AFD6-1F38AF11E34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37276" y="797144"/>
            <a:ext cx="635526" cy="6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34097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" id="{74DAFB2D-2D75-4630-A123-D79B856D886B}" vid="{8FE079CD-9711-4625-9DF2-034AFD12A3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</Template>
  <TotalTime>1895</TotalTime>
  <Words>593</Words>
  <Application>Microsoft Office PowerPoint</Application>
  <PresentationFormat>On-screen Show (4:3)</PresentationFormat>
  <Paragraphs>120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XCCW Joined 1a</vt:lpstr>
      <vt:lpstr>school</vt:lpstr>
      <vt:lpstr>The Water Cycle</vt:lpstr>
      <vt:lpstr>LI: Can I draft and write an explanation text?</vt:lpstr>
      <vt:lpstr>Condensation</vt:lpstr>
      <vt:lpstr>Condensation</vt:lpstr>
      <vt:lpstr>Condensation</vt:lpstr>
      <vt:lpstr>Condensation</vt:lpstr>
      <vt:lpstr>Condensation</vt:lpstr>
      <vt:lpstr>Condensation</vt:lpstr>
      <vt:lpstr>Condensation</vt:lpstr>
      <vt:lpstr>Condensation</vt:lpstr>
      <vt:lpstr>Condensation</vt:lpstr>
      <vt:lpstr>Condensation</vt:lpstr>
      <vt:lpstr>Condensation</vt:lpstr>
      <vt:lpstr>Condensation</vt:lpstr>
      <vt:lpstr>Condensation</vt:lpstr>
      <vt:lpstr>Condensation</vt:lpstr>
      <vt:lpstr>Share and feedback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Tale of Custard the Dragon – Ogden Nash</dc:title>
  <dc:creator>Mr and Mrs Smout</dc:creator>
  <cp:lastModifiedBy>Mr and Mrs Smout</cp:lastModifiedBy>
  <cp:revision>204</cp:revision>
  <cp:lastPrinted>2021-05-05T07:01:18Z</cp:lastPrinted>
  <dcterms:created xsi:type="dcterms:W3CDTF">2021-02-17T09:47:59Z</dcterms:created>
  <dcterms:modified xsi:type="dcterms:W3CDTF">2021-06-05T12:33:57Z</dcterms:modified>
</cp:coreProperties>
</file>