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42210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89277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3985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55651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579707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6994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494564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7344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8230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43277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5/23/2021</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0156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5/23/2021</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3336345510"/>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96AE4BD0-E2D6-4FE1-9295-59E338A45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13"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7" y="-1"/>
            <a:ext cx="12195048"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24573AA9-423B-4876-98B9-F4213A180B07}"/>
              </a:ext>
            </a:extLst>
          </p:cNvPr>
          <p:cNvSpPr>
            <a:spLocks noGrp="1"/>
          </p:cNvSpPr>
          <p:nvPr>
            <p:ph type="ctrTitle"/>
          </p:nvPr>
        </p:nvSpPr>
        <p:spPr>
          <a:xfrm>
            <a:off x="457200" y="676656"/>
            <a:ext cx="3277432" cy="3063240"/>
          </a:xfrm>
        </p:spPr>
        <p:txBody>
          <a:bodyPr>
            <a:normAutofit/>
          </a:bodyPr>
          <a:lstStyle/>
          <a:p>
            <a:r>
              <a:rPr lang="en-GB" dirty="0"/>
              <a:t>PSHE</a:t>
            </a:r>
          </a:p>
        </p:txBody>
      </p:sp>
      <p:sp>
        <p:nvSpPr>
          <p:cNvPr id="3" name="Subtitle 2">
            <a:extLst>
              <a:ext uri="{FF2B5EF4-FFF2-40B4-BE49-F238E27FC236}">
                <a16:creationId xmlns:a16="http://schemas.microsoft.com/office/drawing/2014/main" id="{5471FE72-AD5E-44B8-90DE-9AF365243FC4}"/>
              </a:ext>
            </a:extLst>
          </p:cNvPr>
          <p:cNvSpPr>
            <a:spLocks noGrp="1"/>
          </p:cNvSpPr>
          <p:nvPr>
            <p:ph type="subTitle" idx="1"/>
          </p:nvPr>
        </p:nvSpPr>
        <p:spPr>
          <a:xfrm>
            <a:off x="457200" y="3840481"/>
            <a:ext cx="3277432" cy="2347272"/>
          </a:xfrm>
        </p:spPr>
        <p:txBody>
          <a:bodyPr>
            <a:normAutofit/>
          </a:bodyPr>
          <a:lstStyle/>
          <a:p>
            <a:r>
              <a:rPr lang="en-GB" dirty="0"/>
              <a:t>RELATIONSHIPS</a:t>
            </a:r>
          </a:p>
          <a:p>
            <a:r>
              <a:rPr lang="en-GB" dirty="0"/>
              <a:t>I AM SPECIAL</a:t>
            </a:r>
          </a:p>
        </p:txBody>
      </p:sp>
      <p:pic>
        <p:nvPicPr>
          <p:cNvPr id="4" name="Picture 3" descr="Geometric yellow and violet gradient">
            <a:extLst>
              <a:ext uri="{FF2B5EF4-FFF2-40B4-BE49-F238E27FC236}">
                <a16:creationId xmlns:a16="http://schemas.microsoft.com/office/drawing/2014/main" id="{14ADD19E-6415-435D-BE52-2A8C690C640B}"/>
              </a:ext>
            </a:extLst>
          </p:cNvPr>
          <p:cNvPicPr>
            <a:picLocks noChangeAspect="1"/>
          </p:cNvPicPr>
          <p:nvPr/>
        </p:nvPicPr>
        <p:blipFill rotWithShape="1">
          <a:blip r:embed="rId3"/>
          <a:srcRect l="7459" r="17493"/>
          <a:stretch/>
        </p:blipFill>
        <p:spPr>
          <a:xfrm>
            <a:off x="3957208" y="10"/>
            <a:ext cx="8234792" cy="6857990"/>
          </a:xfrm>
          <a:custGeom>
            <a:avLst/>
            <a:gdLst/>
            <a:ahLst/>
            <a:cxnLst/>
            <a:rect l="l" t="t" r="r" b="b"/>
            <a:pathLst>
              <a:path w="8234792" h="6821666">
                <a:moveTo>
                  <a:pt x="2322410" y="0"/>
                </a:moveTo>
                <a:lnTo>
                  <a:pt x="8234792" y="0"/>
                </a:lnTo>
                <a:lnTo>
                  <a:pt x="8234792" y="4503719"/>
                </a:lnTo>
                <a:lnTo>
                  <a:pt x="8215888" y="4629599"/>
                </a:lnTo>
                <a:cubicBezTo>
                  <a:pt x="8049795" y="5454493"/>
                  <a:pt x="7647096" y="6191792"/>
                  <a:pt x="7082996" y="6765066"/>
                </a:cubicBezTo>
                <a:lnTo>
                  <a:pt x="7021717" y="6821666"/>
                </a:lnTo>
                <a:lnTo>
                  <a:pt x="0" y="6821666"/>
                </a:lnTo>
                <a:lnTo>
                  <a:pt x="0" y="3790727"/>
                </a:lnTo>
                <a:cubicBezTo>
                  <a:pt x="0" y="2186928"/>
                  <a:pt x="879517" y="791919"/>
                  <a:pt x="2175128" y="76659"/>
                </a:cubicBezTo>
                <a:close/>
              </a:path>
            </a:pathLst>
          </a:custGeom>
        </p:spPr>
      </p:pic>
    </p:spTree>
    <p:extLst>
      <p:ext uri="{BB962C8B-B14F-4D97-AF65-F5344CB8AC3E}">
        <p14:creationId xmlns:p14="http://schemas.microsoft.com/office/powerpoint/2010/main" val="2960552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1DFE4-4208-40E5-9840-14A82116CBC4}"/>
              </a:ext>
            </a:extLst>
          </p:cNvPr>
          <p:cNvSpPr>
            <a:spLocks noGrp="1"/>
          </p:cNvSpPr>
          <p:nvPr>
            <p:ph type="title"/>
          </p:nvPr>
        </p:nvSpPr>
        <p:spPr>
          <a:xfrm>
            <a:off x="457199" y="37225"/>
            <a:ext cx="7685037" cy="1325563"/>
          </a:xfrm>
        </p:spPr>
        <p:txBody>
          <a:bodyPr/>
          <a:lstStyle/>
          <a:p>
            <a:r>
              <a:rPr lang="en-GB" sz="4000" dirty="0"/>
              <a:t>RELAX AND OPEN YOUR MIND</a:t>
            </a:r>
            <a:endParaRPr lang="en-GB" dirty="0"/>
          </a:p>
        </p:txBody>
      </p:sp>
      <p:sp>
        <p:nvSpPr>
          <p:cNvPr id="3" name="Content Placeholder 2">
            <a:extLst>
              <a:ext uri="{FF2B5EF4-FFF2-40B4-BE49-F238E27FC236}">
                <a16:creationId xmlns:a16="http://schemas.microsoft.com/office/drawing/2014/main" id="{094583FC-28B6-48E1-9EAC-B6242C7D40E6}"/>
              </a:ext>
            </a:extLst>
          </p:cNvPr>
          <p:cNvSpPr>
            <a:spLocks noGrp="1"/>
          </p:cNvSpPr>
          <p:nvPr>
            <p:ph idx="1"/>
          </p:nvPr>
        </p:nvSpPr>
        <p:spPr>
          <a:xfrm>
            <a:off x="242595" y="1492898"/>
            <a:ext cx="11196735" cy="5066522"/>
          </a:xfrm>
        </p:spPr>
        <p:txBody>
          <a:bodyPr>
            <a:normAutofit fontScale="85000" lnSpcReduction="10000"/>
          </a:bodyPr>
          <a:lstStyle/>
          <a:p>
            <a:pPr marL="0" indent="0">
              <a:buNone/>
            </a:pPr>
            <a:r>
              <a:rPr lang="en-GB" dirty="0"/>
              <a:t>Relationships are two-way bonds and between us and another person. In this ‘Calm Me’ time we will use some breathing techniques and some visualisation to help us think carefully about the people in our lives who we really appreciate, who we are in relationships with. So let’s start by sitting up straight, spines nice and long and both feet on the floor.</a:t>
            </a:r>
          </a:p>
          <a:p>
            <a:pPr marL="0" indent="0">
              <a:buNone/>
            </a:pPr>
            <a:r>
              <a:rPr lang="en-GB" dirty="0"/>
              <a:t> Close your eyes and focus all your thoughts on your breathing. We breathe all the time, all day and all night, don’t we, but most of the time we are not aware that we are doing it...our bodies just keep breathing air in and out without us even asking them to. How amazing! So now we are going to help our minds to focus just on our breathing…take a deep and gentle breath in through your nose while you silently count to 4 1..2..3..4. When your lungs feel full up, hold your breath inside them for a moment and then gently let it flow out of your body. Can you silently count to 6 as you breathe out? 1..2..3..4..5..6. Do this several times and every time you breathe out feel any tensions or worries fizzle down through your body and out through your feet. Breathing in 1..2..3..4 and breathing out 1..2..3..4..5..6 with all your worries fizzling out through your feet. </a:t>
            </a:r>
          </a:p>
          <a:p>
            <a:pPr marL="0" indent="0">
              <a:buNone/>
            </a:pPr>
            <a:r>
              <a:rPr lang="en-GB" dirty="0"/>
              <a:t>You feel calm. So feeling calm and relaxed see if you can help your mind create a picture of YOU. It could be a picture of a happy you or a sad you. Try to build a really clear picture so you can see yourself in your own mind. You feel safe and loved… stay with these feelings as you keep imagining your special self. Aren’t we lucky to be who we are, to be so special? Can you let yourself think about how special you are and feel how much you appreciate being you with all your special qualities? Let yourself feel all the appreciation you can for being YOU. Now gently save that picture in your mind. You can come back to it any time you want to by just asking your mind to show you that picture. </a:t>
            </a:r>
          </a:p>
          <a:p>
            <a:pPr marL="0" indent="0">
              <a:buNone/>
            </a:pPr>
            <a:r>
              <a:rPr lang="en-GB" dirty="0"/>
              <a:t>Bring your attention back to your lovely breathing again and take 2 or 3 deep, gentle breaths 1..2..3..4... and out 1..2..3..4..5..6. When you feel ready to, bring your attention back to being here in the classroom here and now and give a big stretch…then open your eyes and sit quietly while you listen to the chime until you can no longer hear any sound</a:t>
            </a:r>
          </a:p>
        </p:txBody>
      </p:sp>
    </p:spTree>
    <p:extLst>
      <p:ext uri="{BB962C8B-B14F-4D97-AF65-F5344CB8AC3E}">
        <p14:creationId xmlns:p14="http://schemas.microsoft.com/office/powerpoint/2010/main" val="361643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6"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8" name="Group 17">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51566" y="0"/>
            <a:ext cx="3840434" cy="6858000"/>
            <a:chOff x="8351565" y="0"/>
            <a:chExt cx="3840434" cy="6858000"/>
          </a:xfrm>
        </p:grpSpPr>
        <p:sp>
          <p:nvSpPr>
            <p:cNvPr id="19" name="Oval 18">
              <a:extLst>
                <a:ext uri="{FF2B5EF4-FFF2-40B4-BE49-F238E27FC236}">
                  <a16:creationId xmlns:a16="http://schemas.microsoft.com/office/drawing/2014/main" id="{D386E468-0048-46C4-ADDD-FBE7A6AE9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Freeform: Shape 19">
              <a:extLst>
                <a:ext uri="{FF2B5EF4-FFF2-40B4-BE49-F238E27FC236}">
                  <a16:creationId xmlns:a16="http://schemas.microsoft.com/office/drawing/2014/main" id="{C5B35ED4-0C31-4C8C-A45E-6A3EDEAB2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21" name="Freeform: Shape 20">
              <a:extLst>
                <a:ext uri="{FF2B5EF4-FFF2-40B4-BE49-F238E27FC236}">
                  <a16:creationId xmlns:a16="http://schemas.microsoft.com/office/drawing/2014/main" id="{B40A1EF3-FA93-48F4-9F82-BC0C796357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22" name="Freeform: Shape 21">
              <a:extLst>
                <a:ext uri="{FF2B5EF4-FFF2-40B4-BE49-F238E27FC236}">
                  <a16:creationId xmlns:a16="http://schemas.microsoft.com/office/drawing/2014/main" id="{A985F09D-6969-44D0-B04F-4EDE0FEDA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23" name="Graphic 9">
              <a:extLst>
                <a:ext uri="{FF2B5EF4-FFF2-40B4-BE49-F238E27FC236}">
                  <a16:creationId xmlns:a16="http://schemas.microsoft.com/office/drawing/2014/main" id="{003913A0-A3C0-4ED8-8920-318068FBC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25"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useBgFill="1">
        <p:nvSpPr>
          <p:cNvPr id="27"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29" name="Color Fill">
            <a:extLst>
              <a:ext uri="{FF2B5EF4-FFF2-40B4-BE49-F238E27FC236}">
                <a16:creationId xmlns:a16="http://schemas.microsoft.com/office/drawing/2014/main" id="{8BECD55C-E611-4BCD-B45E-BF01D6234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31" name="Group 30">
            <a:extLst>
              <a:ext uri="{FF2B5EF4-FFF2-40B4-BE49-F238E27FC236}">
                <a16:creationId xmlns:a16="http://schemas.microsoft.com/office/drawing/2014/main" id="{193327DE-AF96-4552-944C-F5FB663CD0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92168" y="-1"/>
            <a:ext cx="4782385" cy="4928295"/>
            <a:chOff x="6992168" y="-1"/>
            <a:chExt cx="4782385" cy="4928295"/>
          </a:xfrm>
        </p:grpSpPr>
        <p:sp>
          <p:nvSpPr>
            <p:cNvPr id="32" name="Oval 31">
              <a:extLst>
                <a:ext uri="{FF2B5EF4-FFF2-40B4-BE49-F238E27FC236}">
                  <a16:creationId xmlns:a16="http://schemas.microsoft.com/office/drawing/2014/main" id="{487A98A1-D478-4890-9CAB-83521D6C7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66507" y="453951"/>
              <a:ext cx="608046" cy="608046"/>
            </a:xfrm>
            <a:prstGeom prst="ellipse">
              <a:avLst/>
            </a:prstGeom>
            <a:solidFill>
              <a:schemeClr val="accent1">
                <a:lumMod val="60000"/>
                <a:lumOff val="40000"/>
                <a:alpha val="60000"/>
              </a:schemeClr>
            </a:solidFill>
            <a:ln w="9331" cap="flat">
              <a:noFill/>
              <a:prstDash val="solid"/>
              <a:miter/>
            </a:ln>
          </p:spPr>
          <p:txBody>
            <a:bodyPr rtlCol="0" anchor="ctr"/>
            <a:lstStyle/>
            <a:p>
              <a:endParaRPr lang="en-US">
                <a:solidFill>
                  <a:schemeClr val="tx1"/>
                </a:solidFill>
              </a:endParaRPr>
            </a:p>
          </p:txBody>
        </p:sp>
        <p:sp>
          <p:nvSpPr>
            <p:cNvPr id="33" name="Freeform: Shape 32">
              <a:extLst>
                <a:ext uri="{FF2B5EF4-FFF2-40B4-BE49-F238E27FC236}">
                  <a16:creationId xmlns:a16="http://schemas.microsoft.com/office/drawing/2014/main" id="{E76BB555-B9B3-4F0E-8005-2D40CC16BF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64751" y="0"/>
              <a:ext cx="3721476" cy="1682047"/>
            </a:xfrm>
            <a:custGeom>
              <a:avLst/>
              <a:gdLst>
                <a:gd name="connsiteX0" fmla="*/ 0 w 3721476"/>
                <a:gd name="connsiteY0" fmla="*/ 0 h 1682047"/>
                <a:gd name="connsiteX1" fmla="*/ 3721476 w 3721476"/>
                <a:gd name="connsiteY1" fmla="*/ 0 h 1682047"/>
                <a:gd name="connsiteX2" fmla="*/ 3721230 w 3721476"/>
                <a:gd name="connsiteY2" fmla="*/ 4881 h 1682047"/>
                <a:gd name="connsiteX3" fmla="*/ 1862697 w 3721476"/>
                <a:gd name="connsiteY3" fmla="*/ 1682047 h 1682047"/>
                <a:gd name="connsiteX4" fmla="*/ 0 w 3721476"/>
                <a:gd name="connsiteY4" fmla="*/ 1682047 h 16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1476" h="1682047">
                  <a:moveTo>
                    <a:pt x="0" y="0"/>
                  </a:moveTo>
                  <a:lnTo>
                    <a:pt x="3721476" y="0"/>
                  </a:lnTo>
                  <a:lnTo>
                    <a:pt x="3721230" y="4881"/>
                  </a:lnTo>
                  <a:cubicBezTo>
                    <a:pt x="3625562" y="946929"/>
                    <a:pt x="2829989" y="1682047"/>
                    <a:pt x="1862697" y="1682047"/>
                  </a:cubicBezTo>
                  <a:lnTo>
                    <a:pt x="0" y="1682047"/>
                  </a:lnTo>
                  <a:close/>
                </a:path>
              </a:pathLst>
            </a:custGeom>
            <a:solidFill>
              <a:schemeClr val="accent1">
                <a:alpha val="60000"/>
              </a:schemeClr>
            </a:solidFill>
            <a:ln w="9331"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C282DB48-F1F9-487D-8AC3-94C762AFD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19737" y="-1"/>
              <a:ext cx="3443554" cy="1516699"/>
            </a:xfrm>
            <a:custGeom>
              <a:avLst/>
              <a:gdLst>
                <a:gd name="connsiteX0" fmla="*/ 0 w 2872279"/>
                <a:gd name="connsiteY0" fmla="*/ 0 h 1183937"/>
                <a:gd name="connsiteX1" fmla="*/ 2872279 w 2872279"/>
                <a:gd name="connsiteY1" fmla="*/ 0 h 1183937"/>
                <a:gd name="connsiteX2" fmla="*/ 2868418 w 2872279"/>
                <a:gd name="connsiteY2" fmla="*/ 25304 h 1183937"/>
                <a:gd name="connsiteX3" fmla="*/ 1446821 w 2872279"/>
                <a:gd name="connsiteY3" fmla="*/ 1183937 h 1183937"/>
                <a:gd name="connsiteX4" fmla="*/ 0 w 2872279"/>
                <a:gd name="connsiteY4" fmla="*/ 1183937 h 1183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2279" h="1183937">
                  <a:moveTo>
                    <a:pt x="0" y="0"/>
                  </a:moveTo>
                  <a:lnTo>
                    <a:pt x="2872279" y="0"/>
                  </a:lnTo>
                  <a:lnTo>
                    <a:pt x="2868418" y="25304"/>
                  </a:lnTo>
                  <a:cubicBezTo>
                    <a:pt x="2733112" y="686540"/>
                    <a:pt x="2148060" y="1183937"/>
                    <a:pt x="1446821" y="1183937"/>
                  </a:cubicBezTo>
                  <a:lnTo>
                    <a:pt x="0" y="1183937"/>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35" name="Oval 34">
              <a:extLst>
                <a:ext uri="{FF2B5EF4-FFF2-40B4-BE49-F238E27FC236}">
                  <a16:creationId xmlns:a16="http://schemas.microsoft.com/office/drawing/2014/main" id="{B930DAE9-1ABF-4097-906C-3946FCEEC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92168" y="4672162"/>
              <a:ext cx="256132" cy="25613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CE275068-617B-4369-8FBB-C951AD37F481}"/>
              </a:ext>
            </a:extLst>
          </p:cNvPr>
          <p:cNvSpPr>
            <a:spLocks noGrp="1"/>
          </p:cNvSpPr>
          <p:nvPr>
            <p:ph type="title"/>
          </p:nvPr>
        </p:nvSpPr>
        <p:spPr>
          <a:xfrm>
            <a:off x="457199" y="676656"/>
            <a:ext cx="6146193" cy="3063240"/>
          </a:xfrm>
        </p:spPr>
        <p:txBody>
          <a:bodyPr vert="horz" lIns="91440" tIns="45720" rIns="91440" bIns="45720" rtlCol="0" anchor="b">
            <a:normAutofit/>
          </a:bodyPr>
          <a:lstStyle/>
          <a:p>
            <a:r>
              <a:rPr lang="en-US" sz="5400"/>
              <a:t>MY RELATIONSHIPS</a:t>
            </a:r>
          </a:p>
        </p:txBody>
      </p:sp>
      <p:sp>
        <p:nvSpPr>
          <p:cNvPr id="3" name="Content Placeholder 2">
            <a:extLst>
              <a:ext uri="{FF2B5EF4-FFF2-40B4-BE49-F238E27FC236}">
                <a16:creationId xmlns:a16="http://schemas.microsoft.com/office/drawing/2014/main" id="{7BEC3DBD-1085-4D44-8F20-A1BE1080475F}"/>
              </a:ext>
            </a:extLst>
          </p:cNvPr>
          <p:cNvSpPr>
            <a:spLocks noGrp="1"/>
          </p:cNvSpPr>
          <p:nvPr>
            <p:ph idx="1"/>
          </p:nvPr>
        </p:nvSpPr>
        <p:spPr>
          <a:xfrm>
            <a:off x="457199" y="3840480"/>
            <a:ext cx="6146193" cy="2340864"/>
          </a:xfrm>
        </p:spPr>
        <p:txBody>
          <a:bodyPr vert="horz" lIns="91440" tIns="45720" rIns="91440" bIns="45720" rtlCol="0">
            <a:normAutofit/>
          </a:bodyPr>
          <a:lstStyle/>
          <a:p>
            <a:pPr marL="0" indent="0">
              <a:buNone/>
            </a:pPr>
            <a:r>
              <a:rPr lang="en-US" sz="2400" dirty="0"/>
              <a:t>Who do you know a bit?</a:t>
            </a:r>
          </a:p>
          <a:p>
            <a:pPr marL="0" indent="0">
              <a:buNone/>
            </a:pPr>
            <a:r>
              <a:rPr lang="en-US" sz="2400" dirty="0"/>
              <a:t>Who do you know well?</a:t>
            </a:r>
          </a:p>
          <a:p>
            <a:pPr marL="0" indent="0">
              <a:buNone/>
            </a:pPr>
            <a:r>
              <a:rPr lang="en-US" sz="2400" dirty="0"/>
              <a:t>Who are your close family and friends?</a:t>
            </a:r>
          </a:p>
          <a:p>
            <a:pPr marL="0" indent="0">
              <a:buNone/>
            </a:pPr>
            <a:endParaRPr lang="en-US" sz="2400" dirty="0"/>
          </a:p>
          <a:p>
            <a:pPr marL="0" indent="0">
              <a:buNone/>
            </a:pPr>
            <a:r>
              <a:rPr lang="en-US" sz="2400" dirty="0"/>
              <a:t>Complete the circle activity</a:t>
            </a:r>
          </a:p>
        </p:txBody>
      </p:sp>
      <p:pic>
        <p:nvPicPr>
          <p:cNvPr id="9" name="Picture 8" descr="Sunburst chart&#10;&#10;Description automatically generated with low confidence">
            <a:extLst>
              <a:ext uri="{FF2B5EF4-FFF2-40B4-BE49-F238E27FC236}">
                <a16:creationId xmlns:a16="http://schemas.microsoft.com/office/drawing/2014/main" id="{7AF60A81-D51F-4257-BF2D-6A347B84F625}"/>
              </a:ext>
            </a:extLst>
          </p:cNvPr>
          <p:cNvPicPr>
            <a:picLocks noChangeAspect="1"/>
          </p:cNvPicPr>
          <p:nvPr/>
        </p:nvPicPr>
        <p:blipFill rotWithShape="1">
          <a:blip r:embed="rId3"/>
          <a:srcRect l="750"/>
          <a:stretch/>
        </p:blipFill>
        <p:spPr>
          <a:xfrm>
            <a:off x="7337620" y="2006669"/>
            <a:ext cx="4851332" cy="4851331"/>
          </a:xfrm>
          <a:custGeom>
            <a:avLst/>
            <a:gdLst/>
            <a:ahLst/>
            <a:cxnLst/>
            <a:rect l="l" t="t" r="r" b="b"/>
            <a:pathLst>
              <a:path w="3646992" h="3646991">
                <a:moveTo>
                  <a:pt x="0" y="0"/>
                </a:moveTo>
                <a:lnTo>
                  <a:pt x="1820818" y="0"/>
                </a:lnTo>
                <a:cubicBezTo>
                  <a:pt x="2829397" y="0"/>
                  <a:pt x="3646992" y="817595"/>
                  <a:pt x="3646992" y="1826174"/>
                </a:cubicBezTo>
                <a:lnTo>
                  <a:pt x="3646992" y="3646991"/>
                </a:lnTo>
                <a:lnTo>
                  <a:pt x="1826174" y="3646991"/>
                </a:lnTo>
                <a:cubicBezTo>
                  <a:pt x="817595" y="3646991"/>
                  <a:pt x="0" y="2829396"/>
                  <a:pt x="0" y="1820817"/>
                </a:cubicBezTo>
                <a:close/>
              </a:path>
            </a:pathLst>
          </a:custGeom>
        </p:spPr>
      </p:pic>
    </p:spTree>
    <p:extLst>
      <p:ext uri="{BB962C8B-B14F-4D97-AF65-F5344CB8AC3E}">
        <p14:creationId xmlns:p14="http://schemas.microsoft.com/office/powerpoint/2010/main" val="269466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B084-B839-4B3B-9E13-FAF748C369EE}"/>
              </a:ext>
            </a:extLst>
          </p:cNvPr>
          <p:cNvSpPr>
            <a:spLocks noGrp="1"/>
          </p:cNvSpPr>
          <p:nvPr>
            <p:ph type="title"/>
          </p:nvPr>
        </p:nvSpPr>
        <p:spPr/>
        <p:txBody>
          <a:bodyPr/>
          <a:lstStyle/>
          <a:p>
            <a:r>
              <a:rPr lang="en-GB" dirty="0"/>
              <a:t>EVERYONE IS SPECIAL</a:t>
            </a:r>
          </a:p>
        </p:txBody>
      </p:sp>
      <p:sp>
        <p:nvSpPr>
          <p:cNvPr id="3" name="Content Placeholder 2">
            <a:extLst>
              <a:ext uri="{FF2B5EF4-FFF2-40B4-BE49-F238E27FC236}">
                <a16:creationId xmlns:a16="http://schemas.microsoft.com/office/drawing/2014/main" id="{C7274786-DC36-4B88-808A-1FF8B98E9AFA}"/>
              </a:ext>
            </a:extLst>
          </p:cNvPr>
          <p:cNvSpPr>
            <a:spLocks noGrp="1"/>
          </p:cNvSpPr>
          <p:nvPr>
            <p:ph idx="1"/>
          </p:nvPr>
        </p:nvSpPr>
        <p:spPr/>
        <p:txBody>
          <a:bodyPr>
            <a:normAutofit/>
          </a:bodyPr>
          <a:lstStyle/>
          <a:p>
            <a:r>
              <a:rPr lang="en-GB" sz="2800" dirty="0"/>
              <a:t>Find a friend (or two) and sit next to them</a:t>
            </a:r>
          </a:p>
          <a:p>
            <a:r>
              <a:rPr lang="en-GB" sz="2800" dirty="0"/>
              <a:t>What is special about them? </a:t>
            </a:r>
          </a:p>
          <a:p>
            <a:r>
              <a:rPr lang="en-GB" sz="2800" dirty="0"/>
              <a:t>What makes them great? </a:t>
            </a:r>
          </a:p>
          <a:p>
            <a:r>
              <a:rPr lang="en-GB" sz="2800" dirty="0"/>
              <a:t>Tell each other good, positive things about one another.</a:t>
            </a:r>
          </a:p>
        </p:txBody>
      </p:sp>
    </p:spTree>
    <p:extLst>
      <p:ext uri="{BB962C8B-B14F-4D97-AF65-F5344CB8AC3E}">
        <p14:creationId xmlns:p14="http://schemas.microsoft.com/office/powerpoint/2010/main" val="257534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8235-65A1-4AD1-8937-91FA62932D33}"/>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8543A817-F237-4429-9562-BEAD60B61934}"/>
              </a:ext>
            </a:extLst>
          </p:cNvPr>
          <p:cNvSpPr>
            <a:spLocks noGrp="1"/>
          </p:cNvSpPr>
          <p:nvPr>
            <p:ph idx="1"/>
          </p:nvPr>
        </p:nvSpPr>
        <p:spPr/>
        <p:txBody>
          <a:bodyPr>
            <a:normAutofit/>
          </a:bodyPr>
          <a:lstStyle/>
          <a:p>
            <a:pPr marL="0" indent="0">
              <a:buNone/>
            </a:pPr>
            <a:r>
              <a:rPr lang="en-GB" sz="2800" dirty="0"/>
              <a:t>Take some coloured strips (one of each colour)</a:t>
            </a:r>
          </a:p>
          <a:p>
            <a:pPr marL="0" indent="0">
              <a:buNone/>
            </a:pPr>
            <a:r>
              <a:rPr lang="en-GB" sz="2800" dirty="0"/>
              <a:t>Write on each strip something – a skill, talent, value, personality trait – that makes you special. </a:t>
            </a:r>
          </a:p>
          <a:p>
            <a:pPr marL="0" indent="0">
              <a:buNone/>
            </a:pPr>
            <a:r>
              <a:rPr lang="en-GB" sz="2800" dirty="0"/>
              <a:t>Make a piece of art with the strips by </a:t>
            </a:r>
            <a:r>
              <a:rPr lang="en-GB" sz="2800" dirty="0" err="1"/>
              <a:t>glueing</a:t>
            </a:r>
            <a:r>
              <a:rPr lang="en-GB" sz="2800" dirty="0"/>
              <a:t> them in your book. </a:t>
            </a:r>
          </a:p>
        </p:txBody>
      </p:sp>
    </p:spTree>
    <p:extLst>
      <p:ext uri="{BB962C8B-B14F-4D97-AF65-F5344CB8AC3E}">
        <p14:creationId xmlns:p14="http://schemas.microsoft.com/office/powerpoint/2010/main" val="356322319"/>
      </p:ext>
    </p:extLst>
  </p:cSld>
  <p:clrMapOvr>
    <a:masterClrMapping/>
  </p:clrMapOvr>
</p:sld>
</file>

<file path=ppt/theme/theme1.xml><?xml version="1.0" encoding="utf-8"?>
<a:theme xmlns:a="http://schemas.openxmlformats.org/drawingml/2006/main" name="TropicVTI">
  <a:themeElements>
    <a:clrScheme name="AnalogousFromRegularSeedLeftStep">
      <a:dk1>
        <a:srgbClr val="000000"/>
      </a:dk1>
      <a:lt1>
        <a:srgbClr val="FFFFFF"/>
      </a:lt1>
      <a:dk2>
        <a:srgbClr val="311C22"/>
      </a:dk2>
      <a:lt2>
        <a:srgbClr val="F0F0F3"/>
      </a:lt2>
      <a:accent1>
        <a:srgbClr val="A0A641"/>
      </a:accent1>
      <a:accent2>
        <a:srgbClr val="B1873B"/>
      </a:accent2>
      <a:accent3>
        <a:srgbClr val="C3684D"/>
      </a:accent3>
      <a:accent4>
        <a:srgbClr val="B13B51"/>
      </a:accent4>
      <a:accent5>
        <a:srgbClr val="C34D94"/>
      </a:accent5>
      <a:accent6>
        <a:srgbClr val="AF3BB1"/>
      </a:accent6>
      <a:hlink>
        <a:srgbClr val="665FC9"/>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11</TotalTime>
  <Words>638</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Nova</vt:lpstr>
      <vt:lpstr>TropicVTI</vt:lpstr>
      <vt:lpstr>PSHE</vt:lpstr>
      <vt:lpstr>RELAX AND OPEN YOUR MIND</vt:lpstr>
      <vt:lpstr>MY RELATIONSHIPS</vt:lpstr>
      <vt:lpstr>EVERYONE IS SPECIAL</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dc:title>
  <dc:creator>Mr and Mrs Smout</dc:creator>
  <cp:lastModifiedBy>Mr and Mrs Smout</cp:lastModifiedBy>
  <cp:revision>2</cp:revision>
  <dcterms:created xsi:type="dcterms:W3CDTF">2021-05-23T15:01:34Z</dcterms:created>
  <dcterms:modified xsi:type="dcterms:W3CDTF">2021-05-23T15:12:35Z</dcterms:modified>
</cp:coreProperties>
</file>