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3"/>
  </p:notesMasterIdLst>
  <p:handoutMasterIdLst>
    <p:handoutMasterId r:id="rId14"/>
  </p:handoutMasterIdLst>
  <p:sldIdLst>
    <p:sldId id="324" r:id="rId2"/>
    <p:sldId id="325" r:id="rId3"/>
    <p:sldId id="341" r:id="rId4"/>
    <p:sldId id="344" r:id="rId5"/>
    <p:sldId id="346" r:id="rId6"/>
    <p:sldId id="347" r:id="rId7"/>
    <p:sldId id="327" r:id="rId8"/>
    <p:sldId id="332" r:id="rId9"/>
    <p:sldId id="345" r:id="rId10"/>
    <p:sldId id="333" r:id="rId11"/>
    <p:sldId id="334" r:id="rId1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FFF2CC"/>
    <a:srgbClr val="E9C773"/>
    <a:srgbClr val="7F6114"/>
    <a:srgbClr val="8CB8CB"/>
    <a:srgbClr val="816214"/>
    <a:srgbClr val="51A14F"/>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6349" autoAdjust="0"/>
  </p:normalViewPr>
  <p:slideViewPr>
    <p:cSldViewPr snapToGrid="0">
      <p:cViewPr varScale="1">
        <p:scale>
          <a:sx n="82" d="100"/>
          <a:sy n="82" d="100"/>
        </p:scale>
        <p:origin x="1291" y="72"/>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5/16/2021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5/16/2021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296179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332893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305472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11596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19170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408259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226165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49257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130835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273657" y="228831"/>
            <a:ext cx="8596686" cy="700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eaLnBrk="0" fontAlgn="base" hangingPunct="0">
              <a:spcAft>
                <a:spcPts val="1000"/>
              </a:spcAft>
              <a:buNone/>
            </a:pPr>
            <a:r>
              <a:rPr lang="en-GB" sz="1600" b="1" u="sng" kern="1200" dirty="0">
                <a:solidFill>
                  <a:srgbClr val="000000"/>
                </a:solidFill>
                <a:effectLst/>
                <a:latin typeface="XCCW Joined 1a"/>
                <a:cs typeface="Calibri" panose="020F0502020204030204" pitchFamily="34" charset="0"/>
              </a:rPr>
              <a:t>Year 3</a:t>
            </a:r>
          </a:p>
          <a:p>
            <a:pPr eaLnBrk="0" fontAlgn="base" hangingPunct="0">
              <a:spcAft>
                <a:spcPts val="1000"/>
              </a:spcAft>
              <a:buNone/>
            </a:pPr>
            <a:r>
              <a:rPr lang="en-GB" sz="1600" b="1" u="sng" kern="1200" dirty="0">
                <a:solidFill>
                  <a:srgbClr val="000000"/>
                </a:solidFill>
                <a:effectLst/>
                <a:latin typeface="XCCW Joined 1a"/>
                <a:cs typeface="Calibri" panose="020F0502020204030204" pitchFamily="34" charset="0"/>
              </a:rPr>
              <a:t>L.I – Can I multiply 2-digit by 1-digit numbers?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Aft>
                <a:spcPts val="1000"/>
              </a:spcAft>
              <a:buNone/>
            </a:pPr>
            <a:r>
              <a:rPr lang="en-GB" sz="1600" b="1" u="sng" kern="1200" dirty="0">
                <a:solidFill>
                  <a:srgbClr val="000000"/>
                </a:solidFill>
                <a:effectLst/>
                <a:latin typeface="XCCW Joined 1a"/>
                <a:cs typeface="Calibri" panose="020F0502020204030204" pitchFamily="34" charset="0"/>
              </a:rPr>
              <a:t>Steps to success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000"/>
              </a:spcAft>
              <a:buFontTx/>
              <a:buChar char="-"/>
            </a:pPr>
            <a:r>
              <a:rPr lang="en-GB" sz="1600" dirty="0">
                <a:effectLst/>
                <a:latin typeface="XCCW Joined 1a"/>
                <a:ea typeface="Times New Roman" panose="02020603050405020304" pitchFamily="18" charset="0"/>
                <a:cs typeface="Calibri" panose="020F0502020204030204" pitchFamily="34" charset="0"/>
              </a:rPr>
              <a:t>I can use multiplication facts or a multiplication grid</a:t>
            </a:r>
          </a:p>
          <a:p>
            <a:pPr marL="285750" indent="-285750">
              <a:spcAft>
                <a:spcPts val="1000"/>
              </a:spcAft>
              <a:buFontTx/>
              <a:buChar char="-"/>
            </a:pPr>
            <a:r>
              <a:rPr lang="en-GB" sz="1600" dirty="0">
                <a:effectLst/>
                <a:latin typeface="XCCW Joined 1a"/>
                <a:ea typeface="Times New Roman" panose="02020603050405020304" pitchFamily="18" charset="0"/>
                <a:cs typeface="Calibri" panose="020F0502020204030204" pitchFamily="34" charset="0"/>
              </a:rPr>
              <a:t>I can use place value to partition numbers</a:t>
            </a:r>
          </a:p>
          <a:p>
            <a:pPr marL="285750" indent="-285750">
              <a:spcAft>
                <a:spcPts val="1000"/>
              </a:spcAft>
              <a:buFontTx/>
              <a:buChar char="-"/>
            </a:pPr>
            <a:r>
              <a:rPr lang="en-GB" sz="1600" dirty="0">
                <a:latin typeface="XCCW Joined 1a"/>
                <a:ea typeface="Times New Roman" panose="02020603050405020304" pitchFamily="18" charset="0"/>
                <a:cs typeface="Calibri" panose="020F0502020204030204" pitchFamily="34" charset="0"/>
              </a:rPr>
              <a:t>I can use an efficient method to add numbers</a:t>
            </a:r>
          </a:p>
          <a:p>
            <a:pPr>
              <a:spcAft>
                <a:spcPts val="1000"/>
              </a:spcAft>
              <a:buNone/>
            </a:pPr>
            <a:r>
              <a:rPr lang="en-GB" sz="1600" b="1" dirty="0">
                <a:effectLst/>
                <a:latin typeface="XCCW Joined 1a"/>
                <a:ea typeface="Calibri" panose="020F0502020204030204" pitchFamily="34" charset="0"/>
                <a:cs typeface="Calibri" panose="020F0502020204030204" pitchFamily="34" charset="0"/>
              </a:rPr>
              <a:t>Challenge: </a:t>
            </a:r>
            <a:r>
              <a:rPr lang="en-GB" sz="1600" dirty="0">
                <a:latin typeface="XCCW Joined 1a"/>
                <a:ea typeface="Calibri" panose="020F0502020204030204" pitchFamily="34" charset="0"/>
                <a:cs typeface="Calibri" panose="020F0502020204030204" pitchFamily="34" charset="0"/>
              </a:rPr>
              <a:t>Convince me</a:t>
            </a:r>
            <a:endParaRPr lang="en-GB" sz="1600" dirty="0">
              <a:effectLst/>
              <a:latin typeface="XCCW Joined 1a"/>
              <a:ea typeface="Calibri" panose="020F0502020204030204" pitchFamily="34" charset="0"/>
              <a:cs typeface="Calibri" panose="020F0502020204030204" pitchFamily="34" charset="0"/>
            </a:endParaRPr>
          </a:p>
          <a:p>
            <a:pPr>
              <a:spcAft>
                <a:spcPts val="1000"/>
              </a:spcAft>
              <a:buNone/>
            </a:pPr>
            <a:endParaRPr lang="en-GB" sz="1600" dirty="0">
              <a:latin typeface="XCCW Joined 1a"/>
              <a:ea typeface="Calibri" panose="020F0502020204030204" pitchFamily="34" charset="0"/>
              <a:cs typeface="Calibri" panose="020F0502020204030204" pitchFamily="34" charset="0"/>
            </a:endParaRPr>
          </a:p>
          <a:p>
            <a:pPr>
              <a:spcAft>
                <a:spcPts val="1000"/>
              </a:spcAft>
              <a:buNone/>
            </a:pPr>
            <a:r>
              <a:rPr lang="en-GB" sz="1600" b="1" u="sng" dirty="0">
                <a:effectLst/>
                <a:latin typeface="XCCW Joined 1a"/>
                <a:ea typeface="Calibri" panose="020F0502020204030204" pitchFamily="34" charset="0"/>
                <a:cs typeface="Calibri" panose="020F0502020204030204" pitchFamily="34" charset="0"/>
              </a:rPr>
              <a:t>Year 4</a:t>
            </a:r>
          </a:p>
          <a:p>
            <a:pPr>
              <a:spcAft>
                <a:spcPts val="1000"/>
              </a:spcAft>
              <a:buNone/>
            </a:pPr>
            <a:r>
              <a:rPr lang="en-GB" sz="1600" b="1" u="sng" dirty="0">
                <a:latin typeface="XCCW Joined 1a"/>
                <a:ea typeface="Calibri" panose="020F0502020204030204" pitchFamily="34" charset="0"/>
                <a:cs typeface="Calibri" panose="020F0502020204030204" pitchFamily="34" charset="0"/>
              </a:rPr>
              <a:t>L.I. – Can I divide 1-digit and 2-digit numbers by 100?</a:t>
            </a:r>
          </a:p>
          <a:p>
            <a:pPr>
              <a:spcAft>
                <a:spcPts val="1000"/>
              </a:spcAft>
              <a:buNone/>
            </a:pPr>
            <a:r>
              <a:rPr lang="en-GB" sz="1600" b="1" u="sng" dirty="0">
                <a:latin typeface="XCCW Joined 1a"/>
                <a:ea typeface="Calibri" panose="020F0502020204030204" pitchFamily="34" charset="0"/>
                <a:cs typeface="Calibri" panose="020F0502020204030204" pitchFamily="34" charset="0"/>
              </a:rPr>
              <a:t>Steps to success</a:t>
            </a:r>
          </a:p>
          <a:p>
            <a:pPr marL="285750" indent="-285750">
              <a:spcAft>
                <a:spcPts val="1000"/>
              </a:spcAft>
              <a:buFontTx/>
              <a:buChar char="-"/>
            </a:pPr>
            <a:r>
              <a:rPr lang="en-GB" sz="1600" dirty="0">
                <a:latin typeface="XCCW Joined 1a"/>
                <a:ea typeface="Calibri" panose="020F0502020204030204" pitchFamily="34" charset="0"/>
                <a:cs typeface="Calibri" panose="020F0502020204030204" pitchFamily="34" charset="0"/>
              </a:rPr>
              <a:t>I can use a place value grid</a:t>
            </a:r>
          </a:p>
          <a:p>
            <a:pPr marL="285750" indent="-285750">
              <a:spcAft>
                <a:spcPts val="1000"/>
              </a:spcAft>
              <a:buFontTx/>
              <a:buChar char="-"/>
            </a:pPr>
            <a:r>
              <a:rPr lang="en-GB" sz="1600" dirty="0">
                <a:latin typeface="XCCW Joined 1a"/>
                <a:ea typeface="Calibri" panose="020F0502020204030204" pitchFamily="34" charset="0"/>
                <a:cs typeface="Calibri" panose="020F0502020204030204" pitchFamily="34" charset="0"/>
              </a:rPr>
              <a:t>I can find the effect when I move the digits 2 places to the right</a:t>
            </a:r>
          </a:p>
          <a:p>
            <a:pPr marL="285750" indent="-285750">
              <a:spcAft>
                <a:spcPts val="1000"/>
              </a:spcAft>
              <a:buFontTx/>
              <a:buChar char="-"/>
            </a:pPr>
            <a:r>
              <a:rPr lang="en-GB" sz="1600" dirty="0">
                <a:latin typeface="XCCW Joined 1a"/>
                <a:ea typeface="Calibri" panose="020F0502020204030204" pitchFamily="34" charset="0"/>
                <a:cs typeface="Calibri" panose="020F0502020204030204" pitchFamily="34" charset="0"/>
              </a:rPr>
              <a:t>I can </a:t>
            </a:r>
            <a:r>
              <a:rPr lang="en-GB" sz="1600" dirty="0">
                <a:effectLst/>
                <a:latin typeface="XCCW Joined 1a" panose="03050602040000000000" pitchFamily="66" charset="0"/>
                <a:ea typeface="Calibri" panose="020F0502020204030204" pitchFamily="34" charset="0"/>
              </a:rPr>
              <a:t>recognise that hundredths arise when dividing an object by one hundred</a:t>
            </a:r>
            <a:endParaRPr lang="en-GB" sz="1600" dirty="0">
              <a:latin typeface="XCCW Joined 1a" panose="03050602040000000000" pitchFamily="66" charset="0"/>
              <a:ea typeface="Calibri" panose="020F0502020204030204" pitchFamily="34" charset="0"/>
              <a:cs typeface="Calibri" panose="020F0502020204030204" pitchFamily="34" charset="0"/>
            </a:endParaRPr>
          </a:p>
          <a:p>
            <a:pPr>
              <a:spcAft>
                <a:spcPts val="1000"/>
              </a:spcAft>
              <a:buNone/>
            </a:pPr>
            <a:r>
              <a:rPr lang="en-GB" sz="1600" b="1" dirty="0">
                <a:latin typeface="XCCW Joined 1a"/>
                <a:ea typeface="Calibri" panose="020F0502020204030204" pitchFamily="34" charset="0"/>
                <a:cs typeface="Calibri" panose="020F0502020204030204" pitchFamily="34" charset="0"/>
              </a:rPr>
              <a:t>Challenge:</a:t>
            </a:r>
            <a:r>
              <a:rPr lang="en-GB" sz="1600" dirty="0">
                <a:latin typeface="XCCW Joined 1a"/>
                <a:ea typeface="Calibri" panose="020F0502020204030204" pitchFamily="34" charset="0"/>
                <a:cs typeface="Calibri" panose="020F0502020204030204" pitchFamily="34" charset="0"/>
              </a:rPr>
              <a:t> True or false</a:t>
            </a:r>
          </a:p>
          <a:p>
            <a:pPr>
              <a:spcAft>
                <a:spcPts val="10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2409" y="82975"/>
            <a:ext cx="914400" cy="914400"/>
          </a:xfrm>
          <a:prstGeom prst="rect">
            <a:avLst/>
          </a:prstGeom>
        </p:spPr>
      </p:pic>
      <p:sp>
        <p:nvSpPr>
          <p:cNvPr id="12" name="TextBox 11">
            <a:extLst>
              <a:ext uri="{FF2B5EF4-FFF2-40B4-BE49-F238E27FC236}">
                <a16:creationId xmlns:a16="http://schemas.microsoft.com/office/drawing/2014/main" id="{D33D38FC-07D3-450A-BC85-96263359E410}"/>
              </a:ext>
            </a:extLst>
          </p:cNvPr>
          <p:cNvSpPr txBox="1"/>
          <p:nvPr/>
        </p:nvSpPr>
        <p:spPr bwMode="auto">
          <a:xfrm>
            <a:off x="117191" y="1697603"/>
            <a:ext cx="8103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None/>
            </a:pPr>
            <a:r>
              <a:rPr lang="en-GB" sz="1800" dirty="0">
                <a:latin typeface="XCCW Joined 1a" panose="03050602040000000000" pitchFamily="66" charset="0"/>
                <a:ea typeface="Myriad Pro Semibold" charset="0"/>
                <a:cs typeface="Myriad Pro Semibold" charset="0"/>
              </a:rPr>
              <a:t>   </a:t>
            </a:r>
          </a:p>
        </p:txBody>
      </p:sp>
      <p:sp>
        <p:nvSpPr>
          <p:cNvPr id="13" name="TextBox 12">
            <a:extLst>
              <a:ext uri="{FF2B5EF4-FFF2-40B4-BE49-F238E27FC236}">
                <a16:creationId xmlns:a16="http://schemas.microsoft.com/office/drawing/2014/main" id="{DC13E128-AC39-46A1-B7BE-3E382D0835A3}"/>
              </a:ext>
            </a:extLst>
          </p:cNvPr>
          <p:cNvSpPr txBox="1"/>
          <p:nvPr/>
        </p:nvSpPr>
        <p:spPr bwMode="auto">
          <a:xfrm>
            <a:off x="117191" y="778735"/>
            <a:ext cx="1664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sp>
        <p:nvSpPr>
          <p:cNvPr id="14" name="TextBox 13">
            <a:extLst>
              <a:ext uri="{FF2B5EF4-FFF2-40B4-BE49-F238E27FC236}">
                <a16:creationId xmlns:a16="http://schemas.microsoft.com/office/drawing/2014/main" id="{AFEB2A17-A295-4329-9DF7-72E290949A70}"/>
              </a:ext>
            </a:extLst>
          </p:cNvPr>
          <p:cNvSpPr txBox="1"/>
          <p:nvPr/>
        </p:nvSpPr>
        <p:spPr bwMode="auto">
          <a:xfrm>
            <a:off x="171424" y="3577736"/>
            <a:ext cx="1664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cxnSp>
        <p:nvCxnSpPr>
          <p:cNvPr id="11" name="Straight Connector 10">
            <a:extLst>
              <a:ext uri="{FF2B5EF4-FFF2-40B4-BE49-F238E27FC236}">
                <a16:creationId xmlns:a16="http://schemas.microsoft.com/office/drawing/2014/main" id="{AE692D34-7663-461E-B1B6-2C8AB4DBECB9}"/>
              </a:ext>
            </a:extLst>
          </p:cNvPr>
          <p:cNvCxnSpPr>
            <a:cxnSpLocks/>
          </p:cNvCxnSpPr>
          <p:nvPr/>
        </p:nvCxnSpPr>
        <p:spPr bwMode="auto">
          <a:xfrm>
            <a:off x="-37321" y="3429000"/>
            <a:ext cx="9209314" cy="0"/>
          </a:xfrm>
          <a:prstGeom prst="line">
            <a:avLst/>
          </a:prstGeom>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0850F089-986E-41B5-B69A-217E6FE4BDFD}"/>
              </a:ext>
            </a:extLst>
          </p:cNvPr>
          <p:cNvSpPr txBox="1"/>
          <p:nvPr/>
        </p:nvSpPr>
        <p:spPr bwMode="auto">
          <a:xfrm>
            <a:off x="336884" y="4385388"/>
            <a:ext cx="8079328"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XCCW Joined 1a" panose="03050602040000000000" pitchFamily="66" charset="0"/>
                <a:ea typeface="Myriad Pro Semibold" charset="0"/>
                <a:cs typeface="Myriad Pro Semibold" charset="0"/>
              </a:rPr>
              <a:t>Tom says, “When you divide by 100, you can just put two zeros in front of the number.”</a:t>
            </a:r>
          </a:p>
          <a:p>
            <a:pPr>
              <a:buClr>
                <a:srgbClr val="82CBDD"/>
              </a:buClr>
              <a:buNone/>
            </a:pPr>
            <a:r>
              <a:rPr lang="en-GB" dirty="0">
                <a:latin typeface="XCCW Joined 1a" panose="03050602040000000000" pitchFamily="66" charset="0"/>
                <a:ea typeface="Myriad Pro Semibold" charset="0"/>
                <a:cs typeface="Myriad Pro Semibold" charset="0"/>
              </a:rPr>
              <a:t>Explain Tom’s mistake.</a:t>
            </a:r>
          </a:p>
        </p:txBody>
      </p:sp>
      <p:pic>
        <p:nvPicPr>
          <p:cNvPr id="6" name="Picture 5">
            <a:extLst>
              <a:ext uri="{FF2B5EF4-FFF2-40B4-BE49-F238E27FC236}">
                <a16:creationId xmlns:a16="http://schemas.microsoft.com/office/drawing/2014/main" id="{A7ABFBCF-D8D7-4B70-A8A1-C749F38C1B0A}"/>
              </a:ext>
            </a:extLst>
          </p:cNvPr>
          <p:cNvPicPr>
            <a:picLocks noChangeAspect="1"/>
          </p:cNvPicPr>
          <p:nvPr/>
        </p:nvPicPr>
        <p:blipFill>
          <a:blip r:embed="rId5"/>
          <a:stretch>
            <a:fillRect/>
          </a:stretch>
        </p:blipFill>
        <p:spPr>
          <a:xfrm>
            <a:off x="3593651" y="147947"/>
            <a:ext cx="4030193" cy="3191761"/>
          </a:xfrm>
          <a:prstGeom prst="rect">
            <a:avLst/>
          </a:prstGeom>
        </p:spPr>
      </p:pic>
    </p:spTree>
    <p:extLst>
      <p:ext uri="{BB962C8B-B14F-4D97-AF65-F5344CB8AC3E}">
        <p14:creationId xmlns:p14="http://schemas.microsoft.com/office/powerpoint/2010/main" val="112762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46540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Plenary</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F0273669-9049-4541-8316-C6E7DA9BB8BD}"/>
              </a:ext>
            </a:extLst>
          </p:cNvPr>
          <p:cNvSpPr txBox="1"/>
          <p:nvPr/>
        </p:nvSpPr>
        <p:spPr bwMode="auto">
          <a:xfrm>
            <a:off x="4572000" y="867747"/>
            <a:ext cx="2444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sp>
        <p:nvSpPr>
          <p:cNvPr id="18" name="TextBox 17">
            <a:extLst>
              <a:ext uri="{FF2B5EF4-FFF2-40B4-BE49-F238E27FC236}">
                <a16:creationId xmlns:a16="http://schemas.microsoft.com/office/drawing/2014/main" id="{D389C669-6F23-4245-9C10-6F8ACCF044F7}"/>
              </a:ext>
            </a:extLst>
          </p:cNvPr>
          <p:cNvSpPr txBox="1"/>
          <p:nvPr/>
        </p:nvSpPr>
        <p:spPr bwMode="auto">
          <a:xfrm>
            <a:off x="245705" y="908381"/>
            <a:ext cx="2444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sp>
        <p:nvSpPr>
          <p:cNvPr id="5" name="TextBox 4">
            <a:extLst>
              <a:ext uri="{FF2B5EF4-FFF2-40B4-BE49-F238E27FC236}">
                <a16:creationId xmlns:a16="http://schemas.microsoft.com/office/drawing/2014/main" id="{EFB2415D-4885-4D44-935D-F587EC9F6695}"/>
              </a:ext>
            </a:extLst>
          </p:cNvPr>
          <p:cNvSpPr txBox="1"/>
          <p:nvPr/>
        </p:nvSpPr>
        <p:spPr bwMode="auto">
          <a:xfrm>
            <a:off x="117191" y="1669348"/>
            <a:ext cx="4361503" cy="3231654"/>
          </a:xfrm>
          <a:prstGeom prst="rect">
            <a:avLst/>
          </a:prstGeom>
          <a:solidFill>
            <a:schemeClr val="bg1"/>
          </a:solidFill>
          <a:ln w="76200">
            <a:solidFill>
              <a:srgbClr val="FF0000"/>
            </a:solid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XCCW Joined 1a" panose="03050602040000000000" pitchFamily="66" charset="0"/>
                <a:ea typeface="Myriad Pro Semibold" charset="0"/>
                <a:cs typeface="Myriad Pro Semibold" charset="0"/>
              </a:rPr>
              <a:t>Convince me:</a:t>
            </a: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r>
              <a:rPr lang="en-GB" sz="2000" dirty="0">
                <a:latin typeface="XCCW Joined 1a" panose="03050602040000000000" pitchFamily="66" charset="0"/>
                <a:ea typeface="Myriad Pro Semibold" charset="0"/>
                <a:cs typeface="Myriad Pro Semibold" charset="0"/>
              </a:rPr>
              <a:t>27 x 6 = 136</a:t>
            </a: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r>
              <a:rPr lang="en-GB" sz="2000" dirty="0">
                <a:latin typeface="XCCW Joined 1a" panose="03050602040000000000" pitchFamily="66" charset="0"/>
                <a:ea typeface="Myriad Pro Semibold" charset="0"/>
                <a:cs typeface="Myriad Pro Semibold" charset="0"/>
              </a:rPr>
              <a:t>What do you think?</a:t>
            </a:r>
          </a:p>
          <a:p>
            <a:pPr>
              <a:buClr>
                <a:srgbClr val="82CBDD"/>
              </a:buClr>
              <a:buNone/>
            </a:pPr>
            <a:r>
              <a:rPr lang="en-GB" sz="2000" dirty="0">
                <a:latin typeface="XCCW Joined 1a" panose="03050602040000000000" pitchFamily="66" charset="0"/>
                <a:ea typeface="Myriad Pro Semibold" charset="0"/>
                <a:cs typeface="Myriad Pro Semibold" charset="0"/>
              </a:rPr>
              <a:t>Convince me!</a:t>
            </a:r>
            <a:br>
              <a:rPr lang="en-GB" sz="2000" dirty="0">
                <a:latin typeface="XCCW Joined 1a" panose="03050602040000000000" pitchFamily="66" charset="0"/>
                <a:ea typeface="Myriad Pro Semibold" charset="0"/>
                <a:cs typeface="Myriad Pro Semibold" charset="0"/>
              </a:rPr>
            </a:br>
            <a:br>
              <a:rPr lang="en-GB" sz="2000" dirty="0">
                <a:latin typeface="XCCW Joined 1a" panose="03050602040000000000" pitchFamily="66" charset="0"/>
                <a:ea typeface="Myriad Pro Semibold" charset="0"/>
                <a:cs typeface="Myriad Pro Semibold" charset="0"/>
              </a:rPr>
            </a:b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p:txBody>
      </p:sp>
      <p:sp>
        <p:nvSpPr>
          <p:cNvPr id="11" name="TextBox 10">
            <a:extLst>
              <a:ext uri="{FF2B5EF4-FFF2-40B4-BE49-F238E27FC236}">
                <a16:creationId xmlns:a16="http://schemas.microsoft.com/office/drawing/2014/main" id="{B05E93CB-F050-45C0-A27B-AAB76FB1C1CD}"/>
              </a:ext>
            </a:extLst>
          </p:cNvPr>
          <p:cNvSpPr txBox="1"/>
          <p:nvPr/>
        </p:nvSpPr>
        <p:spPr bwMode="auto">
          <a:xfrm>
            <a:off x="4602079" y="1669348"/>
            <a:ext cx="4361503" cy="3231654"/>
          </a:xfrm>
          <a:prstGeom prst="rect">
            <a:avLst/>
          </a:prstGeom>
          <a:solidFill>
            <a:schemeClr val="bg1"/>
          </a:solidFill>
          <a:ln w="76200">
            <a:solidFill>
              <a:srgbClr val="FF0000"/>
            </a:solid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XCCW Joined 1a" panose="03050602040000000000" pitchFamily="66" charset="0"/>
                <a:ea typeface="Myriad Pro Semibold" charset="0"/>
                <a:cs typeface="Myriad Pro Semibold" charset="0"/>
              </a:rPr>
              <a:t>Convince me:</a:t>
            </a: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r>
              <a:rPr lang="en-GB" sz="2000" dirty="0">
                <a:latin typeface="XCCW Joined 1a" panose="03050602040000000000" pitchFamily="66" charset="0"/>
                <a:ea typeface="Myriad Pro Semibold" charset="0"/>
                <a:cs typeface="Myriad Pro Semibold" charset="0"/>
              </a:rPr>
              <a:t>0.61 is the same as 61/100</a:t>
            </a:r>
          </a:p>
          <a:p>
            <a:pPr>
              <a:buClr>
                <a:srgbClr val="82CBDD"/>
              </a:buClr>
              <a:buNone/>
            </a:pPr>
            <a:endParaRPr lang="en-GB" sz="2000" dirty="0">
              <a:latin typeface="XCCW Joined 1a" panose="03050602040000000000" pitchFamily="66" charset="0"/>
              <a:ea typeface="Myriad Pro Semibold" charset="0"/>
              <a:cs typeface="Myriad Pro Semibold" charset="0"/>
            </a:endParaRPr>
          </a:p>
          <a:p>
            <a:pPr>
              <a:buClr>
                <a:srgbClr val="82CBDD"/>
              </a:buClr>
              <a:buNone/>
            </a:pPr>
            <a:r>
              <a:rPr lang="en-GB" sz="2000" dirty="0">
                <a:latin typeface="XCCW Joined 1a" panose="03050602040000000000" pitchFamily="66" charset="0"/>
                <a:ea typeface="Myriad Pro Semibold" charset="0"/>
                <a:cs typeface="Myriad Pro Semibold" charset="0"/>
              </a:rPr>
              <a:t>What do you think?</a:t>
            </a:r>
          </a:p>
          <a:p>
            <a:pPr>
              <a:buClr>
                <a:srgbClr val="82CBDD"/>
              </a:buClr>
              <a:buNone/>
            </a:pPr>
            <a:r>
              <a:rPr lang="en-GB" sz="2000" dirty="0">
                <a:latin typeface="XCCW Joined 1a" panose="03050602040000000000" pitchFamily="66" charset="0"/>
                <a:ea typeface="Myriad Pro Semibold" charset="0"/>
                <a:cs typeface="Myriad Pro Semibold" charset="0"/>
              </a:rPr>
              <a:t>Convince me!</a:t>
            </a:r>
            <a:br>
              <a:rPr lang="en-GB" sz="2000" dirty="0">
                <a:latin typeface="XCCW Joined 1a" panose="03050602040000000000" pitchFamily="66" charset="0"/>
                <a:ea typeface="Myriad Pro Semibold" charset="0"/>
                <a:cs typeface="Myriad Pro Semibold" charset="0"/>
              </a:rPr>
            </a:br>
            <a:endParaRPr lang="en-GB" sz="2000" dirty="0">
              <a:latin typeface="XCCW Joined 1a" panose="03050602040000000000" pitchFamily="66" charset="0"/>
              <a:ea typeface="Myriad Pro Semibold" charset="0"/>
              <a:cs typeface="Myriad Pro Semibold" charset="0"/>
            </a:endParaRPr>
          </a:p>
          <a:p>
            <a:pPr>
              <a:buClr>
                <a:srgbClr val="82CBDD"/>
              </a:buClr>
              <a:buNone/>
            </a:pPr>
            <a:endParaRPr lang="en-GB" sz="2000" dirty="0">
              <a:latin typeface="XCCW Joined 1a" panose="03050602040000000000" pitchFamily="66" charset="0"/>
              <a:ea typeface="Myriad Pro Semibold" charset="0"/>
              <a:cs typeface="Myriad Pro Semibold" charset="0"/>
            </a:endParaRPr>
          </a:p>
        </p:txBody>
      </p:sp>
    </p:spTree>
    <p:extLst>
      <p:ext uri="{BB962C8B-B14F-4D97-AF65-F5344CB8AC3E}">
        <p14:creationId xmlns:p14="http://schemas.microsoft.com/office/powerpoint/2010/main" val="375114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72025"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5952E76A-EF79-4FFB-BAC8-CED6992B12C6}"/>
              </a:ext>
            </a:extLst>
          </p:cNvPr>
          <p:cNvSpPr txBox="1"/>
          <p:nvPr/>
        </p:nvSpPr>
        <p:spPr bwMode="auto">
          <a:xfrm>
            <a:off x="241300" y="203200"/>
            <a:ext cx="240315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 Focus Task</a:t>
            </a:r>
          </a:p>
        </p:txBody>
      </p:sp>
      <p:sp>
        <p:nvSpPr>
          <p:cNvPr id="4" name="TextBox 3">
            <a:extLst>
              <a:ext uri="{FF2B5EF4-FFF2-40B4-BE49-F238E27FC236}">
                <a16:creationId xmlns:a16="http://schemas.microsoft.com/office/drawing/2014/main" id="{3701A382-F35D-481E-818E-4283CAFC8C2A}"/>
              </a:ext>
            </a:extLst>
          </p:cNvPr>
          <p:cNvSpPr txBox="1"/>
          <p:nvPr/>
        </p:nvSpPr>
        <p:spPr bwMode="auto">
          <a:xfrm>
            <a:off x="174763" y="869602"/>
            <a:ext cx="8146824"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Which one do you think is the odd one out? Explain.</a:t>
            </a:r>
          </a:p>
          <a:p>
            <a:pPr>
              <a:buClr>
                <a:srgbClr val="82CBDD"/>
              </a:buClr>
              <a:buNone/>
            </a:pPr>
            <a:endParaRPr lang="en-GB" b="1" dirty="0">
              <a:latin typeface="Myriad Pro Semibold" charset="0"/>
              <a:ea typeface="Myriad Pro Semibold" charset="0"/>
              <a:cs typeface="Myriad Pro Semibold" charset="0"/>
            </a:endParaRPr>
          </a:p>
        </p:txBody>
      </p:sp>
      <p:pic>
        <p:nvPicPr>
          <p:cNvPr id="12" name="Graphic 11" descr="Lightbulb with solid fill">
            <a:extLst>
              <a:ext uri="{FF2B5EF4-FFF2-40B4-BE49-F238E27FC236}">
                <a16:creationId xmlns:a16="http://schemas.microsoft.com/office/drawing/2014/main" id="{C51E2473-9981-4152-A874-593CE657B6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300" y="5621024"/>
            <a:ext cx="914400" cy="914400"/>
          </a:xfrm>
          <a:prstGeom prst="rect">
            <a:avLst/>
          </a:prstGeom>
        </p:spPr>
      </p:pic>
      <p:sp>
        <p:nvSpPr>
          <p:cNvPr id="9" name="TextBox 8">
            <a:extLst>
              <a:ext uri="{FF2B5EF4-FFF2-40B4-BE49-F238E27FC236}">
                <a16:creationId xmlns:a16="http://schemas.microsoft.com/office/drawing/2014/main" id="{A2F80DF6-FA13-4DB3-8AEA-87FE737E9B06}"/>
              </a:ext>
            </a:extLst>
          </p:cNvPr>
          <p:cNvSpPr txBox="1"/>
          <p:nvPr/>
        </p:nvSpPr>
        <p:spPr bwMode="auto">
          <a:xfrm>
            <a:off x="1155699" y="5747657"/>
            <a:ext cx="76790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XCCW Joined 1a" panose="03050602040000000000" pitchFamily="66" charset="0"/>
                <a:ea typeface="Myriad Pro Semibold" charset="0"/>
                <a:cs typeface="Myriad Pro Semibold" charset="0"/>
              </a:rPr>
              <a:t>Can you find a reason for each one of them to be the odd one out? </a:t>
            </a:r>
          </a:p>
        </p:txBody>
      </p:sp>
      <p:pic>
        <p:nvPicPr>
          <p:cNvPr id="13" name="Picture 12">
            <a:extLst>
              <a:ext uri="{FF2B5EF4-FFF2-40B4-BE49-F238E27FC236}">
                <a16:creationId xmlns:a16="http://schemas.microsoft.com/office/drawing/2014/main" id="{89811A71-A733-4510-8252-9C8DA321FEC7}"/>
              </a:ext>
            </a:extLst>
          </p:cNvPr>
          <p:cNvPicPr>
            <a:picLocks noChangeAspect="1"/>
          </p:cNvPicPr>
          <p:nvPr/>
        </p:nvPicPr>
        <p:blipFill>
          <a:blip r:embed="rId4"/>
          <a:stretch>
            <a:fillRect/>
          </a:stretch>
        </p:blipFill>
        <p:spPr>
          <a:xfrm>
            <a:off x="1808250" y="1482133"/>
            <a:ext cx="5527500" cy="4142653"/>
          </a:xfrm>
          <a:prstGeom prst="rect">
            <a:avLst/>
          </a:prstGeom>
        </p:spPr>
      </p:pic>
    </p:spTree>
    <p:extLst>
      <p:ext uri="{BB962C8B-B14F-4D97-AF65-F5344CB8AC3E}">
        <p14:creationId xmlns:p14="http://schemas.microsoft.com/office/powerpoint/2010/main" val="18478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169296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Talk Task</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2DA9ED0-3487-4B55-8898-913733E974B2}"/>
              </a:ext>
            </a:extLst>
          </p:cNvPr>
          <p:cNvSpPr txBox="1"/>
          <p:nvPr/>
        </p:nvSpPr>
        <p:spPr bwMode="auto">
          <a:xfrm>
            <a:off x="217804" y="1473773"/>
            <a:ext cx="60429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XCCW Joined 1a" panose="03050602040000000000" pitchFamily="66" charset="0"/>
                <a:ea typeface="Myriad Pro Semibold" charset="0"/>
                <a:cs typeface="Myriad Pro Semibold" charset="0"/>
              </a:rPr>
              <a:t>How would you find the answer to 35 x 6?</a:t>
            </a:r>
          </a:p>
        </p:txBody>
      </p:sp>
      <p:sp>
        <p:nvSpPr>
          <p:cNvPr id="12" name="TextBox 11">
            <a:extLst>
              <a:ext uri="{FF2B5EF4-FFF2-40B4-BE49-F238E27FC236}">
                <a16:creationId xmlns:a16="http://schemas.microsoft.com/office/drawing/2014/main" id="{15CE445C-A6F4-49AF-BB1C-A1E73A91B22C}"/>
              </a:ext>
            </a:extLst>
          </p:cNvPr>
          <p:cNvSpPr txBox="1"/>
          <p:nvPr/>
        </p:nvSpPr>
        <p:spPr bwMode="auto">
          <a:xfrm>
            <a:off x="93307" y="718457"/>
            <a:ext cx="2448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sp>
        <p:nvSpPr>
          <p:cNvPr id="13" name="TextBox 12">
            <a:extLst>
              <a:ext uri="{FF2B5EF4-FFF2-40B4-BE49-F238E27FC236}">
                <a16:creationId xmlns:a16="http://schemas.microsoft.com/office/drawing/2014/main" id="{E943BC47-DC96-49B1-A66B-DF250719F73A}"/>
              </a:ext>
            </a:extLst>
          </p:cNvPr>
          <p:cNvSpPr txBox="1"/>
          <p:nvPr/>
        </p:nvSpPr>
        <p:spPr bwMode="auto">
          <a:xfrm>
            <a:off x="93307" y="3528290"/>
            <a:ext cx="2914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cxnSp>
        <p:nvCxnSpPr>
          <p:cNvPr id="18" name="Straight Connector 17">
            <a:extLst>
              <a:ext uri="{FF2B5EF4-FFF2-40B4-BE49-F238E27FC236}">
                <a16:creationId xmlns:a16="http://schemas.microsoft.com/office/drawing/2014/main" id="{7000EC90-A6AA-4840-9ADC-C9D9CFA853BF}"/>
              </a:ext>
            </a:extLst>
          </p:cNvPr>
          <p:cNvCxnSpPr>
            <a:cxnSpLocks/>
          </p:cNvCxnSpPr>
          <p:nvPr/>
        </p:nvCxnSpPr>
        <p:spPr bwMode="auto">
          <a:xfrm flipH="1">
            <a:off x="15591" y="3429000"/>
            <a:ext cx="9128409" cy="0"/>
          </a:xfrm>
          <a:prstGeom prst="line">
            <a:avLst/>
          </a:prstGeom>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376E6845-D133-4387-BEC9-C2EB4F279DD0}"/>
              </a:ext>
            </a:extLst>
          </p:cNvPr>
          <p:cNvPicPr>
            <a:picLocks noChangeAspect="1"/>
          </p:cNvPicPr>
          <p:nvPr/>
        </p:nvPicPr>
        <p:blipFill>
          <a:blip r:embed="rId3"/>
          <a:stretch>
            <a:fillRect/>
          </a:stretch>
        </p:blipFill>
        <p:spPr>
          <a:xfrm>
            <a:off x="642717" y="4599689"/>
            <a:ext cx="8224557" cy="2171797"/>
          </a:xfrm>
          <a:prstGeom prst="rect">
            <a:avLst/>
          </a:prstGeom>
        </p:spPr>
      </p:pic>
      <p:sp>
        <p:nvSpPr>
          <p:cNvPr id="22" name="TextBox 21">
            <a:extLst>
              <a:ext uri="{FF2B5EF4-FFF2-40B4-BE49-F238E27FC236}">
                <a16:creationId xmlns:a16="http://schemas.microsoft.com/office/drawing/2014/main" id="{7425B698-207E-4159-9BFD-161C2F95A8DC}"/>
              </a:ext>
            </a:extLst>
          </p:cNvPr>
          <p:cNvSpPr txBox="1"/>
          <p:nvPr/>
        </p:nvSpPr>
        <p:spPr bwMode="auto">
          <a:xfrm>
            <a:off x="642717" y="4138024"/>
            <a:ext cx="7668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XCCW Joined 1a" panose="03050602040000000000" pitchFamily="66" charset="0"/>
                <a:ea typeface="Myriad Pro Semibold" charset="0"/>
                <a:cs typeface="Myriad Pro Semibold" charset="0"/>
              </a:rPr>
              <a:t>What happens when you divide by 100?</a:t>
            </a:r>
          </a:p>
        </p:txBody>
      </p:sp>
    </p:spTree>
    <p:extLst>
      <p:ext uri="{BB962C8B-B14F-4D97-AF65-F5344CB8AC3E}">
        <p14:creationId xmlns:p14="http://schemas.microsoft.com/office/powerpoint/2010/main" val="209017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2DA9ED0-3487-4B55-8898-913733E974B2}"/>
              </a:ext>
            </a:extLst>
          </p:cNvPr>
          <p:cNvSpPr txBox="1"/>
          <p:nvPr/>
        </p:nvSpPr>
        <p:spPr bwMode="auto">
          <a:xfrm>
            <a:off x="85579" y="1382548"/>
            <a:ext cx="30136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XCCW Joined 1a" panose="03050602040000000000" pitchFamily="66" charset="0"/>
                <a:ea typeface="Myriad Pro Semibold" charset="0"/>
                <a:cs typeface="Myriad Pro Semibold" charset="0"/>
              </a:rPr>
              <a:t>There are 24 pencils in a pack. How many are there in 8?</a:t>
            </a:r>
          </a:p>
        </p:txBody>
      </p:sp>
      <p:sp>
        <p:nvSpPr>
          <p:cNvPr id="12" name="TextBox 11">
            <a:extLst>
              <a:ext uri="{FF2B5EF4-FFF2-40B4-BE49-F238E27FC236}">
                <a16:creationId xmlns:a16="http://schemas.microsoft.com/office/drawing/2014/main" id="{15CE445C-A6F4-49AF-BB1C-A1E73A91B22C}"/>
              </a:ext>
            </a:extLst>
          </p:cNvPr>
          <p:cNvSpPr txBox="1"/>
          <p:nvPr/>
        </p:nvSpPr>
        <p:spPr bwMode="auto">
          <a:xfrm>
            <a:off x="93307" y="718457"/>
            <a:ext cx="2448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sp>
        <p:nvSpPr>
          <p:cNvPr id="13" name="TextBox 12">
            <a:extLst>
              <a:ext uri="{FF2B5EF4-FFF2-40B4-BE49-F238E27FC236}">
                <a16:creationId xmlns:a16="http://schemas.microsoft.com/office/drawing/2014/main" id="{E943BC47-DC96-49B1-A66B-DF250719F73A}"/>
              </a:ext>
            </a:extLst>
          </p:cNvPr>
          <p:cNvSpPr txBox="1"/>
          <p:nvPr/>
        </p:nvSpPr>
        <p:spPr bwMode="auto">
          <a:xfrm>
            <a:off x="85579" y="3666193"/>
            <a:ext cx="2914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cxnSp>
        <p:nvCxnSpPr>
          <p:cNvPr id="18" name="Straight Connector 17">
            <a:extLst>
              <a:ext uri="{FF2B5EF4-FFF2-40B4-BE49-F238E27FC236}">
                <a16:creationId xmlns:a16="http://schemas.microsoft.com/office/drawing/2014/main" id="{7000EC90-A6AA-4840-9ADC-C9D9CFA853BF}"/>
              </a:ext>
            </a:extLst>
          </p:cNvPr>
          <p:cNvCxnSpPr>
            <a:cxnSpLocks/>
          </p:cNvCxnSpPr>
          <p:nvPr/>
        </p:nvCxnSpPr>
        <p:spPr bwMode="auto">
          <a:xfrm flipH="1">
            <a:off x="15591" y="3429000"/>
            <a:ext cx="9128409" cy="0"/>
          </a:xfrm>
          <a:prstGeom prst="line">
            <a:avLst/>
          </a:prstGeom>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1E840CD1-08FB-420C-ADD6-5B255785A640}"/>
              </a:ext>
            </a:extLst>
          </p:cNvPr>
          <p:cNvSpPr txBox="1"/>
          <p:nvPr/>
        </p:nvSpPr>
        <p:spPr bwMode="auto">
          <a:xfrm>
            <a:off x="177282" y="4243473"/>
            <a:ext cx="6596742"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Stem sentence:</a:t>
            </a:r>
          </a:p>
          <a:p>
            <a:pPr>
              <a:buClr>
                <a:srgbClr val="82CBDD"/>
              </a:buClr>
              <a:buNone/>
            </a:pPr>
            <a:r>
              <a:rPr lang="en-GB" dirty="0">
                <a:latin typeface="Myriad Pro Semibold" charset="0"/>
                <a:ea typeface="Myriad Pro Semibold" charset="0"/>
                <a:cs typeface="Myriad Pro Semibold" charset="0"/>
              </a:rPr>
              <a:t>If I </a:t>
            </a:r>
            <a:r>
              <a:rPr lang="en-GB" b="1" dirty="0">
                <a:latin typeface="Myriad Pro Semibold" charset="0"/>
                <a:ea typeface="Myriad Pro Semibold" charset="0"/>
                <a:cs typeface="Myriad Pro Semibold" charset="0"/>
              </a:rPr>
              <a:t>divide</a:t>
            </a:r>
            <a:r>
              <a:rPr lang="en-GB" dirty="0">
                <a:latin typeface="Myriad Pro Semibold" charset="0"/>
                <a:ea typeface="Myriad Pro Semibold" charset="0"/>
                <a:cs typeface="Myriad Pro Semibold" charset="0"/>
              </a:rPr>
              <a:t> by 100, I move the digits two places to the </a:t>
            </a:r>
            <a:r>
              <a:rPr lang="en-GB" b="1" dirty="0">
                <a:latin typeface="Myriad Pro Semibold" charset="0"/>
                <a:ea typeface="Myriad Pro Semibold" charset="0"/>
                <a:cs typeface="Myriad Pro Semibold" charset="0"/>
              </a:rPr>
              <a:t>right</a:t>
            </a:r>
            <a:r>
              <a:rPr lang="en-GB" dirty="0">
                <a:latin typeface="Myriad Pro Semibold" charset="0"/>
                <a:ea typeface="Myriad Pro Semibold" charset="0"/>
                <a:cs typeface="Myriad Pro Semibold" charset="0"/>
              </a:rPr>
              <a:t>.</a:t>
            </a:r>
          </a:p>
          <a:p>
            <a:pPr>
              <a:buClr>
                <a:srgbClr val="82CBDD"/>
              </a:buClr>
              <a:buNone/>
            </a:pPr>
            <a:r>
              <a:rPr lang="en-GB" dirty="0">
                <a:latin typeface="Myriad Pro Semibold" charset="0"/>
                <a:ea typeface="Myriad Pro Semibold" charset="0"/>
                <a:cs typeface="Myriad Pro Semibold" charset="0"/>
              </a:rPr>
              <a:t>The </a:t>
            </a:r>
            <a:r>
              <a:rPr lang="en-GB" b="1" dirty="0">
                <a:latin typeface="Myriad Pro Semibold" charset="0"/>
                <a:ea typeface="Myriad Pro Semibold" charset="0"/>
                <a:cs typeface="Myriad Pro Semibold" charset="0"/>
              </a:rPr>
              <a:t>decimal</a:t>
            </a:r>
            <a:r>
              <a:rPr lang="en-GB" dirty="0">
                <a:latin typeface="Myriad Pro Semibold" charset="0"/>
                <a:ea typeface="Myriad Pro Semibold" charset="0"/>
                <a:cs typeface="Myriad Pro Semibold" charset="0"/>
              </a:rPr>
              <a:t> does not move.</a:t>
            </a:r>
          </a:p>
        </p:txBody>
      </p:sp>
      <p:pic>
        <p:nvPicPr>
          <p:cNvPr id="5" name="Picture 4">
            <a:extLst>
              <a:ext uri="{FF2B5EF4-FFF2-40B4-BE49-F238E27FC236}">
                <a16:creationId xmlns:a16="http://schemas.microsoft.com/office/drawing/2014/main" id="{F1B0E165-D761-49A8-BFC3-B09BDBEED65A}"/>
              </a:ext>
            </a:extLst>
          </p:cNvPr>
          <p:cNvPicPr>
            <a:picLocks noChangeAspect="1"/>
          </p:cNvPicPr>
          <p:nvPr/>
        </p:nvPicPr>
        <p:blipFill>
          <a:blip r:embed="rId3"/>
          <a:stretch>
            <a:fillRect/>
          </a:stretch>
        </p:blipFill>
        <p:spPr>
          <a:xfrm>
            <a:off x="3169224" y="401220"/>
            <a:ext cx="5834039" cy="2937418"/>
          </a:xfrm>
          <a:prstGeom prst="rect">
            <a:avLst/>
          </a:prstGeom>
        </p:spPr>
      </p:pic>
    </p:spTree>
    <p:extLst>
      <p:ext uri="{BB962C8B-B14F-4D97-AF65-F5344CB8AC3E}">
        <p14:creationId xmlns:p14="http://schemas.microsoft.com/office/powerpoint/2010/main" val="262756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15CE445C-A6F4-49AF-BB1C-A1E73A91B22C}"/>
              </a:ext>
            </a:extLst>
          </p:cNvPr>
          <p:cNvSpPr txBox="1"/>
          <p:nvPr/>
        </p:nvSpPr>
        <p:spPr bwMode="auto">
          <a:xfrm>
            <a:off x="93307" y="718457"/>
            <a:ext cx="2448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sp>
        <p:nvSpPr>
          <p:cNvPr id="13" name="TextBox 12">
            <a:extLst>
              <a:ext uri="{FF2B5EF4-FFF2-40B4-BE49-F238E27FC236}">
                <a16:creationId xmlns:a16="http://schemas.microsoft.com/office/drawing/2014/main" id="{E943BC47-DC96-49B1-A66B-DF250719F73A}"/>
              </a:ext>
            </a:extLst>
          </p:cNvPr>
          <p:cNvSpPr txBox="1"/>
          <p:nvPr/>
        </p:nvSpPr>
        <p:spPr bwMode="auto">
          <a:xfrm>
            <a:off x="85579" y="3666193"/>
            <a:ext cx="2914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cxnSp>
        <p:nvCxnSpPr>
          <p:cNvPr id="18" name="Straight Connector 17">
            <a:extLst>
              <a:ext uri="{FF2B5EF4-FFF2-40B4-BE49-F238E27FC236}">
                <a16:creationId xmlns:a16="http://schemas.microsoft.com/office/drawing/2014/main" id="{7000EC90-A6AA-4840-9ADC-C9D9CFA853BF}"/>
              </a:ext>
            </a:extLst>
          </p:cNvPr>
          <p:cNvCxnSpPr>
            <a:cxnSpLocks/>
          </p:cNvCxnSpPr>
          <p:nvPr/>
        </p:nvCxnSpPr>
        <p:spPr bwMode="auto">
          <a:xfrm flipH="1">
            <a:off x="15591" y="3429000"/>
            <a:ext cx="9128409" cy="0"/>
          </a:xfrm>
          <a:prstGeom prst="line">
            <a:avLst/>
          </a:prstGeom>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8352959-294F-4A4D-A933-A5A4BD3760EE}"/>
              </a:ext>
            </a:extLst>
          </p:cNvPr>
          <p:cNvSpPr txBox="1"/>
          <p:nvPr/>
        </p:nvSpPr>
        <p:spPr bwMode="auto">
          <a:xfrm>
            <a:off x="1558341" y="3736981"/>
            <a:ext cx="6042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XCCW Joined 1a" panose="03050602040000000000" pitchFamily="66" charset="0"/>
                <a:ea typeface="Myriad Pro Semibold" charset="0"/>
                <a:cs typeface="Myriad Pro Semibold" charset="0"/>
              </a:rPr>
              <a:t>What is 3 ÷ 100?</a:t>
            </a:r>
          </a:p>
        </p:txBody>
      </p:sp>
      <p:pic>
        <p:nvPicPr>
          <p:cNvPr id="5" name="Picture 4">
            <a:extLst>
              <a:ext uri="{FF2B5EF4-FFF2-40B4-BE49-F238E27FC236}">
                <a16:creationId xmlns:a16="http://schemas.microsoft.com/office/drawing/2014/main" id="{2CC38D3F-BB50-45EA-9E93-AFBB1A126297}"/>
              </a:ext>
            </a:extLst>
          </p:cNvPr>
          <p:cNvPicPr>
            <a:picLocks noChangeAspect="1"/>
          </p:cNvPicPr>
          <p:nvPr/>
        </p:nvPicPr>
        <p:blipFill>
          <a:blip r:embed="rId3"/>
          <a:stretch>
            <a:fillRect/>
          </a:stretch>
        </p:blipFill>
        <p:spPr>
          <a:xfrm>
            <a:off x="1542751" y="4409784"/>
            <a:ext cx="7059620" cy="1818217"/>
          </a:xfrm>
          <a:prstGeom prst="rect">
            <a:avLst/>
          </a:prstGeom>
        </p:spPr>
      </p:pic>
      <p:pic>
        <p:nvPicPr>
          <p:cNvPr id="4" name="Picture 3">
            <a:extLst>
              <a:ext uri="{FF2B5EF4-FFF2-40B4-BE49-F238E27FC236}">
                <a16:creationId xmlns:a16="http://schemas.microsoft.com/office/drawing/2014/main" id="{BE34E5B5-C268-4261-8F1F-BD2B2FF28F3C}"/>
              </a:ext>
            </a:extLst>
          </p:cNvPr>
          <p:cNvPicPr>
            <a:picLocks noChangeAspect="1"/>
          </p:cNvPicPr>
          <p:nvPr/>
        </p:nvPicPr>
        <p:blipFill>
          <a:blip r:embed="rId4"/>
          <a:stretch>
            <a:fillRect/>
          </a:stretch>
        </p:blipFill>
        <p:spPr>
          <a:xfrm>
            <a:off x="1830452" y="749254"/>
            <a:ext cx="4184729" cy="2531005"/>
          </a:xfrm>
          <a:prstGeom prst="rect">
            <a:avLst/>
          </a:prstGeom>
        </p:spPr>
      </p:pic>
    </p:spTree>
    <p:extLst>
      <p:ext uri="{BB962C8B-B14F-4D97-AF65-F5344CB8AC3E}">
        <p14:creationId xmlns:p14="http://schemas.microsoft.com/office/powerpoint/2010/main" val="379221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15CE445C-A6F4-49AF-BB1C-A1E73A91B22C}"/>
              </a:ext>
            </a:extLst>
          </p:cNvPr>
          <p:cNvSpPr txBox="1"/>
          <p:nvPr/>
        </p:nvSpPr>
        <p:spPr bwMode="auto">
          <a:xfrm>
            <a:off x="93307" y="718457"/>
            <a:ext cx="2448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sp>
        <p:nvSpPr>
          <p:cNvPr id="13" name="TextBox 12">
            <a:extLst>
              <a:ext uri="{FF2B5EF4-FFF2-40B4-BE49-F238E27FC236}">
                <a16:creationId xmlns:a16="http://schemas.microsoft.com/office/drawing/2014/main" id="{E943BC47-DC96-49B1-A66B-DF250719F73A}"/>
              </a:ext>
            </a:extLst>
          </p:cNvPr>
          <p:cNvSpPr txBox="1"/>
          <p:nvPr/>
        </p:nvSpPr>
        <p:spPr bwMode="auto">
          <a:xfrm>
            <a:off x="85579" y="3666193"/>
            <a:ext cx="2914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cxnSp>
        <p:nvCxnSpPr>
          <p:cNvPr id="18" name="Straight Connector 17">
            <a:extLst>
              <a:ext uri="{FF2B5EF4-FFF2-40B4-BE49-F238E27FC236}">
                <a16:creationId xmlns:a16="http://schemas.microsoft.com/office/drawing/2014/main" id="{7000EC90-A6AA-4840-9ADC-C9D9CFA853BF}"/>
              </a:ext>
            </a:extLst>
          </p:cNvPr>
          <p:cNvCxnSpPr>
            <a:cxnSpLocks/>
          </p:cNvCxnSpPr>
          <p:nvPr/>
        </p:nvCxnSpPr>
        <p:spPr bwMode="auto">
          <a:xfrm flipH="1">
            <a:off x="15591" y="3429000"/>
            <a:ext cx="9128409" cy="0"/>
          </a:xfrm>
          <a:prstGeom prst="line">
            <a:avLst/>
          </a:prstGeom>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8352959-294F-4A4D-A933-A5A4BD3760EE}"/>
              </a:ext>
            </a:extLst>
          </p:cNvPr>
          <p:cNvSpPr txBox="1"/>
          <p:nvPr/>
        </p:nvSpPr>
        <p:spPr bwMode="auto">
          <a:xfrm>
            <a:off x="1558341" y="3736981"/>
            <a:ext cx="6042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XCCW Joined 1a" panose="03050602040000000000" pitchFamily="66" charset="0"/>
                <a:ea typeface="Myriad Pro Semibold" charset="0"/>
                <a:cs typeface="Myriad Pro Semibold" charset="0"/>
              </a:rPr>
              <a:t>How do I divide these by 100?</a:t>
            </a:r>
          </a:p>
        </p:txBody>
      </p:sp>
      <p:pic>
        <p:nvPicPr>
          <p:cNvPr id="4" name="Picture 3">
            <a:extLst>
              <a:ext uri="{FF2B5EF4-FFF2-40B4-BE49-F238E27FC236}">
                <a16:creationId xmlns:a16="http://schemas.microsoft.com/office/drawing/2014/main" id="{8038E1B0-D082-418A-89B7-902C92BCD546}"/>
              </a:ext>
            </a:extLst>
          </p:cNvPr>
          <p:cNvPicPr>
            <a:picLocks noChangeAspect="1"/>
          </p:cNvPicPr>
          <p:nvPr/>
        </p:nvPicPr>
        <p:blipFill>
          <a:blip r:embed="rId3"/>
          <a:stretch>
            <a:fillRect/>
          </a:stretch>
        </p:blipFill>
        <p:spPr>
          <a:xfrm>
            <a:off x="531235" y="4281514"/>
            <a:ext cx="7804247" cy="1659951"/>
          </a:xfrm>
          <a:prstGeom prst="rect">
            <a:avLst/>
          </a:prstGeom>
        </p:spPr>
      </p:pic>
      <p:pic>
        <p:nvPicPr>
          <p:cNvPr id="14" name="Graphic 13" descr="Lightbulb with solid fill">
            <a:extLst>
              <a:ext uri="{FF2B5EF4-FFF2-40B4-BE49-F238E27FC236}">
                <a16:creationId xmlns:a16="http://schemas.microsoft.com/office/drawing/2014/main" id="{37B6AEDF-B293-40B4-B161-6D95176F6B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6884" y="5931080"/>
            <a:ext cx="891313" cy="891313"/>
          </a:xfrm>
          <a:prstGeom prst="rect">
            <a:avLst/>
          </a:prstGeom>
        </p:spPr>
      </p:pic>
      <p:sp>
        <p:nvSpPr>
          <p:cNvPr id="15" name="TextBox 14">
            <a:extLst>
              <a:ext uri="{FF2B5EF4-FFF2-40B4-BE49-F238E27FC236}">
                <a16:creationId xmlns:a16="http://schemas.microsoft.com/office/drawing/2014/main" id="{EC5D37FD-91F7-4E95-BF98-F748D40D6A06}"/>
              </a:ext>
            </a:extLst>
          </p:cNvPr>
          <p:cNvSpPr txBox="1"/>
          <p:nvPr/>
        </p:nvSpPr>
        <p:spPr bwMode="auto">
          <a:xfrm>
            <a:off x="1130875" y="6151245"/>
            <a:ext cx="8283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XCCW Joined 1a" panose="03050602040000000000" pitchFamily="66" charset="0"/>
                <a:ea typeface="Myriad Pro Semibold" charset="0"/>
                <a:cs typeface="Myriad Pro Semibold" charset="0"/>
              </a:rPr>
              <a:t>Write a sentence in your book explaining it.</a:t>
            </a:r>
          </a:p>
        </p:txBody>
      </p:sp>
      <p:pic>
        <p:nvPicPr>
          <p:cNvPr id="5" name="Picture 4">
            <a:extLst>
              <a:ext uri="{FF2B5EF4-FFF2-40B4-BE49-F238E27FC236}">
                <a16:creationId xmlns:a16="http://schemas.microsoft.com/office/drawing/2014/main" id="{C776E217-5007-4CB4-BC81-7665E07CB216}"/>
              </a:ext>
            </a:extLst>
          </p:cNvPr>
          <p:cNvPicPr>
            <a:picLocks noChangeAspect="1"/>
          </p:cNvPicPr>
          <p:nvPr/>
        </p:nvPicPr>
        <p:blipFill>
          <a:blip r:embed="rId6"/>
          <a:stretch>
            <a:fillRect/>
          </a:stretch>
        </p:blipFill>
        <p:spPr>
          <a:xfrm>
            <a:off x="2134182" y="748137"/>
            <a:ext cx="4195227" cy="2588762"/>
          </a:xfrm>
          <a:prstGeom prst="rect">
            <a:avLst/>
          </a:prstGeom>
        </p:spPr>
      </p:pic>
    </p:spTree>
    <p:extLst>
      <p:ext uri="{BB962C8B-B14F-4D97-AF65-F5344CB8AC3E}">
        <p14:creationId xmlns:p14="http://schemas.microsoft.com/office/powerpoint/2010/main" val="63710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06757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FDEBD9F0-734D-409D-BA32-A932B94F46BF}"/>
              </a:ext>
            </a:extLst>
          </p:cNvPr>
          <p:cNvSpPr txBox="1"/>
          <p:nvPr/>
        </p:nvSpPr>
        <p:spPr bwMode="auto">
          <a:xfrm>
            <a:off x="117191" y="983375"/>
            <a:ext cx="1935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cxnSp>
        <p:nvCxnSpPr>
          <p:cNvPr id="13" name="Straight Connector 12">
            <a:extLst>
              <a:ext uri="{FF2B5EF4-FFF2-40B4-BE49-F238E27FC236}">
                <a16:creationId xmlns:a16="http://schemas.microsoft.com/office/drawing/2014/main" id="{5AE08685-9AFD-44AB-832A-56A4CF252C9F}"/>
              </a:ext>
            </a:extLst>
          </p:cNvPr>
          <p:cNvCxnSpPr/>
          <p:nvPr/>
        </p:nvCxnSpPr>
        <p:spPr bwMode="auto">
          <a:xfrm>
            <a:off x="4572001" y="630000"/>
            <a:ext cx="30078" cy="6228000"/>
          </a:xfrm>
          <a:prstGeom prst="line">
            <a:avLst/>
          </a:prstGeom>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5B55460-4609-4550-889D-AA3FD2B1A032}"/>
              </a:ext>
            </a:extLst>
          </p:cNvPr>
          <p:cNvSpPr txBox="1"/>
          <p:nvPr/>
        </p:nvSpPr>
        <p:spPr bwMode="auto">
          <a:xfrm>
            <a:off x="4749282" y="997072"/>
            <a:ext cx="1763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pic>
        <p:nvPicPr>
          <p:cNvPr id="15" name="Graphic 14" descr="Lightbulb with solid fill">
            <a:extLst>
              <a:ext uri="{FF2B5EF4-FFF2-40B4-BE49-F238E27FC236}">
                <a16:creationId xmlns:a16="http://schemas.microsoft.com/office/drawing/2014/main" id="{BC1A387D-D660-4EE2-BE44-F3D41E962E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3402" y="4822107"/>
            <a:ext cx="891313" cy="891313"/>
          </a:xfrm>
          <a:prstGeom prst="rect">
            <a:avLst/>
          </a:prstGeom>
        </p:spPr>
      </p:pic>
      <p:sp>
        <p:nvSpPr>
          <p:cNvPr id="16" name="TextBox 15">
            <a:extLst>
              <a:ext uri="{FF2B5EF4-FFF2-40B4-BE49-F238E27FC236}">
                <a16:creationId xmlns:a16="http://schemas.microsoft.com/office/drawing/2014/main" id="{902D81D3-30C0-4BBC-80D8-74081266BC8C}"/>
              </a:ext>
            </a:extLst>
          </p:cNvPr>
          <p:cNvSpPr txBox="1"/>
          <p:nvPr/>
        </p:nvSpPr>
        <p:spPr bwMode="auto">
          <a:xfrm>
            <a:off x="5720494" y="4819052"/>
            <a:ext cx="3340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XCCW Joined 1a" panose="03050602040000000000" pitchFamily="66" charset="0"/>
                <a:ea typeface="Myriad Pro Semibold" charset="0"/>
                <a:cs typeface="Myriad Pro Semibold" charset="0"/>
              </a:rPr>
              <a:t>Can you explain why the other answers are wrong?</a:t>
            </a:r>
          </a:p>
        </p:txBody>
      </p:sp>
      <p:sp>
        <p:nvSpPr>
          <p:cNvPr id="17" name="TextBox 16">
            <a:extLst>
              <a:ext uri="{FF2B5EF4-FFF2-40B4-BE49-F238E27FC236}">
                <a16:creationId xmlns:a16="http://schemas.microsoft.com/office/drawing/2014/main" id="{E272616A-8835-4DC6-B023-C87FAD3F7B29}"/>
              </a:ext>
            </a:extLst>
          </p:cNvPr>
          <p:cNvSpPr txBox="1"/>
          <p:nvPr/>
        </p:nvSpPr>
        <p:spPr bwMode="auto">
          <a:xfrm>
            <a:off x="4763402" y="1974618"/>
            <a:ext cx="6042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XCCW Joined 1a" panose="03050602040000000000" pitchFamily="66" charset="0"/>
                <a:ea typeface="Myriad Pro Semibold" charset="0"/>
                <a:cs typeface="Myriad Pro Semibold" charset="0"/>
              </a:rPr>
              <a:t>35 ÷ 100 = </a:t>
            </a:r>
          </a:p>
        </p:txBody>
      </p:sp>
      <p:grpSp>
        <p:nvGrpSpPr>
          <p:cNvPr id="18" name="Group 17">
            <a:extLst>
              <a:ext uri="{FF2B5EF4-FFF2-40B4-BE49-F238E27FC236}">
                <a16:creationId xmlns:a16="http://schemas.microsoft.com/office/drawing/2014/main" id="{25C76526-58B2-4DB0-8BE7-93EB16D75BAB}"/>
              </a:ext>
            </a:extLst>
          </p:cNvPr>
          <p:cNvGrpSpPr/>
          <p:nvPr/>
        </p:nvGrpSpPr>
        <p:grpSpPr>
          <a:xfrm>
            <a:off x="4914665" y="2629350"/>
            <a:ext cx="3196204" cy="1852979"/>
            <a:chOff x="414743" y="4952352"/>
            <a:chExt cx="2886208" cy="1631216"/>
          </a:xfrm>
        </p:grpSpPr>
        <p:pic>
          <p:nvPicPr>
            <p:cNvPr id="19" name="Picture 18">
              <a:extLst>
                <a:ext uri="{FF2B5EF4-FFF2-40B4-BE49-F238E27FC236}">
                  <a16:creationId xmlns:a16="http://schemas.microsoft.com/office/drawing/2014/main" id="{53C2E997-8F90-4368-9C36-4899985BE98C}"/>
                </a:ext>
              </a:extLst>
            </p:cNvPr>
            <p:cNvPicPr>
              <a:picLocks noChangeAspect="1"/>
            </p:cNvPicPr>
            <p:nvPr/>
          </p:nvPicPr>
          <p:blipFill>
            <a:blip r:embed="rId5"/>
            <a:stretch>
              <a:fillRect/>
            </a:stretch>
          </p:blipFill>
          <p:spPr>
            <a:xfrm>
              <a:off x="414743" y="4952352"/>
              <a:ext cx="1362545" cy="1631216"/>
            </a:xfrm>
            <a:prstGeom prst="rect">
              <a:avLst/>
            </a:prstGeom>
          </p:spPr>
        </p:pic>
        <p:pic>
          <p:nvPicPr>
            <p:cNvPr id="20" name="Picture 19">
              <a:extLst>
                <a:ext uri="{FF2B5EF4-FFF2-40B4-BE49-F238E27FC236}">
                  <a16:creationId xmlns:a16="http://schemas.microsoft.com/office/drawing/2014/main" id="{6E0C628B-3F10-4E24-AA0C-CF54BAA80094}"/>
                </a:ext>
              </a:extLst>
            </p:cNvPr>
            <p:cNvPicPr>
              <a:picLocks noChangeAspect="1"/>
            </p:cNvPicPr>
            <p:nvPr/>
          </p:nvPicPr>
          <p:blipFill>
            <a:blip r:embed="rId6"/>
            <a:stretch>
              <a:fillRect/>
            </a:stretch>
          </p:blipFill>
          <p:spPr>
            <a:xfrm>
              <a:off x="1777288" y="4952352"/>
              <a:ext cx="1523663" cy="1631216"/>
            </a:xfrm>
            <a:prstGeom prst="rect">
              <a:avLst/>
            </a:prstGeom>
          </p:spPr>
        </p:pic>
      </p:grpSp>
      <p:pic>
        <p:nvPicPr>
          <p:cNvPr id="4" name="Picture 3">
            <a:extLst>
              <a:ext uri="{FF2B5EF4-FFF2-40B4-BE49-F238E27FC236}">
                <a16:creationId xmlns:a16="http://schemas.microsoft.com/office/drawing/2014/main" id="{FE1A628E-1040-4C95-B56F-8F5A067DCB6F}"/>
              </a:ext>
            </a:extLst>
          </p:cNvPr>
          <p:cNvPicPr>
            <a:picLocks noChangeAspect="1"/>
          </p:cNvPicPr>
          <p:nvPr/>
        </p:nvPicPr>
        <p:blipFill>
          <a:blip r:embed="rId7"/>
          <a:stretch>
            <a:fillRect/>
          </a:stretch>
        </p:blipFill>
        <p:spPr>
          <a:xfrm>
            <a:off x="316137" y="1884109"/>
            <a:ext cx="3171825" cy="3476625"/>
          </a:xfrm>
          <a:prstGeom prst="rect">
            <a:avLst/>
          </a:prstGeom>
        </p:spPr>
      </p:pic>
      <p:sp>
        <p:nvSpPr>
          <p:cNvPr id="21" name="TextBox 20">
            <a:extLst>
              <a:ext uri="{FF2B5EF4-FFF2-40B4-BE49-F238E27FC236}">
                <a16:creationId xmlns:a16="http://schemas.microsoft.com/office/drawing/2014/main" id="{E4EACE57-799F-4516-BCBC-9EF1D7CCBDC5}"/>
              </a:ext>
            </a:extLst>
          </p:cNvPr>
          <p:cNvSpPr txBox="1"/>
          <p:nvPr/>
        </p:nvSpPr>
        <p:spPr bwMode="auto">
          <a:xfrm>
            <a:off x="316137" y="5537247"/>
            <a:ext cx="33406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XCCW Joined 1a" panose="03050602040000000000" pitchFamily="66" charset="0"/>
                <a:ea typeface="Myriad Pro Semibold" charset="0"/>
                <a:cs typeface="Myriad Pro Semibold" charset="0"/>
              </a:rPr>
              <a:t>Can you explain what went wrong?</a:t>
            </a:r>
          </a:p>
        </p:txBody>
      </p:sp>
    </p:spTree>
    <p:extLst>
      <p:ext uri="{BB962C8B-B14F-4D97-AF65-F5344CB8AC3E}">
        <p14:creationId xmlns:p14="http://schemas.microsoft.com/office/powerpoint/2010/main" val="66208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9" name="TextBox 8">
            <a:extLst>
              <a:ext uri="{FF2B5EF4-FFF2-40B4-BE49-F238E27FC236}">
                <a16:creationId xmlns:a16="http://schemas.microsoft.com/office/drawing/2014/main" id="{7E31F26A-1444-4C3B-BC3B-A200A91908C6}"/>
              </a:ext>
            </a:extLst>
          </p:cNvPr>
          <p:cNvSpPr txBox="1"/>
          <p:nvPr/>
        </p:nvSpPr>
        <p:spPr bwMode="auto">
          <a:xfrm>
            <a:off x="117191" y="755780"/>
            <a:ext cx="1664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a:t>
            </a:r>
          </a:p>
        </p:txBody>
      </p:sp>
      <p:pic>
        <p:nvPicPr>
          <p:cNvPr id="4" name="Picture 3">
            <a:extLst>
              <a:ext uri="{FF2B5EF4-FFF2-40B4-BE49-F238E27FC236}">
                <a16:creationId xmlns:a16="http://schemas.microsoft.com/office/drawing/2014/main" id="{757C7A7E-1134-4502-810B-FA614725A704}"/>
              </a:ext>
            </a:extLst>
          </p:cNvPr>
          <p:cNvPicPr>
            <a:picLocks noChangeAspect="1"/>
          </p:cNvPicPr>
          <p:nvPr/>
        </p:nvPicPr>
        <p:blipFill>
          <a:blip r:embed="rId3"/>
          <a:stretch>
            <a:fillRect/>
          </a:stretch>
        </p:blipFill>
        <p:spPr>
          <a:xfrm>
            <a:off x="235695" y="1404780"/>
            <a:ext cx="3876675" cy="1666875"/>
          </a:xfrm>
          <a:prstGeom prst="rect">
            <a:avLst/>
          </a:prstGeom>
        </p:spPr>
      </p:pic>
      <p:pic>
        <p:nvPicPr>
          <p:cNvPr id="6" name="Picture 5">
            <a:extLst>
              <a:ext uri="{FF2B5EF4-FFF2-40B4-BE49-F238E27FC236}">
                <a16:creationId xmlns:a16="http://schemas.microsoft.com/office/drawing/2014/main" id="{E55835BF-305F-43C5-9AE3-43ABCA829DFD}"/>
              </a:ext>
            </a:extLst>
          </p:cNvPr>
          <p:cNvPicPr>
            <a:picLocks noChangeAspect="1"/>
          </p:cNvPicPr>
          <p:nvPr/>
        </p:nvPicPr>
        <p:blipFill>
          <a:blip r:embed="rId4"/>
          <a:stretch>
            <a:fillRect/>
          </a:stretch>
        </p:blipFill>
        <p:spPr>
          <a:xfrm>
            <a:off x="235695" y="3197435"/>
            <a:ext cx="3805871" cy="1666875"/>
          </a:xfrm>
          <a:prstGeom prst="rect">
            <a:avLst/>
          </a:prstGeom>
        </p:spPr>
      </p:pic>
      <p:pic>
        <p:nvPicPr>
          <p:cNvPr id="11" name="Picture 10">
            <a:extLst>
              <a:ext uri="{FF2B5EF4-FFF2-40B4-BE49-F238E27FC236}">
                <a16:creationId xmlns:a16="http://schemas.microsoft.com/office/drawing/2014/main" id="{9F69D13A-7DF2-4C2E-AF8F-B9A21466A514}"/>
              </a:ext>
            </a:extLst>
          </p:cNvPr>
          <p:cNvPicPr>
            <a:picLocks noChangeAspect="1"/>
          </p:cNvPicPr>
          <p:nvPr/>
        </p:nvPicPr>
        <p:blipFill>
          <a:blip r:embed="rId5"/>
          <a:stretch>
            <a:fillRect/>
          </a:stretch>
        </p:blipFill>
        <p:spPr>
          <a:xfrm>
            <a:off x="4711960" y="785655"/>
            <a:ext cx="4057650" cy="2905125"/>
          </a:xfrm>
          <a:prstGeom prst="rect">
            <a:avLst/>
          </a:prstGeom>
        </p:spPr>
      </p:pic>
      <p:pic>
        <p:nvPicPr>
          <p:cNvPr id="14" name="Picture 13">
            <a:extLst>
              <a:ext uri="{FF2B5EF4-FFF2-40B4-BE49-F238E27FC236}">
                <a16:creationId xmlns:a16="http://schemas.microsoft.com/office/drawing/2014/main" id="{77E4678D-5DD1-4EE1-937C-FBE7C82CC1DA}"/>
              </a:ext>
            </a:extLst>
          </p:cNvPr>
          <p:cNvPicPr>
            <a:picLocks noChangeAspect="1"/>
          </p:cNvPicPr>
          <p:nvPr/>
        </p:nvPicPr>
        <p:blipFill>
          <a:blip r:embed="rId6"/>
          <a:stretch>
            <a:fillRect/>
          </a:stretch>
        </p:blipFill>
        <p:spPr>
          <a:xfrm>
            <a:off x="4711960" y="4030872"/>
            <a:ext cx="4057650" cy="2619375"/>
          </a:xfrm>
          <a:prstGeom prst="rect">
            <a:avLst/>
          </a:prstGeom>
        </p:spPr>
      </p:pic>
      <p:sp>
        <p:nvSpPr>
          <p:cNvPr id="16" name="TextBox 15">
            <a:extLst>
              <a:ext uri="{FF2B5EF4-FFF2-40B4-BE49-F238E27FC236}">
                <a16:creationId xmlns:a16="http://schemas.microsoft.com/office/drawing/2014/main" id="{6B8A9BB8-457A-4484-9295-DC0C46A2393D}"/>
              </a:ext>
            </a:extLst>
          </p:cNvPr>
          <p:cNvSpPr txBox="1"/>
          <p:nvPr/>
        </p:nvSpPr>
        <p:spPr bwMode="auto">
          <a:xfrm>
            <a:off x="117191" y="1279000"/>
            <a:ext cx="25719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809DBE6B-A5F0-4CBC-938C-7BB606ADA367}"/>
              </a:ext>
            </a:extLst>
          </p:cNvPr>
          <p:cNvSpPr txBox="1"/>
          <p:nvPr/>
        </p:nvSpPr>
        <p:spPr bwMode="auto">
          <a:xfrm>
            <a:off x="148061" y="3015669"/>
            <a:ext cx="25719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p>
        </p:txBody>
      </p:sp>
      <p:sp>
        <p:nvSpPr>
          <p:cNvPr id="40" name="TextBox 39">
            <a:extLst>
              <a:ext uri="{FF2B5EF4-FFF2-40B4-BE49-F238E27FC236}">
                <a16:creationId xmlns:a16="http://schemas.microsoft.com/office/drawing/2014/main" id="{D2D1AB95-0E67-4C20-8CCC-C99D0F187A7A}"/>
              </a:ext>
            </a:extLst>
          </p:cNvPr>
          <p:cNvSpPr txBox="1"/>
          <p:nvPr/>
        </p:nvSpPr>
        <p:spPr bwMode="auto">
          <a:xfrm>
            <a:off x="4711960" y="576563"/>
            <a:ext cx="3172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41" name="TextBox 40">
            <a:extLst>
              <a:ext uri="{FF2B5EF4-FFF2-40B4-BE49-F238E27FC236}">
                <a16:creationId xmlns:a16="http://schemas.microsoft.com/office/drawing/2014/main" id="{989C9C86-A305-4677-914A-B11FB1DE1FB5}"/>
              </a:ext>
            </a:extLst>
          </p:cNvPr>
          <p:cNvSpPr txBox="1"/>
          <p:nvPr/>
        </p:nvSpPr>
        <p:spPr bwMode="auto">
          <a:xfrm>
            <a:off x="4785196" y="3800039"/>
            <a:ext cx="3172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84073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631336E1-A1AB-4EE9-9A0A-98EA0D8C8B4C}"/>
              </a:ext>
            </a:extLst>
          </p:cNvPr>
          <p:cNvSpPr txBox="1"/>
          <p:nvPr/>
        </p:nvSpPr>
        <p:spPr bwMode="auto">
          <a:xfrm>
            <a:off x="7700" y="1599479"/>
            <a:ext cx="313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1</a:t>
            </a:r>
          </a:p>
        </p:txBody>
      </p:sp>
      <p:sp>
        <p:nvSpPr>
          <p:cNvPr id="23" name="TextBox 22">
            <a:extLst>
              <a:ext uri="{FF2B5EF4-FFF2-40B4-BE49-F238E27FC236}">
                <a16:creationId xmlns:a16="http://schemas.microsoft.com/office/drawing/2014/main" id="{81CC1337-DDF6-44EE-91F1-F0498B9F42A5}"/>
              </a:ext>
            </a:extLst>
          </p:cNvPr>
          <p:cNvSpPr txBox="1"/>
          <p:nvPr/>
        </p:nvSpPr>
        <p:spPr bwMode="auto">
          <a:xfrm>
            <a:off x="92038" y="792917"/>
            <a:ext cx="1664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4</a:t>
            </a:r>
          </a:p>
        </p:txBody>
      </p:sp>
      <p:sp>
        <p:nvSpPr>
          <p:cNvPr id="27" name="TextBox 26">
            <a:extLst>
              <a:ext uri="{FF2B5EF4-FFF2-40B4-BE49-F238E27FC236}">
                <a16:creationId xmlns:a16="http://schemas.microsoft.com/office/drawing/2014/main" id="{6AD80F0C-BE77-4BDE-9F20-77A8E1B672AE}"/>
              </a:ext>
            </a:extLst>
          </p:cNvPr>
          <p:cNvSpPr txBox="1"/>
          <p:nvPr/>
        </p:nvSpPr>
        <p:spPr bwMode="auto">
          <a:xfrm>
            <a:off x="7700" y="4473692"/>
            <a:ext cx="313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id="{B1EB7669-CC51-45E8-8046-D7860C8E2698}"/>
              </a:ext>
            </a:extLst>
          </p:cNvPr>
          <p:cNvSpPr txBox="1"/>
          <p:nvPr/>
        </p:nvSpPr>
        <p:spPr bwMode="auto">
          <a:xfrm>
            <a:off x="5133681" y="1735104"/>
            <a:ext cx="313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3</a:t>
            </a:r>
          </a:p>
        </p:txBody>
      </p:sp>
      <p:sp>
        <p:nvSpPr>
          <p:cNvPr id="13" name="TextBox 12">
            <a:extLst>
              <a:ext uri="{FF2B5EF4-FFF2-40B4-BE49-F238E27FC236}">
                <a16:creationId xmlns:a16="http://schemas.microsoft.com/office/drawing/2014/main" id="{95BDDE5F-1427-439C-A677-EC2632F04923}"/>
              </a:ext>
            </a:extLst>
          </p:cNvPr>
          <p:cNvSpPr txBox="1"/>
          <p:nvPr/>
        </p:nvSpPr>
        <p:spPr bwMode="auto">
          <a:xfrm>
            <a:off x="5446748" y="1831866"/>
            <a:ext cx="3697252"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XCCW Joined 1a" panose="03050602040000000000" pitchFamily="66" charset="0"/>
                <a:ea typeface="Myriad Pro Semibold" charset="0"/>
                <a:cs typeface="Myriad Pro Semibold" charset="0"/>
              </a:rPr>
              <a:t>Check these calculations and correct any errors made.</a:t>
            </a:r>
          </a:p>
          <a:p>
            <a:pPr>
              <a:buClr>
                <a:srgbClr val="82CBDD"/>
              </a:buClr>
              <a:buNone/>
            </a:pPr>
            <a:endParaRPr lang="en-GB" sz="1400" dirty="0">
              <a:latin typeface="XCCW Joined 1a" panose="03050602040000000000" pitchFamily="66" charset="0"/>
              <a:ea typeface="Myriad Pro Semibold" charset="0"/>
              <a:cs typeface="Myriad Pro Semibold" charset="0"/>
            </a:endParaRPr>
          </a:p>
          <a:p>
            <a:pPr>
              <a:buClr>
                <a:srgbClr val="82CBDD"/>
              </a:buClr>
              <a:buNone/>
            </a:pPr>
            <a:endParaRPr lang="en-GB" sz="1400" dirty="0">
              <a:latin typeface="XCCW Joined 1a" panose="03050602040000000000"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BD7CCF6E-A87B-4C34-B466-351C9B71AC45}"/>
              </a:ext>
            </a:extLst>
          </p:cNvPr>
          <p:cNvSpPr txBox="1"/>
          <p:nvPr/>
        </p:nvSpPr>
        <p:spPr bwMode="auto">
          <a:xfrm>
            <a:off x="336884" y="1581216"/>
            <a:ext cx="376486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XCCW Joined 1a" panose="03050602040000000000" pitchFamily="66" charset="0"/>
                <a:ea typeface="Myriad Pro Semibold" charset="0"/>
                <a:cs typeface="Myriad Pro Semibold" charset="0"/>
              </a:rPr>
              <a:t>What is 7 ÷ 100?</a:t>
            </a:r>
          </a:p>
          <a:p>
            <a:pPr>
              <a:buClr>
                <a:srgbClr val="82CBDD"/>
              </a:buClr>
              <a:buNone/>
            </a:pPr>
            <a:endParaRPr lang="en-GB" sz="1400" dirty="0">
              <a:latin typeface="XCCW Joined 1a" panose="03050602040000000000" pitchFamily="66" charset="0"/>
              <a:ea typeface="Myriad Pro Semibold" charset="0"/>
              <a:cs typeface="Myriad Pro Semibold" charset="0"/>
            </a:endParaRPr>
          </a:p>
        </p:txBody>
      </p:sp>
      <p:pic>
        <p:nvPicPr>
          <p:cNvPr id="7" name="Picture 6">
            <a:extLst>
              <a:ext uri="{FF2B5EF4-FFF2-40B4-BE49-F238E27FC236}">
                <a16:creationId xmlns:a16="http://schemas.microsoft.com/office/drawing/2014/main" id="{69E3D8AB-5291-41B1-A5CC-CA66E2F1C949}"/>
              </a:ext>
            </a:extLst>
          </p:cNvPr>
          <p:cNvPicPr>
            <a:picLocks noChangeAspect="1"/>
          </p:cNvPicPr>
          <p:nvPr/>
        </p:nvPicPr>
        <p:blipFill>
          <a:blip r:embed="rId3"/>
          <a:stretch>
            <a:fillRect/>
          </a:stretch>
        </p:blipFill>
        <p:spPr>
          <a:xfrm>
            <a:off x="434513" y="1871141"/>
            <a:ext cx="3469759" cy="877093"/>
          </a:xfrm>
          <a:prstGeom prst="rect">
            <a:avLst/>
          </a:prstGeom>
        </p:spPr>
      </p:pic>
      <p:pic>
        <p:nvPicPr>
          <p:cNvPr id="14" name="Picture 13">
            <a:extLst>
              <a:ext uri="{FF2B5EF4-FFF2-40B4-BE49-F238E27FC236}">
                <a16:creationId xmlns:a16="http://schemas.microsoft.com/office/drawing/2014/main" id="{70B1B99E-9882-4028-B291-0EEFA69C4FB0}"/>
              </a:ext>
            </a:extLst>
          </p:cNvPr>
          <p:cNvPicPr>
            <a:picLocks noChangeAspect="1"/>
          </p:cNvPicPr>
          <p:nvPr/>
        </p:nvPicPr>
        <p:blipFill>
          <a:blip r:embed="rId4"/>
          <a:stretch>
            <a:fillRect/>
          </a:stretch>
        </p:blipFill>
        <p:spPr>
          <a:xfrm>
            <a:off x="429188" y="3322414"/>
            <a:ext cx="3764868" cy="773357"/>
          </a:xfrm>
          <a:prstGeom prst="rect">
            <a:avLst/>
          </a:prstGeom>
        </p:spPr>
      </p:pic>
      <p:sp>
        <p:nvSpPr>
          <p:cNvPr id="24" name="TextBox 23">
            <a:extLst>
              <a:ext uri="{FF2B5EF4-FFF2-40B4-BE49-F238E27FC236}">
                <a16:creationId xmlns:a16="http://schemas.microsoft.com/office/drawing/2014/main" id="{FD2456B8-88B9-4C63-B02C-A8B385FAE221}"/>
              </a:ext>
            </a:extLst>
          </p:cNvPr>
          <p:cNvSpPr txBox="1"/>
          <p:nvPr/>
        </p:nvSpPr>
        <p:spPr bwMode="auto">
          <a:xfrm>
            <a:off x="342651" y="2978279"/>
            <a:ext cx="376486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XCCW Joined 1a" panose="03050602040000000000" pitchFamily="66" charset="0"/>
                <a:ea typeface="Myriad Pro Semibold" charset="0"/>
                <a:cs typeface="Myriad Pro Semibold" charset="0"/>
              </a:rPr>
              <a:t>What is 92 ÷ 100?</a:t>
            </a:r>
          </a:p>
          <a:p>
            <a:pPr>
              <a:buClr>
                <a:srgbClr val="82CBDD"/>
              </a:buClr>
              <a:buNone/>
            </a:pPr>
            <a:endParaRPr lang="en-GB" sz="1400" dirty="0">
              <a:latin typeface="XCCW Joined 1a" panose="03050602040000000000" pitchFamily="66" charset="0"/>
              <a:ea typeface="Myriad Pro Semibold" charset="0"/>
              <a:cs typeface="Myriad Pro Semibold" charset="0"/>
            </a:endParaRPr>
          </a:p>
        </p:txBody>
      </p:sp>
      <p:pic>
        <p:nvPicPr>
          <p:cNvPr id="17" name="Picture 16">
            <a:extLst>
              <a:ext uri="{FF2B5EF4-FFF2-40B4-BE49-F238E27FC236}">
                <a16:creationId xmlns:a16="http://schemas.microsoft.com/office/drawing/2014/main" id="{47CF360A-8C57-4586-B960-938827A4195A}"/>
              </a:ext>
            </a:extLst>
          </p:cNvPr>
          <p:cNvPicPr>
            <a:picLocks noChangeAspect="1"/>
          </p:cNvPicPr>
          <p:nvPr/>
        </p:nvPicPr>
        <p:blipFill>
          <a:blip r:embed="rId5"/>
          <a:stretch>
            <a:fillRect/>
          </a:stretch>
        </p:blipFill>
        <p:spPr>
          <a:xfrm>
            <a:off x="5521392" y="2445060"/>
            <a:ext cx="1989751" cy="2955076"/>
          </a:xfrm>
          <a:prstGeom prst="rect">
            <a:avLst/>
          </a:prstGeom>
        </p:spPr>
      </p:pic>
      <p:pic>
        <p:nvPicPr>
          <p:cNvPr id="22" name="Picture 21">
            <a:extLst>
              <a:ext uri="{FF2B5EF4-FFF2-40B4-BE49-F238E27FC236}">
                <a16:creationId xmlns:a16="http://schemas.microsoft.com/office/drawing/2014/main" id="{852B0C21-C2E2-46EE-8CFD-D34E385EEEEB}"/>
              </a:ext>
            </a:extLst>
          </p:cNvPr>
          <p:cNvPicPr>
            <a:picLocks noChangeAspect="1"/>
          </p:cNvPicPr>
          <p:nvPr/>
        </p:nvPicPr>
        <p:blipFill>
          <a:blip r:embed="rId6"/>
          <a:stretch>
            <a:fillRect/>
          </a:stretch>
        </p:blipFill>
        <p:spPr>
          <a:xfrm>
            <a:off x="634676" y="4552087"/>
            <a:ext cx="2285806" cy="1166880"/>
          </a:xfrm>
          <a:prstGeom prst="rect">
            <a:avLst/>
          </a:prstGeom>
        </p:spPr>
      </p:pic>
      <p:pic>
        <p:nvPicPr>
          <p:cNvPr id="28" name="Picture 27">
            <a:extLst>
              <a:ext uri="{FF2B5EF4-FFF2-40B4-BE49-F238E27FC236}">
                <a16:creationId xmlns:a16="http://schemas.microsoft.com/office/drawing/2014/main" id="{CF46E0D2-6AE2-4E64-A13A-B49E7307084E}"/>
              </a:ext>
            </a:extLst>
          </p:cNvPr>
          <p:cNvPicPr>
            <a:picLocks noChangeAspect="1"/>
          </p:cNvPicPr>
          <p:nvPr/>
        </p:nvPicPr>
        <p:blipFill>
          <a:blip r:embed="rId7"/>
          <a:stretch>
            <a:fillRect/>
          </a:stretch>
        </p:blipFill>
        <p:spPr>
          <a:xfrm>
            <a:off x="616014" y="5707455"/>
            <a:ext cx="2304468" cy="1038115"/>
          </a:xfrm>
          <a:prstGeom prst="rect">
            <a:avLst/>
          </a:prstGeom>
        </p:spPr>
      </p:pic>
    </p:spTree>
    <p:extLst>
      <p:ext uri="{BB962C8B-B14F-4D97-AF65-F5344CB8AC3E}">
        <p14:creationId xmlns:p14="http://schemas.microsoft.com/office/powerpoint/2010/main" val="3551319880"/>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401</Words>
  <Application>Microsoft Office PowerPoint</Application>
  <PresentationFormat>On-screen Show (4:3)</PresentationFormat>
  <Paragraphs>98</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Myriad Pro</vt:lpstr>
      <vt:lpstr>Myriad Pro Semibold</vt:lpstr>
      <vt:lpstr>XCCW Joined 1a</vt:lpstr>
      <vt:lpstr>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2019-06-19T10:42:03Z</dcterms:created>
  <dcterms:modified xsi:type="dcterms:W3CDTF">2021-05-16T15:58:00Z</dcterms:modified>
</cp:coreProperties>
</file>