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8" r:id="rId2"/>
    <p:sldId id="268" r:id="rId3"/>
    <p:sldId id="269" r:id="rId4"/>
    <p:sldId id="270" r:id="rId5"/>
    <p:sldId id="280" r:id="rId6"/>
    <p:sldId id="271" r:id="rId7"/>
    <p:sldId id="272" r:id="rId8"/>
    <p:sldId id="273" r:id="rId9"/>
    <p:sldId id="274" r:id="rId10"/>
    <p:sldId id="275" r:id="rId11"/>
    <p:sldId id="281" r:id="rId12"/>
    <p:sldId id="282" r:id="rId13"/>
    <p:sldId id="283" r:id="rId14"/>
    <p:sldId id="276" r:id="rId15"/>
    <p:sldId id="277" r:id="rId16"/>
    <p:sldId id="278" r:id="rId17"/>
    <p:sldId id="284" r:id="rId18"/>
    <p:sldId id="279" r:id="rId19"/>
    <p:sldId id="267"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Twinkl" panose="020B0604020202020204" charset="0"/>
      <p:regular r:id="rId27"/>
      <p:bold r:id="rId28"/>
    </p:embeddedFont>
    <p:embeddedFont>
      <p:font typeface="Twinkl SemiBold" charset="0"/>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ACDDFC"/>
    <a:srgbClr val="DE1E5A"/>
    <a:srgbClr val="BC0105"/>
    <a:srgbClr val="4DB1E3"/>
    <a:srgbClr val="80C1EB"/>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4" autoAdjust="0"/>
    <p:restoredTop sz="94660"/>
  </p:normalViewPr>
  <p:slideViewPr>
    <p:cSldViewPr snapToGrid="0" showGuides="1">
      <p:cViewPr varScale="1">
        <p:scale>
          <a:sx n="82" d="100"/>
          <a:sy n="82" d="100"/>
        </p:scale>
        <p:origin x="1291"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12/05/2021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7D9382-7364-4C2D-9A11-BB0213EA3C47}"/>
              </a:ext>
            </a:extLst>
          </p:cNvPr>
          <p:cNvSpPr txBox="1"/>
          <p:nvPr/>
        </p:nvSpPr>
        <p:spPr>
          <a:xfrm>
            <a:off x="1226975" y="4879910"/>
            <a:ext cx="6690049" cy="1754326"/>
          </a:xfrm>
          <a:prstGeom prst="rect">
            <a:avLst/>
          </a:prstGeom>
          <a:solidFill>
            <a:srgbClr val="00B0F0"/>
          </a:solidFill>
        </p:spPr>
        <p:txBody>
          <a:bodyPr wrap="square" rtlCol="0">
            <a:spAutoFit/>
          </a:bodyPr>
          <a:lstStyle/>
          <a:p>
            <a:r>
              <a:rPr lang="en-GB" sz="1800" b="1" dirty="0">
                <a:effectLst/>
                <a:latin typeface="Calibri" panose="020F0502020204030204" pitchFamily="34" charset="0"/>
                <a:ea typeface="Times New Roman" panose="02020603050405020304" pitchFamily="18" charset="0"/>
              </a:rPr>
              <a:t>I can explain what happens in a Christian marriage service. </a:t>
            </a:r>
            <a:endParaRPr lang="en-GB" sz="1800" dirty="0">
              <a:effectLst/>
              <a:latin typeface="Times New Roman" panose="02020603050405020304" pitchFamily="18" charset="0"/>
              <a:ea typeface="Times New Roman" panose="02020603050405020304" pitchFamily="18" charset="0"/>
            </a:endParaRPr>
          </a:p>
          <a:p>
            <a:r>
              <a:rPr lang="en-GB" b="1" dirty="0">
                <a:latin typeface="Calibri" panose="020F0502020204030204" pitchFamily="34" charset="0"/>
                <a:ea typeface="Times New Roman" panose="02020603050405020304" pitchFamily="18" charset="0"/>
              </a:rPr>
              <a:t>I can </a:t>
            </a:r>
            <a:r>
              <a:rPr lang="en-GB" sz="1800" b="1" dirty="0">
                <a:effectLst/>
                <a:latin typeface="Calibri" panose="020F0502020204030204" pitchFamily="34" charset="0"/>
                <a:ea typeface="Times New Roman" panose="02020603050405020304" pitchFamily="18" charset="0"/>
              </a:rPr>
              <a:t>identify the sequence of events in a marriage service in church.</a:t>
            </a:r>
            <a:endParaRPr lang="en-GB" sz="1800" dirty="0">
              <a:effectLst/>
              <a:latin typeface="Times New Roman" panose="02020603050405020304" pitchFamily="18" charset="0"/>
              <a:ea typeface="Times New Roman" panose="02020603050405020304" pitchFamily="18" charset="0"/>
            </a:endParaRPr>
          </a:p>
          <a:p>
            <a:r>
              <a:rPr lang="en-GB" b="1" dirty="0">
                <a:latin typeface="Calibri" panose="020F0502020204030204" pitchFamily="34" charset="0"/>
                <a:ea typeface="Times New Roman" panose="02020603050405020304" pitchFamily="18" charset="0"/>
              </a:rPr>
              <a:t>I know t</a:t>
            </a:r>
            <a:r>
              <a:rPr lang="en-GB" sz="1800" b="1" dirty="0">
                <a:effectLst/>
                <a:latin typeface="Calibri" panose="020F0502020204030204" pitchFamily="34" charset="0"/>
                <a:ea typeface="Times New Roman" panose="02020603050405020304" pitchFamily="18" charset="0"/>
              </a:rPr>
              <a:t>hat a marriage is a legal and religious event. It is a sacrament in Christianity. </a:t>
            </a:r>
            <a:endParaRPr lang="en-GB" sz="1800" dirty="0">
              <a:effectLst/>
              <a:latin typeface="Times New Roman" panose="02020603050405020304" pitchFamily="18" charset="0"/>
              <a:ea typeface="Times New Roman" panose="02020603050405020304" pitchFamily="18" charset="0"/>
            </a:endParaRPr>
          </a:p>
          <a:p>
            <a:r>
              <a:rPr lang="en-GB" b="1" dirty="0">
                <a:latin typeface="Calibri" panose="020F0502020204030204" pitchFamily="34" charset="0"/>
                <a:ea typeface="Times New Roman" panose="02020603050405020304" pitchFamily="18" charset="0"/>
              </a:rPr>
              <a:t>I know t</a:t>
            </a:r>
            <a:r>
              <a:rPr lang="en-GB" sz="1800" b="1" dirty="0">
                <a:effectLst/>
                <a:latin typeface="Calibri" panose="020F0502020204030204" pitchFamily="34" charset="0"/>
                <a:ea typeface="Times New Roman" panose="02020603050405020304" pitchFamily="18" charset="0"/>
              </a:rPr>
              <a:t>hat a marriage vow is an agreement made before God. </a:t>
            </a:r>
            <a:endParaRPr lang="en-GB" sz="1800" dirty="0">
              <a:effectLst/>
              <a:latin typeface="Times New Roman" panose="02020603050405020304" pitchFamily="18" charset="0"/>
              <a:ea typeface="Times New Roman" panose="02020603050405020304" pitchFamily="18" charset="0"/>
            </a:endParaRPr>
          </a:p>
          <a:p>
            <a:r>
              <a:rPr lang="en-GB" b="1" dirty="0">
                <a:latin typeface="Calibri" panose="020F0502020204030204" pitchFamily="34" charset="0"/>
                <a:ea typeface="Times New Roman" panose="02020603050405020304" pitchFamily="18" charset="0"/>
              </a:rPr>
              <a:t>I can </a:t>
            </a:r>
            <a:r>
              <a:rPr lang="en-GB" b="1" dirty="0" err="1">
                <a:latin typeface="Calibri" panose="020F0502020204030204" pitchFamily="34" charset="0"/>
                <a:ea typeface="Times New Roman" panose="02020603050405020304" pitchFamily="18" charset="0"/>
              </a:rPr>
              <a:t>r</a:t>
            </a:r>
            <a:r>
              <a:rPr lang="en-GB" sz="1800" b="1" dirty="0" err="1">
                <a:effectLst/>
                <a:latin typeface="Calibri" panose="020F0502020204030204" pitchFamily="34" charset="0"/>
                <a:ea typeface="Times New Roman" panose="02020603050405020304" pitchFamily="18" charset="0"/>
              </a:rPr>
              <a:t>ecognitise</a:t>
            </a:r>
            <a:r>
              <a:rPr lang="en-GB" sz="1800" b="1" dirty="0">
                <a:effectLst/>
                <a:latin typeface="Calibri" panose="020F0502020204030204" pitchFamily="34" charset="0"/>
                <a:ea typeface="Times New Roman" panose="02020603050405020304" pitchFamily="18" charset="0"/>
              </a:rPr>
              <a:t> that some marriages break up. </a:t>
            </a:r>
            <a:endParaRPr lang="en-GB" dirty="0"/>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7F8C3C34-7FF6-441E-971C-D64B4B49E621}"/>
              </a:ext>
            </a:extLst>
          </p:cNvPr>
          <p:cNvSpPr/>
          <p:nvPr/>
        </p:nvSpPr>
        <p:spPr>
          <a:xfrm>
            <a:off x="746616" y="3855512"/>
            <a:ext cx="4836258" cy="1331949"/>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The couple give each other rings as </a:t>
            </a:r>
          </a:p>
          <a:p>
            <a:pPr>
              <a:lnSpc>
                <a:spcPct val="100000"/>
              </a:lnSpc>
              <a:spcBef>
                <a:spcPct val="0"/>
              </a:spcBef>
              <a:buFontTx/>
              <a:buNone/>
            </a:pPr>
            <a:r>
              <a:rPr lang="en-GB" altLang="en-US" dirty="0">
                <a:solidFill>
                  <a:schemeClr val="bg1"/>
                </a:solidFill>
              </a:rPr>
              <a:t>a sign of their love and to show that </a:t>
            </a:r>
          </a:p>
          <a:p>
            <a:pPr>
              <a:lnSpc>
                <a:spcPct val="100000"/>
              </a:lnSpc>
              <a:spcBef>
                <a:spcPct val="0"/>
              </a:spcBef>
              <a:buFontTx/>
              <a:buNone/>
            </a:pPr>
            <a:r>
              <a:rPr lang="en-GB" altLang="en-US" dirty="0">
                <a:solidFill>
                  <a:schemeClr val="bg1"/>
                </a:solidFill>
              </a:rPr>
              <a:t>they are married.</a:t>
            </a:r>
          </a:p>
        </p:txBody>
      </p:sp>
      <p:pic>
        <p:nvPicPr>
          <p:cNvPr id="4098" name="Picture 2" descr="Vows, Wedding, Ring, Married, Bride, Groom, Love">
            <a:extLst>
              <a:ext uri="{FF2B5EF4-FFF2-40B4-BE49-F238E27FC236}">
                <a16:creationId xmlns:a16="http://schemas.microsoft.com/office/drawing/2014/main" id="{B71602FF-C547-494E-82A7-979EC0DC48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67" r="16667"/>
          <a:stretch/>
        </p:blipFill>
        <p:spPr bwMode="auto">
          <a:xfrm>
            <a:off x="4660133" y="2364367"/>
            <a:ext cx="3737251" cy="3737251"/>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9615" y="765175"/>
            <a:ext cx="8273561" cy="994306"/>
          </a:xfrm>
          <a:solidFill>
            <a:srgbClr val="18A0DB"/>
          </a:solidFill>
        </p:spPr>
        <p:txBody>
          <a:bodyPr/>
          <a:lstStyle/>
          <a:p>
            <a:r>
              <a:rPr lang="en-GB" sz="3600" dirty="0">
                <a:solidFill>
                  <a:schemeClr val="bg1"/>
                </a:solidFill>
                <a:latin typeface="Twinkl SemiBold" pitchFamily="2" charset="0"/>
              </a:rPr>
              <a:t>What Happens at a Wedding?</a:t>
            </a:r>
          </a:p>
        </p:txBody>
      </p:sp>
      <p:sp>
        <p:nvSpPr>
          <p:cNvPr id="5" name="Rectangle 4"/>
          <p:cNvSpPr/>
          <p:nvPr/>
        </p:nvSpPr>
        <p:spPr>
          <a:xfrm>
            <a:off x="755650" y="1962354"/>
            <a:ext cx="7632700" cy="1661993"/>
          </a:xfrm>
          <a:prstGeom prst="rect">
            <a:avLst/>
          </a:prstGeom>
        </p:spPr>
        <p:txBody>
          <a:bodyPr wrap="square" lIns="108000" tIns="0" rIns="0" bIns="0">
            <a:spAutoFit/>
          </a:bodyPr>
          <a:lstStyle/>
          <a:p>
            <a:pPr>
              <a:lnSpc>
                <a:spcPct val="100000"/>
              </a:lnSpc>
              <a:spcBef>
                <a:spcPct val="0"/>
              </a:spcBef>
              <a:buFontTx/>
              <a:buNone/>
            </a:pPr>
            <a:r>
              <a:rPr lang="en-GB" altLang="en-US" dirty="0"/>
              <a:t>The couple make promises to each other called vows. </a:t>
            </a:r>
          </a:p>
          <a:p>
            <a:pPr>
              <a:lnSpc>
                <a:spcPct val="100000"/>
              </a:lnSpc>
              <a:spcBef>
                <a:spcPct val="0"/>
              </a:spcBef>
              <a:buFontTx/>
              <a:buNone/>
            </a:pPr>
            <a:r>
              <a:rPr lang="en-GB" altLang="en-US" dirty="0"/>
              <a:t>These often include these words:</a:t>
            </a:r>
          </a:p>
          <a:p>
            <a:pPr>
              <a:lnSpc>
                <a:spcPct val="100000"/>
              </a:lnSpc>
              <a:spcBef>
                <a:spcPct val="0"/>
              </a:spcBef>
              <a:buFontTx/>
              <a:buNone/>
            </a:pPr>
            <a:r>
              <a:rPr lang="en-GB" altLang="en-US" dirty="0"/>
              <a:t>‘…for better, for worse,</a:t>
            </a:r>
            <a:br>
              <a:rPr lang="en-GB" altLang="en-US" dirty="0"/>
            </a:br>
            <a:r>
              <a:rPr lang="en-GB" altLang="en-US" dirty="0"/>
              <a:t>for richer, for poorer,</a:t>
            </a:r>
            <a:br>
              <a:rPr lang="en-GB" altLang="en-US" dirty="0"/>
            </a:br>
            <a:r>
              <a:rPr lang="en-GB" altLang="en-US" dirty="0"/>
              <a:t>in sickness and in health,</a:t>
            </a:r>
            <a:br>
              <a:rPr lang="en-GB" altLang="en-US" dirty="0"/>
            </a:br>
            <a:r>
              <a:rPr lang="en-GB" altLang="en-US" dirty="0"/>
              <a:t>to love and to cherish…’</a:t>
            </a:r>
          </a:p>
        </p:txBody>
      </p:sp>
      <p:sp>
        <p:nvSpPr>
          <p:cNvPr id="17" name="Oval 16">
            <a:extLst>
              <a:ext uri="{FF2B5EF4-FFF2-40B4-BE49-F238E27FC236}">
                <a16:creationId xmlns:a16="http://schemas.microsoft.com/office/drawing/2014/main" id="{BA6D4D72-8DD3-4446-ACE8-7E538A62E728}"/>
              </a:ext>
            </a:extLst>
          </p:cNvPr>
          <p:cNvSpPr/>
          <p:nvPr/>
        </p:nvSpPr>
        <p:spPr>
          <a:xfrm>
            <a:off x="4668713" y="2381982"/>
            <a:ext cx="3719636" cy="37196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6641A88-10AE-4BDF-926A-F2DC9233FA4B}"/>
              </a:ext>
            </a:extLst>
          </p:cNvPr>
          <p:cNvSpPr/>
          <p:nvPr/>
        </p:nvSpPr>
        <p:spPr>
          <a:xfrm>
            <a:off x="4668715" y="2373190"/>
            <a:ext cx="3719636" cy="371963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309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2086-C610-427E-9A7D-F6C47DD9D7AF}"/>
              </a:ext>
            </a:extLst>
          </p:cNvPr>
          <p:cNvSpPr>
            <a:spLocks noGrp="1"/>
          </p:cNvSpPr>
          <p:nvPr>
            <p:ph type="title"/>
          </p:nvPr>
        </p:nvSpPr>
        <p:spPr/>
        <p:txBody>
          <a:bodyPr/>
          <a:lstStyle/>
          <a:p>
            <a:r>
              <a:rPr lang="en-GB" dirty="0"/>
              <a:t>The wedding vows</a:t>
            </a:r>
          </a:p>
        </p:txBody>
      </p:sp>
      <p:sp>
        <p:nvSpPr>
          <p:cNvPr id="4" name="TextBox 3">
            <a:extLst>
              <a:ext uri="{FF2B5EF4-FFF2-40B4-BE49-F238E27FC236}">
                <a16:creationId xmlns:a16="http://schemas.microsoft.com/office/drawing/2014/main" id="{4FA22BB3-BF9D-48B2-888D-D40E4001E8DC}"/>
              </a:ext>
            </a:extLst>
          </p:cNvPr>
          <p:cNvSpPr txBox="1"/>
          <p:nvPr/>
        </p:nvSpPr>
        <p:spPr>
          <a:xfrm>
            <a:off x="933061" y="1505397"/>
            <a:ext cx="7333861" cy="4462760"/>
          </a:xfrm>
          <a:prstGeom prst="rect">
            <a:avLst/>
          </a:prstGeom>
          <a:noFill/>
        </p:spPr>
        <p:txBody>
          <a:bodyPr wrap="square">
            <a:spAutoFit/>
          </a:bodyPr>
          <a:lstStyle/>
          <a:p>
            <a:pPr algn="l" rtl="0" fontAlgn="base"/>
            <a:r>
              <a:rPr lang="en-GB" sz="2800" b="0" i="0" dirty="0">
                <a:solidFill>
                  <a:srgbClr val="000000"/>
                </a:solidFill>
                <a:effectLst/>
                <a:latin typeface="+mj-lt"/>
              </a:rPr>
              <a:t>In the Church of England the priest says,  </a:t>
            </a:r>
            <a:endParaRPr lang="en-GB" sz="2400" b="0" i="0" dirty="0">
              <a:solidFill>
                <a:srgbClr val="000000"/>
              </a:solidFill>
              <a:effectLst/>
              <a:latin typeface="+mj-lt"/>
            </a:endParaRPr>
          </a:p>
          <a:p>
            <a:pPr algn="l" rtl="0" fontAlgn="base"/>
            <a:r>
              <a:rPr lang="en-GB" sz="2800" b="0" i="0" dirty="0">
                <a:solidFill>
                  <a:srgbClr val="000000"/>
                </a:solidFill>
                <a:effectLst/>
                <a:latin typeface="+mj-lt"/>
              </a:rPr>
              <a:t> </a:t>
            </a:r>
            <a:endParaRPr lang="en-GB" sz="2400" b="0" i="0" dirty="0">
              <a:solidFill>
                <a:srgbClr val="000000"/>
              </a:solidFill>
              <a:effectLst/>
              <a:latin typeface="+mj-lt"/>
            </a:endParaRPr>
          </a:p>
          <a:p>
            <a:pPr algn="ctr" rtl="0" fontAlgn="base"/>
            <a:r>
              <a:rPr lang="en-GB" sz="2400" b="0" i="1" dirty="0">
                <a:solidFill>
                  <a:srgbClr val="0000FF"/>
                </a:solidFill>
                <a:effectLst/>
                <a:latin typeface="+mj-lt"/>
              </a:rPr>
              <a:t>Heavenly Father, by your blessing</a:t>
            </a:r>
            <a:r>
              <a:rPr lang="en-GB" sz="2400" b="0" i="0" dirty="0">
                <a:solidFill>
                  <a:srgbClr val="0000FF"/>
                </a:solidFill>
                <a:effectLst/>
                <a:latin typeface="+mj-lt"/>
              </a:rPr>
              <a:t> </a:t>
            </a:r>
            <a:br>
              <a:rPr lang="en-GB" sz="2400" b="0" i="0" dirty="0">
                <a:solidFill>
                  <a:srgbClr val="0000FF"/>
                </a:solidFill>
                <a:effectLst/>
                <a:latin typeface="+mj-lt"/>
              </a:rPr>
            </a:br>
            <a:r>
              <a:rPr lang="en-GB" sz="2400" b="0" i="1" dirty="0">
                <a:solidFill>
                  <a:srgbClr val="0000FF"/>
                </a:solidFill>
                <a:effectLst/>
                <a:latin typeface="+mj-lt"/>
              </a:rPr>
              <a:t>let </a:t>
            </a:r>
            <a:r>
              <a:rPr lang="en-GB" sz="2400" b="0" i="0" dirty="0">
                <a:solidFill>
                  <a:srgbClr val="0000FF"/>
                </a:solidFill>
                <a:effectLst/>
                <a:latin typeface="+mj-lt"/>
              </a:rPr>
              <a:t>these rings</a:t>
            </a:r>
            <a:r>
              <a:rPr lang="en-GB" sz="2400" b="0" i="1" dirty="0">
                <a:solidFill>
                  <a:srgbClr val="0000FF"/>
                </a:solidFill>
                <a:effectLst/>
                <a:latin typeface="+mj-lt"/>
              </a:rPr>
              <a:t> be to </a:t>
            </a:r>
            <a:r>
              <a:rPr lang="en-GB" sz="2400" b="0" i="0" dirty="0">
                <a:solidFill>
                  <a:srgbClr val="0000FF"/>
                </a:solidFill>
                <a:effectLst/>
                <a:latin typeface="+mj-lt"/>
              </a:rPr>
              <a:t>N</a:t>
            </a:r>
            <a:r>
              <a:rPr lang="en-GB" sz="2400" b="0" i="1" dirty="0">
                <a:solidFill>
                  <a:srgbClr val="0000FF"/>
                </a:solidFill>
                <a:effectLst/>
                <a:latin typeface="+mj-lt"/>
              </a:rPr>
              <a:t> and </a:t>
            </a:r>
            <a:r>
              <a:rPr lang="en-GB" sz="2400" b="0" i="0" dirty="0">
                <a:solidFill>
                  <a:srgbClr val="0000FF"/>
                </a:solidFill>
                <a:effectLst/>
                <a:latin typeface="+mj-lt"/>
              </a:rPr>
              <a:t>N </a:t>
            </a:r>
            <a:br>
              <a:rPr lang="en-GB" sz="2400" b="0" i="0" dirty="0">
                <a:solidFill>
                  <a:srgbClr val="0000FF"/>
                </a:solidFill>
                <a:effectLst/>
                <a:latin typeface="+mj-lt"/>
              </a:rPr>
            </a:br>
            <a:r>
              <a:rPr lang="en-GB" sz="2400" b="0" i="1" dirty="0">
                <a:solidFill>
                  <a:srgbClr val="0000FF"/>
                </a:solidFill>
                <a:effectLst/>
                <a:latin typeface="+mj-lt"/>
              </a:rPr>
              <a:t>a symbol of unending love and faithfulness, </a:t>
            </a:r>
            <a:r>
              <a:rPr lang="en-GB" sz="2400" b="0" i="0" dirty="0">
                <a:solidFill>
                  <a:srgbClr val="0000FF"/>
                </a:solidFill>
                <a:effectLst/>
                <a:latin typeface="+mj-lt"/>
              </a:rPr>
              <a:t> </a:t>
            </a:r>
            <a:br>
              <a:rPr lang="en-GB" sz="2400" b="0" i="0" dirty="0">
                <a:solidFill>
                  <a:srgbClr val="0000FF"/>
                </a:solidFill>
                <a:effectLst/>
                <a:latin typeface="+mj-lt"/>
              </a:rPr>
            </a:br>
            <a:r>
              <a:rPr lang="en-GB" sz="2400" b="0" i="1" dirty="0">
                <a:solidFill>
                  <a:srgbClr val="0000FF"/>
                </a:solidFill>
                <a:effectLst/>
                <a:latin typeface="+mj-lt"/>
              </a:rPr>
              <a:t>to remind them of the vow and covenant</a:t>
            </a:r>
            <a:r>
              <a:rPr lang="en-GB" sz="2400" b="0" i="0" dirty="0">
                <a:solidFill>
                  <a:srgbClr val="0000FF"/>
                </a:solidFill>
                <a:effectLst/>
                <a:latin typeface="+mj-lt"/>
              </a:rPr>
              <a:t> </a:t>
            </a:r>
            <a:br>
              <a:rPr lang="en-GB" sz="2400" b="0" i="0" dirty="0">
                <a:solidFill>
                  <a:srgbClr val="0000FF"/>
                </a:solidFill>
                <a:effectLst/>
                <a:latin typeface="+mj-lt"/>
              </a:rPr>
            </a:br>
            <a:r>
              <a:rPr lang="en-GB" sz="2400" b="0" i="1" dirty="0">
                <a:solidFill>
                  <a:srgbClr val="0000FF"/>
                </a:solidFill>
                <a:effectLst/>
                <a:latin typeface="+mj-lt"/>
              </a:rPr>
              <a:t>which they have made this day</a:t>
            </a:r>
            <a:r>
              <a:rPr lang="en-GB" sz="2400" b="0" i="0" dirty="0">
                <a:solidFill>
                  <a:srgbClr val="0000FF"/>
                </a:solidFill>
                <a:effectLst/>
                <a:latin typeface="+mj-lt"/>
              </a:rPr>
              <a:t> </a:t>
            </a:r>
            <a:br>
              <a:rPr lang="en-GB" sz="2400" b="0" i="0" dirty="0">
                <a:solidFill>
                  <a:srgbClr val="0000FF"/>
                </a:solidFill>
                <a:effectLst/>
                <a:latin typeface="+mj-lt"/>
              </a:rPr>
            </a:br>
            <a:r>
              <a:rPr lang="en-GB" sz="2400" b="0" i="1" dirty="0">
                <a:solidFill>
                  <a:srgbClr val="0000FF"/>
                </a:solidFill>
                <a:effectLst/>
                <a:latin typeface="+mj-lt"/>
              </a:rPr>
              <a:t>through Jesus Christ our Lord.</a:t>
            </a:r>
            <a:r>
              <a:rPr lang="en-GB" sz="2400" b="0" i="0" dirty="0">
                <a:solidFill>
                  <a:srgbClr val="0000FF"/>
                </a:solidFill>
                <a:effectLst/>
                <a:latin typeface="+mj-lt"/>
              </a:rPr>
              <a:t> </a:t>
            </a:r>
            <a:endParaRPr lang="en-GB" sz="2400" b="0" i="0" dirty="0">
              <a:solidFill>
                <a:srgbClr val="000000"/>
              </a:solidFill>
              <a:effectLst/>
              <a:latin typeface="+mj-lt"/>
            </a:endParaRPr>
          </a:p>
          <a:p>
            <a:pPr algn="ctr" rtl="0" fontAlgn="base"/>
            <a:r>
              <a:rPr lang="en-GB" sz="2800" b="1" i="1" dirty="0">
                <a:solidFill>
                  <a:srgbClr val="0000FF"/>
                </a:solidFill>
                <a:effectLst/>
                <a:latin typeface="+mj-lt"/>
              </a:rPr>
              <a:t>                  Amen </a:t>
            </a:r>
            <a:r>
              <a:rPr lang="en-GB" sz="2800" b="0" i="0" dirty="0">
                <a:solidFill>
                  <a:srgbClr val="0000FF"/>
                </a:solidFill>
                <a:effectLst/>
                <a:latin typeface="+mj-lt"/>
              </a:rPr>
              <a:t> </a:t>
            </a:r>
            <a:endParaRPr lang="en-GB" sz="2400" b="0" i="0" dirty="0">
              <a:solidFill>
                <a:srgbClr val="000000"/>
              </a:solidFill>
              <a:effectLst/>
              <a:latin typeface="+mj-lt"/>
            </a:endParaRPr>
          </a:p>
          <a:p>
            <a:pPr algn="l" rtl="0" fontAlgn="base"/>
            <a:r>
              <a:rPr lang="en-GB" sz="2800" b="0" i="0" dirty="0">
                <a:solidFill>
                  <a:srgbClr val="000000"/>
                </a:solidFill>
                <a:effectLst/>
                <a:latin typeface="+mj-lt"/>
              </a:rPr>
              <a:t>Look closely at the words. The priest talks about a vow and covenant. What are they again?</a:t>
            </a:r>
            <a:endParaRPr lang="en-GB" sz="2400" b="0" i="0" dirty="0">
              <a:solidFill>
                <a:srgbClr val="000000"/>
              </a:solidFill>
              <a:effectLst/>
              <a:latin typeface="+mj-lt"/>
            </a:endParaRPr>
          </a:p>
        </p:txBody>
      </p:sp>
    </p:spTree>
    <p:extLst>
      <p:ext uri="{BB962C8B-B14F-4D97-AF65-F5344CB8AC3E}">
        <p14:creationId xmlns:p14="http://schemas.microsoft.com/office/powerpoint/2010/main" val="3041156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2086-C610-427E-9A7D-F6C47DD9D7AF}"/>
              </a:ext>
            </a:extLst>
          </p:cNvPr>
          <p:cNvSpPr>
            <a:spLocks noGrp="1"/>
          </p:cNvSpPr>
          <p:nvPr>
            <p:ph type="title"/>
          </p:nvPr>
        </p:nvSpPr>
        <p:spPr/>
        <p:txBody>
          <a:bodyPr/>
          <a:lstStyle/>
          <a:p>
            <a:r>
              <a:rPr lang="en-GB" dirty="0"/>
              <a:t>The wedding vows</a:t>
            </a:r>
          </a:p>
        </p:txBody>
      </p:sp>
      <p:sp>
        <p:nvSpPr>
          <p:cNvPr id="4" name="TextBox 3">
            <a:extLst>
              <a:ext uri="{FF2B5EF4-FFF2-40B4-BE49-F238E27FC236}">
                <a16:creationId xmlns:a16="http://schemas.microsoft.com/office/drawing/2014/main" id="{4FA22BB3-BF9D-48B2-888D-D40E4001E8DC}"/>
              </a:ext>
            </a:extLst>
          </p:cNvPr>
          <p:cNvSpPr txBox="1"/>
          <p:nvPr/>
        </p:nvSpPr>
        <p:spPr>
          <a:xfrm>
            <a:off x="933061" y="1505397"/>
            <a:ext cx="7333861" cy="4832092"/>
          </a:xfrm>
          <a:prstGeom prst="rect">
            <a:avLst/>
          </a:prstGeom>
          <a:noFill/>
        </p:spPr>
        <p:txBody>
          <a:bodyPr wrap="square">
            <a:spAutoFit/>
          </a:bodyPr>
          <a:lstStyle/>
          <a:p>
            <a:pPr algn="l" rtl="0" fontAlgn="base"/>
            <a:r>
              <a:rPr lang="en-GB" sz="2000" b="0" i="0" dirty="0">
                <a:solidFill>
                  <a:srgbClr val="000000"/>
                </a:solidFill>
                <a:effectLst/>
                <a:latin typeface="+mj-lt"/>
              </a:rPr>
              <a:t>For Christians the vows are the most important part of the service. They are an agreement or a promise made in the presence of God. Sometimes in a Church, sometimes not but the promise / vows are with God. Christians believe that it is God that joins the two together and not the priest. </a:t>
            </a:r>
            <a:endParaRPr lang="en-GB" sz="3200" b="0" i="0" dirty="0">
              <a:solidFill>
                <a:srgbClr val="000000"/>
              </a:solidFill>
              <a:effectLst/>
              <a:latin typeface="+mj-lt"/>
            </a:endParaRPr>
          </a:p>
          <a:p>
            <a:pPr algn="l" rtl="0" fontAlgn="base"/>
            <a:r>
              <a:rPr lang="en-GB" sz="2000" b="0" i="0" dirty="0">
                <a:solidFill>
                  <a:srgbClr val="000000"/>
                </a:solidFill>
                <a:effectLst/>
                <a:latin typeface="+mj-lt"/>
              </a:rPr>
              <a:t>The priest says: </a:t>
            </a:r>
            <a:endParaRPr lang="en-GB" sz="3200" b="0" i="0" dirty="0">
              <a:solidFill>
                <a:srgbClr val="000000"/>
              </a:solidFill>
              <a:effectLst/>
              <a:latin typeface="+mj-lt"/>
            </a:endParaRPr>
          </a:p>
          <a:p>
            <a:pPr algn="ctr" rtl="0" fontAlgn="base"/>
            <a:r>
              <a:rPr lang="en-GB" sz="2000" b="0" i="1" dirty="0">
                <a:solidFill>
                  <a:srgbClr val="0000FF"/>
                </a:solidFill>
                <a:effectLst/>
                <a:latin typeface="+mj-lt"/>
              </a:rPr>
              <a:t>The vows you are about to take are to be made in the presence</a:t>
            </a:r>
            <a:r>
              <a:rPr lang="en-GB" sz="2000" b="0" i="0" dirty="0">
                <a:solidFill>
                  <a:srgbClr val="0000FF"/>
                </a:solidFill>
                <a:effectLst/>
                <a:latin typeface="+mj-lt"/>
              </a:rPr>
              <a:t> </a:t>
            </a:r>
            <a:br>
              <a:rPr lang="en-GB" sz="2000" b="0" i="0" dirty="0">
                <a:solidFill>
                  <a:srgbClr val="0000FF"/>
                </a:solidFill>
                <a:effectLst/>
                <a:latin typeface="+mj-lt"/>
              </a:rPr>
            </a:br>
            <a:r>
              <a:rPr lang="en-GB" sz="2000" b="0" i="1" dirty="0">
                <a:solidFill>
                  <a:srgbClr val="0000FF"/>
                </a:solidFill>
                <a:effectLst/>
                <a:latin typeface="+mj-lt"/>
              </a:rPr>
              <a:t>      of God, </a:t>
            </a:r>
            <a:r>
              <a:rPr lang="en-GB" sz="2000" b="0" i="0" dirty="0">
                <a:solidFill>
                  <a:srgbClr val="0000FF"/>
                </a:solidFill>
                <a:effectLst/>
                <a:latin typeface="+mj-lt"/>
              </a:rPr>
              <a:t> </a:t>
            </a:r>
            <a:br>
              <a:rPr lang="en-GB" sz="2000" b="0" i="0" dirty="0">
                <a:solidFill>
                  <a:srgbClr val="0000FF"/>
                </a:solidFill>
                <a:effectLst/>
                <a:latin typeface="+mj-lt"/>
              </a:rPr>
            </a:br>
            <a:r>
              <a:rPr lang="en-GB" sz="2000" b="0" i="1" dirty="0">
                <a:solidFill>
                  <a:srgbClr val="0000FF"/>
                </a:solidFill>
                <a:effectLst/>
                <a:latin typeface="+mj-lt"/>
              </a:rPr>
              <a:t>who is judge of all and knows all the secrets of our hearts; </a:t>
            </a:r>
            <a:r>
              <a:rPr lang="en-GB" sz="2000" b="0" i="0" dirty="0">
                <a:solidFill>
                  <a:srgbClr val="0000FF"/>
                </a:solidFill>
                <a:effectLst/>
                <a:latin typeface="+mj-lt"/>
              </a:rPr>
              <a:t> </a:t>
            </a:r>
            <a:br>
              <a:rPr lang="en-GB" sz="2000" b="0" i="0" dirty="0">
                <a:solidFill>
                  <a:srgbClr val="0000FF"/>
                </a:solidFill>
                <a:effectLst/>
                <a:latin typeface="+mj-lt"/>
              </a:rPr>
            </a:br>
            <a:r>
              <a:rPr lang="en-GB" sz="2000" b="0" i="1" dirty="0">
                <a:solidFill>
                  <a:srgbClr val="0000FF"/>
                </a:solidFill>
                <a:effectLst/>
                <a:latin typeface="+mj-lt"/>
              </a:rPr>
              <a:t>therefore if either of you knows a reason why you may not</a:t>
            </a:r>
            <a:r>
              <a:rPr lang="en-GB" sz="2000" b="0" i="0" dirty="0">
                <a:solidFill>
                  <a:srgbClr val="0000FF"/>
                </a:solidFill>
                <a:effectLst/>
                <a:latin typeface="+mj-lt"/>
              </a:rPr>
              <a:t> </a:t>
            </a:r>
            <a:br>
              <a:rPr lang="en-GB" sz="2000" b="0" i="0" dirty="0">
                <a:solidFill>
                  <a:srgbClr val="0000FF"/>
                </a:solidFill>
                <a:effectLst/>
                <a:latin typeface="+mj-lt"/>
              </a:rPr>
            </a:br>
            <a:r>
              <a:rPr lang="en-GB" sz="2000" b="0" i="1" dirty="0">
                <a:solidFill>
                  <a:srgbClr val="0000FF"/>
                </a:solidFill>
                <a:effectLst/>
                <a:latin typeface="+mj-lt"/>
              </a:rPr>
              <a:t>      lawfully marry,</a:t>
            </a:r>
            <a:r>
              <a:rPr lang="en-GB" sz="2000" b="0" i="0" dirty="0">
                <a:solidFill>
                  <a:srgbClr val="0000FF"/>
                </a:solidFill>
                <a:effectLst/>
                <a:latin typeface="+mj-lt"/>
              </a:rPr>
              <a:t> </a:t>
            </a:r>
            <a:br>
              <a:rPr lang="en-GB" sz="2000" b="0" i="0" dirty="0">
                <a:solidFill>
                  <a:srgbClr val="0000FF"/>
                </a:solidFill>
                <a:effectLst/>
                <a:latin typeface="+mj-lt"/>
              </a:rPr>
            </a:br>
            <a:r>
              <a:rPr lang="en-GB" sz="2000" b="0" i="1" dirty="0">
                <a:solidFill>
                  <a:srgbClr val="0000FF"/>
                </a:solidFill>
                <a:effectLst/>
                <a:latin typeface="+mj-lt"/>
              </a:rPr>
              <a:t>you must declare it now.</a:t>
            </a:r>
            <a:r>
              <a:rPr lang="en-GB" sz="2000" b="0" i="0" dirty="0">
                <a:solidFill>
                  <a:srgbClr val="0000FF"/>
                </a:solidFill>
                <a:effectLst/>
                <a:latin typeface="+mj-lt"/>
              </a:rPr>
              <a:t> </a:t>
            </a:r>
            <a:endParaRPr lang="en-GB" sz="3200" b="0" i="0" dirty="0">
              <a:solidFill>
                <a:srgbClr val="000000"/>
              </a:solidFill>
              <a:effectLst/>
              <a:latin typeface="+mj-lt"/>
            </a:endParaRPr>
          </a:p>
          <a:p>
            <a:pPr algn="ctr" rtl="0" fontAlgn="base"/>
            <a:r>
              <a:rPr lang="en-GB" sz="2000" b="0" i="0" dirty="0">
                <a:solidFill>
                  <a:srgbClr val="0000FF"/>
                </a:solidFill>
                <a:effectLst/>
                <a:latin typeface="+mj-lt"/>
              </a:rPr>
              <a:t> </a:t>
            </a:r>
            <a:endParaRPr lang="en-GB" sz="3200" b="0" i="0" dirty="0">
              <a:solidFill>
                <a:srgbClr val="000000"/>
              </a:solidFill>
              <a:effectLst/>
              <a:latin typeface="+mj-lt"/>
            </a:endParaRPr>
          </a:p>
          <a:p>
            <a:pPr algn="l" rtl="0" fontAlgn="base"/>
            <a:r>
              <a:rPr lang="en-GB" sz="2000" b="0" i="0" dirty="0">
                <a:solidFill>
                  <a:srgbClr val="000000"/>
                </a:solidFill>
                <a:effectLst/>
                <a:latin typeface="+mj-lt"/>
              </a:rPr>
              <a:t> </a:t>
            </a:r>
            <a:endParaRPr lang="en-GB" sz="3200" b="0" i="0" dirty="0">
              <a:solidFill>
                <a:srgbClr val="000000"/>
              </a:solidFill>
              <a:effectLst/>
              <a:latin typeface="+mj-lt"/>
            </a:endParaRPr>
          </a:p>
          <a:p>
            <a:pPr algn="l" rtl="0" fontAlgn="base"/>
            <a:endParaRPr lang="en-GB" sz="2800" b="0" i="0" dirty="0">
              <a:solidFill>
                <a:srgbClr val="000000"/>
              </a:solidFill>
              <a:effectLst/>
              <a:latin typeface="+mj-lt"/>
            </a:endParaRPr>
          </a:p>
        </p:txBody>
      </p:sp>
    </p:spTree>
    <p:extLst>
      <p:ext uri="{BB962C8B-B14F-4D97-AF65-F5344CB8AC3E}">
        <p14:creationId xmlns:p14="http://schemas.microsoft.com/office/powerpoint/2010/main" val="21344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12086-C610-427E-9A7D-F6C47DD9D7AF}"/>
              </a:ext>
            </a:extLst>
          </p:cNvPr>
          <p:cNvSpPr>
            <a:spLocks noGrp="1"/>
          </p:cNvSpPr>
          <p:nvPr>
            <p:ph type="title"/>
          </p:nvPr>
        </p:nvSpPr>
        <p:spPr/>
        <p:txBody>
          <a:bodyPr/>
          <a:lstStyle/>
          <a:p>
            <a:r>
              <a:rPr lang="en-GB" dirty="0"/>
              <a:t>The wedding vows</a:t>
            </a:r>
          </a:p>
        </p:txBody>
      </p:sp>
      <p:sp>
        <p:nvSpPr>
          <p:cNvPr id="4" name="TextBox 3">
            <a:extLst>
              <a:ext uri="{FF2B5EF4-FFF2-40B4-BE49-F238E27FC236}">
                <a16:creationId xmlns:a16="http://schemas.microsoft.com/office/drawing/2014/main" id="{4FA22BB3-BF9D-48B2-888D-D40E4001E8DC}"/>
              </a:ext>
            </a:extLst>
          </p:cNvPr>
          <p:cNvSpPr txBox="1"/>
          <p:nvPr/>
        </p:nvSpPr>
        <p:spPr>
          <a:xfrm>
            <a:off x="933061" y="1505397"/>
            <a:ext cx="7333861" cy="4647426"/>
          </a:xfrm>
          <a:prstGeom prst="rect">
            <a:avLst/>
          </a:prstGeom>
          <a:noFill/>
        </p:spPr>
        <p:txBody>
          <a:bodyPr wrap="square">
            <a:spAutoFit/>
          </a:bodyPr>
          <a:lstStyle/>
          <a:p>
            <a:pPr algn="l" rtl="0" fontAlgn="base"/>
            <a:r>
              <a:rPr lang="en-GB" sz="2400" b="0" i="0" dirty="0">
                <a:solidFill>
                  <a:srgbClr val="000000"/>
                </a:solidFill>
                <a:effectLst/>
                <a:latin typeface="+mj-lt"/>
              </a:rPr>
              <a:t>The couple promise God that they will love and care for each other until death: </a:t>
            </a:r>
            <a:endParaRPr lang="en-GB" sz="3600" b="0" i="0" dirty="0">
              <a:solidFill>
                <a:srgbClr val="000000"/>
              </a:solidFill>
              <a:effectLst/>
              <a:latin typeface="+mj-lt"/>
            </a:endParaRPr>
          </a:p>
          <a:p>
            <a:pPr algn="ctr" rtl="0" fontAlgn="base"/>
            <a:r>
              <a:rPr lang="en-GB" sz="2400" b="0" i="0" dirty="0">
                <a:solidFill>
                  <a:srgbClr val="0000FF"/>
                </a:solidFill>
                <a:effectLst/>
                <a:latin typeface="+mj-lt"/>
              </a:rPr>
              <a:t>(Name)</a:t>
            </a:r>
            <a:r>
              <a:rPr lang="en-GB" sz="2400" b="0" i="1" dirty="0">
                <a:solidFill>
                  <a:srgbClr val="0000FF"/>
                </a:solidFill>
                <a:effectLst/>
                <a:latin typeface="+mj-lt"/>
              </a:rPr>
              <a:t>, will you take (</a:t>
            </a:r>
            <a:r>
              <a:rPr lang="en-GB" sz="2400" b="0" i="0" dirty="0">
                <a:solidFill>
                  <a:srgbClr val="0000FF"/>
                </a:solidFill>
                <a:effectLst/>
                <a:latin typeface="+mj-lt"/>
              </a:rPr>
              <a:t>Name)</a:t>
            </a:r>
            <a:r>
              <a:rPr lang="en-GB" sz="2400" b="0" i="1" dirty="0">
                <a:solidFill>
                  <a:srgbClr val="0000FF"/>
                </a:solidFill>
                <a:effectLst/>
                <a:latin typeface="+mj-lt"/>
              </a:rPr>
              <a:t> to be your wife?</a:t>
            </a:r>
            <a:r>
              <a:rPr lang="en-GB" sz="2400" b="0" i="0" dirty="0">
                <a:solidFill>
                  <a:srgbClr val="0000FF"/>
                </a:solidFill>
                <a:effectLst/>
                <a:latin typeface="+mj-lt"/>
              </a:rPr>
              <a:t> </a:t>
            </a:r>
            <a:br>
              <a:rPr lang="en-GB" sz="2400" b="0" i="0" dirty="0">
                <a:solidFill>
                  <a:srgbClr val="0000FF"/>
                </a:solidFill>
                <a:effectLst/>
                <a:latin typeface="+mj-lt"/>
              </a:rPr>
            </a:br>
            <a:r>
              <a:rPr lang="en-GB" sz="2400" b="0" i="1" dirty="0">
                <a:solidFill>
                  <a:srgbClr val="0000FF"/>
                </a:solidFill>
                <a:effectLst/>
                <a:latin typeface="+mj-lt"/>
              </a:rPr>
              <a:t>Will you love her, comfort her, honour and protect her,</a:t>
            </a:r>
            <a:r>
              <a:rPr lang="en-GB" sz="2400" b="0" i="0" dirty="0">
                <a:solidFill>
                  <a:srgbClr val="0000FF"/>
                </a:solidFill>
                <a:effectLst/>
                <a:latin typeface="+mj-lt"/>
              </a:rPr>
              <a:t> </a:t>
            </a:r>
            <a:br>
              <a:rPr lang="en-GB" sz="2400" b="0" i="0" dirty="0">
                <a:solidFill>
                  <a:srgbClr val="0000FF"/>
                </a:solidFill>
                <a:effectLst/>
                <a:latin typeface="+mj-lt"/>
              </a:rPr>
            </a:br>
            <a:r>
              <a:rPr lang="en-GB" sz="2400" b="0" i="1" dirty="0">
                <a:solidFill>
                  <a:srgbClr val="0000FF"/>
                </a:solidFill>
                <a:effectLst/>
                <a:latin typeface="+mj-lt"/>
              </a:rPr>
              <a:t>and, forsaking all others,</a:t>
            </a:r>
            <a:r>
              <a:rPr lang="en-GB" sz="2400" b="0" i="0" dirty="0">
                <a:solidFill>
                  <a:srgbClr val="0000FF"/>
                </a:solidFill>
                <a:effectLst/>
                <a:latin typeface="+mj-lt"/>
              </a:rPr>
              <a:t> </a:t>
            </a:r>
            <a:br>
              <a:rPr lang="en-GB" sz="2400" b="0" i="0" dirty="0">
                <a:solidFill>
                  <a:srgbClr val="0000FF"/>
                </a:solidFill>
                <a:effectLst/>
                <a:latin typeface="+mj-lt"/>
              </a:rPr>
            </a:br>
            <a:r>
              <a:rPr lang="en-GB" sz="2400" b="0" i="1" dirty="0">
                <a:solidFill>
                  <a:srgbClr val="0000FF"/>
                </a:solidFill>
                <a:effectLst/>
                <a:latin typeface="+mj-lt"/>
              </a:rPr>
              <a:t>be faithful to her as long as you both shall live?</a:t>
            </a:r>
            <a:r>
              <a:rPr lang="en-GB" sz="2400" b="0" i="0" dirty="0">
                <a:solidFill>
                  <a:srgbClr val="0000FF"/>
                </a:solidFill>
                <a:effectLst/>
                <a:latin typeface="+mj-lt"/>
              </a:rPr>
              <a:t> </a:t>
            </a:r>
            <a:endParaRPr lang="en-GB" sz="3600" b="0" i="0" dirty="0">
              <a:solidFill>
                <a:srgbClr val="000000"/>
              </a:solidFill>
              <a:effectLst/>
              <a:latin typeface="+mj-lt"/>
            </a:endParaRPr>
          </a:p>
          <a:p>
            <a:pPr algn="l" rtl="0" fontAlgn="base"/>
            <a:r>
              <a:rPr lang="en-GB" sz="2400" b="0" i="0" dirty="0">
                <a:solidFill>
                  <a:srgbClr val="000000"/>
                </a:solidFill>
                <a:effectLst/>
                <a:latin typeface="+mj-lt"/>
              </a:rPr>
              <a:t>A marriage in Church is both a legal and a religious event. After the marriage the couple sign a document to seal the contract that they have made with each other. </a:t>
            </a:r>
            <a:endParaRPr lang="en-GB" sz="3600" b="0" i="0" dirty="0">
              <a:solidFill>
                <a:srgbClr val="000000"/>
              </a:solidFill>
              <a:effectLst/>
              <a:latin typeface="+mj-lt"/>
            </a:endParaRPr>
          </a:p>
          <a:p>
            <a:pPr algn="ctr" rtl="0" fontAlgn="base"/>
            <a:r>
              <a:rPr lang="en-GB" sz="2400" b="0" i="0" dirty="0">
                <a:solidFill>
                  <a:srgbClr val="0000FF"/>
                </a:solidFill>
                <a:effectLst/>
                <a:latin typeface="+mj-lt"/>
              </a:rPr>
              <a:t> </a:t>
            </a:r>
            <a:endParaRPr lang="en-GB" sz="3600" b="0" i="0" dirty="0">
              <a:solidFill>
                <a:srgbClr val="000000"/>
              </a:solidFill>
              <a:effectLst/>
              <a:latin typeface="+mj-lt"/>
            </a:endParaRPr>
          </a:p>
          <a:p>
            <a:pPr algn="l" rtl="0" fontAlgn="base"/>
            <a:r>
              <a:rPr lang="en-GB" sz="2400" b="0" i="0" dirty="0">
                <a:solidFill>
                  <a:srgbClr val="000000"/>
                </a:solidFill>
                <a:effectLst/>
                <a:latin typeface="+mj-lt"/>
              </a:rPr>
              <a:t> </a:t>
            </a:r>
            <a:endParaRPr lang="en-GB" sz="3600" b="0" i="0" dirty="0">
              <a:solidFill>
                <a:srgbClr val="000000"/>
              </a:solidFill>
              <a:effectLst/>
              <a:latin typeface="+mj-lt"/>
            </a:endParaRPr>
          </a:p>
          <a:p>
            <a:pPr algn="l" rtl="0" fontAlgn="base"/>
            <a:endParaRPr lang="en-GB" sz="3200" b="0" i="0" dirty="0">
              <a:solidFill>
                <a:srgbClr val="000000"/>
              </a:solidFill>
              <a:effectLst/>
              <a:latin typeface="+mj-lt"/>
            </a:endParaRPr>
          </a:p>
        </p:txBody>
      </p:sp>
    </p:spTree>
    <p:extLst>
      <p:ext uri="{BB962C8B-B14F-4D97-AF65-F5344CB8AC3E}">
        <p14:creationId xmlns:p14="http://schemas.microsoft.com/office/powerpoint/2010/main" val="2998574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D895876-CA2A-4284-A447-4184FE7DCA26}"/>
              </a:ext>
            </a:extLst>
          </p:cNvPr>
          <p:cNvSpPr/>
          <p:nvPr/>
        </p:nvSpPr>
        <p:spPr>
          <a:xfrm>
            <a:off x="755650" y="5253405"/>
            <a:ext cx="5794619" cy="826476"/>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Guests sometimes throw confetti or </a:t>
            </a:r>
          </a:p>
          <a:p>
            <a:pPr>
              <a:lnSpc>
                <a:spcPct val="100000"/>
              </a:lnSpc>
              <a:spcBef>
                <a:spcPct val="0"/>
              </a:spcBef>
              <a:buFontTx/>
              <a:buNone/>
            </a:pPr>
            <a:r>
              <a:rPr lang="en-GB" altLang="en-US" dirty="0">
                <a:solidFill>
                  <a:schemeClr val="bg1"/>
                </a:solidFill>
              </a:rPr>
              <a:t>flower petals in celebration.</a:t>
            </a:r>
          </a:p>
        </p:txBody>
      </p:sp>
      <p:pic>
        <p:nvPicPr>
          <p:cNvPr id="5122" name="Picture 2" descr="Bloom, Blossom, Bouquet, Bride, Ceremony, Couple">
            <a:extLst>
              <a:ext uri="{FF2B5EF4-FFF2-40B4-BE49-F238E27FC236}">
                <a16:creationId xmlns:a16="http://schemas.microsoft.com/office/drawing/2014/main" id="{A222B62C-3FB0-49C3-B92C-27A561A679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92" r="17292"/>
          <a:stretch/>
        </p:blipFill>
        <p:spPr bwMode="auto">
          <a:xfrm>
            <a:off x="4668711" y="2347297"/>
            <a:ext cx="3719639" cy="3719639"/>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39615" y="765175"/>
            <a:ext cx="8273561" cy="994306"/>
          </a:xfrm>
          <a:solidFill>
            <a:srgbClr val="18A0DB"/>
          </a:solidFill>
        </p:spPr>
        <p:txBody>
          <a:bodyPr/>
          <a:lstStyle/>
          <a:p>
            <a:r>
              <a:rPr lang="en-GB" sz="3600" dirty="0">
                <a:solidFill>
                  <a:schemeClr val="bg1"/>
                </a:solidFill>
                <a:latin typeface="Twinkl SemiBold" pitchFamily="2" charset="0"/>
              </a:rPr>
              <a:t>What Happens at a Wedding?</a:t>
            </a:r>
          </a:p>
        </p:txBody>
      </p:sp>
      <p:sp>
        <p:nvSpPr>
          <p:cNvPr id="5" name="Rectangle 4"/>
          <p:cNvSpPr/>
          <p:nvPr/>
        </p:nvSpPr>
        <p:spPr>
          <a:xfrm>
            <a:off x="755650" y="1962354"/>
            <a:ext cx="7632700" cy="3046988"/>
          </a:xfrm>
          <a:prstGeom prst="rect">
            <a:avLst/>
          </a:prstGeom>
        </p:spPr>
        <p:txBody>
          <a:bodyPr wrap="square" lIns="108000" tIns="0" rIns="0" bIns="0">
            <a:spAutoFit/>
          </a:bodyPr>
          <a:lstStyle/>
          <a:p>
            <a:pPr>
              <a:lnSpc>
                <a:spcPct val="100000"/>
              </a:lnSpc>
              <a:spcBef>
                <a:spcPct val="0"/>
              </a:spcBef>
              <a:buFontTx/>
              <a:buNone/>
            </a:pPr>
            <a:r>
              <a:rPr lang="en-GB" altLang="en-US" dirty="0"/>
              <a:t>After the vows and giving of the rings, the vicar, minister or priest says that the couple are now married. Often they </a:t>
            </a:r>
          </a:p>
          <a:p>
            <a:pPr>
              <a:lnSpc>
                <a:spcPct val="100000"/>
              </a:lnSpc>
              <a:spcBef>
                <a:spcPct val="0"/>
              </a:spcBef>
              <a:buFontTx/>
              <a:buNone/>
            </a:pPr>
            <a:r>
              <a:rPr lang="en-GB" altLang="en-US" dirty="0"/>
              <a:t>then kiss.</a:t>
            </a:r>
          </a:p>
          <a:p>
            <a:pPr>
              <a:lnSpc>
                <a:spcPct val="100000"/>
              </a:lnSpc>
              <a:spcBef>
                <a:spcPct val="0"/>
              </a:spcBef>
              <a:buFontTx/>
              <a:buNone/>
            </a:pPr>
            <a:endParaRPr lang="en-GB" altLang="en-US" dirty="0"/>
          </a:p>
          <a:p>
            <a:pPr>
              <a:lnSpc>
                <a:spcPct val="100000"/>
              </a:lnSpc>
              <a:spcBef>
                <a:spcPct val="0"/>
              </a:spcBef>
              <a:buFontTx/>
              <a:buNone/>
            </a:pPr>
            <a:r>
              <a:rPr lang="en-GB" altLang="en-US" dirty="0"/>
              <a:t>The couple sign a register, which is a </a:t>
            </a:r>
          </a:p>
          <a:p>
            <a:pPr>
              <a:lnSpc>
                <a:spcPct val="100000"/>
              </a:lnSpc>
              <a:spcBef>
                <a:spcPct val="0"/>
              </a:spcBef>
              <a:buFontTx/>
              <a:buNone/>
            </a:pPr>
            <a:r>
              <a:rPr lang="en-GB" altLang="en-US" dirty="0"/>
              <a:t>legal record to show that they are </a:t>
            </a:r>
          </a:p>
          <a:p>
            <a:pPr>
              <a:lnSpc>
                <a:spcPct val="100000"/>
              </a:lnSpc>
              <a:spcBef>
                <a:spcPct val="0"/>
              </a:spcBef>
              <a:buFontTx/>
              <a:buNone/>
            </a:pPr>
            <a:r>
              <a:rPr lang="en-GB" altLang="en-US" dirty="0"/>
              <a:t>now married.</a:t>
            </a:r>
          </a:p>
          <a:p>
            <a:pPr>
              <a:lnSpc>
                <a:spcPct val="100000"/>
              </a:lnSpc>
              <a:spcBef>
                <a:spcPct val="0"/>
              </a:spcBef>
              <a:buFontTx/>
              <a:buNone/>
            </a:pPr>
            <a:endParaRPr lang="en-GB" altLang="en-US" dirty="0"/>
          </a:p>
          <a:p>
            <a:pPr>
              <a:lnSpc>
                <a:spcPct val="100000"/>
              </a:lnSpc>
              <a:spcBef>
                <a:spcPct val="0"/>
              </a:spcBef>
              <a:buFontTx/>
              <a:buNone/>
            </a:pPr>
            <a:r>
              <a:rPr lang="en-GB" altLang="en-US" dirty="0"/>
              <a:t>After that, special music will play </a:t>
            </a:r>
          </a:p>
          <a:p>
            <a:pPr>
              <a:lnSpc>
                <a:spcPct val="100000"/>
              </a:lnSpc>
              <a:spcBef>
                <a:spcPct val="0"/>
              </a:spcBef>
              <a:buFontTx/>
              <a:buNone/>
            </a:pPr>
            <a:r>
              <a:rPr lang="en-GB" altLang="en-US" dirty="0"/>
              <a:t>and they walk back up the church </a:t>
            </a:r>
          </a:p>
          <a:p>
            <a:pPr>
              <a:lnSpc>
                <a:spcPct val="100000"/>
              </a:lnSpc>
              <a:spcBef>
                <a:spcPct val="0"/>
              </a:spcBef>
              <a:buFontTx/>
              <a:buNone/>
            </a:pPr>
            <a:r>
              <a:rPr lang="en-GB" altLang="en-US" dirty="0"/>
              <a:t>aisle and outside.</a:t>
            </a:r>
          </a:p>
        </p:txBody>
      </p:sp>
      <p:sp>
        <p:nvSpPr>
          <p:cNvPr id="17" name="Oval 16">
            <a:extLst>
              <a:ext uri="{FF2B5EF4-FFF2-40B4-BE49-F238E27FC236}">
                <a16:creationId xmlns:a16="http://schemas.microsoft.com/office/drawing/2014/main" id="{BA6D4D72-8DD3-4446-ACE8-7E538A62E728}"/>
              </a:ext>
            </a:extLst>
          </p:cNvPr>
          <p:cNvSpPr/>
          <p:nvPr/>
        </p:nvSpPr>
        <p:spPr>
          <a:xfrm>
            <a:off x="4668713" y="2381982"/>
            <a:ext cx="3719636" cy="37196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6641A88-10AE-4BDF-926A-F2DC9233FA4B}"/>
              </a:ext>
            </a:extLst>
          </p:cNvPr>
          <p:cNvSpPr/>
          <p:nvPr/>
        </p:nvSpPr>
        <p:spPr>
          <a:xfrm>
            <a:off x="4668715" y="2373190"/>
            <a:ext cx="3719636" cy="371963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810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18BB45B-3A80-4B80-8898-8EB120676173}"/>
              </a:ext>
            </a:extLst>
          </p:cNvPr>
          <p:cNvSpPr/>
          <p:nvPr/>
        </p:nvSpPr>
        <p:spPr>
          <a:xfrm>
            <a:off x="755649" y="3897559"/>
            <a:ext cx="5772882" cy="826476"/>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After the food, people sometimes dance to a </a:t>
            </a:r>
          </a:p>
          <a:p>
            <a:pPr>
              <a:lnSpc>
                <a:spcPct val="100000"/>
              </a:lnSpc>
              <a:spcBef>
                <a:spcPct val="0"/>
              </a:spcBef>
              <a:buFontTx/>
              <a:buNone/>
            </a:pPr>
            <a:r>
              <a:rPr lang="en-GB" altLang="en-US" dirty="0">
                <a:solidFill>
                  <a:schemeClr val="bg1"/>
                </a:solidFill>
              </a:rPr>
              <a:t>band or a DJ. It is a happy time.</a:t>
            </a:r>
          </a:p>
        </p:txBody>
      </p:sp>
      <p:sp>
        <p:nvSpPr>
          <p:cNvPr id="21" name="Title 20"/>
          <p:cNvSpPr>
            <a:spLocks noGrp="1"/>
          </p:cNvSpPr>
          <p:nvPr>
            <p:ph type="title"/>
          </p:nvPr>
        </p:nvSpPr>
        <p:spPr>
          <a:xfrm>
            <a:off x="439615" y="765175"/>
            <a:ext cx="8273561" cy="994306"/>
          </a:xfrm>
          <a:solidFill>
            <a:srgbClr val="18A0DB"/>
          </a:solidFill>
        </p:spPr>
        <p:txBody>
          <a:bodyPr/>
          <a:lstStyle/>
          <a:p>
            <a:r>
              <a:rPr lang="en-GB" sz="3600" dirty="0">
                <a:solidFill>
                  <a:schemeClr val="bg1"/>
                </a:solidFill>
                <a:latin typeface="Twinkl SemiBold" pitchFamily="2" charset="0"/>
              </a:rPr>
              <a:t>What Happens After the Wedding?</a:t>
            </a:r>
          </a:p>
        </p:txBody>
      </p:sp>
      <p:sp>
        <p:nvSpPr>
          <p:cNvPr id="5" name="Rectangle 4"/>
          <p:cNvSpPr/>
          <p:nvPr/>
        </p:nvSpPr>
        <p:spPr>
          <a:xfrm>
            <a:off x="755649" y="1962354"/>
            <a:ext cx="5381381" cy="1661993"/>
          </a:xfrm>
          <a:prstGeom prst="rect">
            <a:avLst/>
          </a:prstGeom>
        </p:spPr>
        <p:txBody>
          <a:bodyPr wrap="square" lIns="108000" tIns="0" rIns="0" bIns="0">
            <a:spAutoFit/>
          </a:bodyPr>
          <a:lstStyle/>
          <a:p>
            <a:pPr>
              <a:lnSpc>
                <a:spcPct val="100000"/>
              </a:lnSpc>
              <a:spcBef>
                <a:spcPct val="0"/>
              </a:spcBef>
              <a:buFontTx/>
              <a:buNone/>
            </a:pPr>
            <a:r>
              <a:rPr lang="en-GB" altLang="en-US" dirty="0"/>
              <a:t>After the wedding ceremony, there is a big party called a wedding reception.</a:t>
            </a:r>
          </a:p>
          <a:p>
            <a:pPr>
              <a:lnSpc>
                <a:spcPct val="100000"/>
              </a:lnSpc>
              <a:spcBef>
                <a:spcPct val="0"/>
              </a:spcBef>
              <a:buFontTx/>
              <a:buNone/>
            </a:pPr>
            <a:endParaRPr lang="en-GB" altLang="en-US" dirty="0"/>
          </a:p>
          <a:p>
            <a:pPr>
              <a:lnSpc>
                <a:spcPct val="100000"/>
              </a:lnSpc>
              <a:spcBef>
                <a:spcPct val="0"/>
              </a:spcBef>
              <a:buFontTx/>
              <a:buNone/>
            </a:pPr>
            <a:r>
              <a:rPr lang="en-GB" altLang="en-US" dirty="0"/>
              <a:t>The guests have lots of yummy food. </a:t>
            </a:r>
          </a:p>
          <a:p>
            <a:pPr>
              <a:lnSpc>
                <a:spcPct val="100000"/>
              </a:lnSpc>
              <a:spcBef>
                <a:spcPct val="0"/>
              </a:spcBef>
              <a:buFontTx/>
              <a:buNone/>
            </a:pPr>
            <a:r>
              <a:rPr lang="en-GB" altLang="en-US" dirty="0"/>
              <a:t>Some of the people make speeches about the special day. There is a cake which the couple cut.</a:t>
            </a:r>
          </a:p>
        </p:txBody>
      </p:sp>
      <p:sp>
        <p:nvSpPr>
          <p:cNvPr id="17" name="Oval 16">
            <a:extLst>
              <a:ext uri="{FF2B5EF4-FFF2-40B4-BE49-F238E27FC236}">
                <a16:creationId xmlns:a16="http://schemas.microsoft.com/office/drawing/2014/main" id="{BA6D4D72-8DD3-4446-ACE8-7E538A62E728}"/>
              </a:ext>
            </a:extLst>
          </p:cNvPr>
          <p:cNvSpPr/>
          <p:nvPr/>
        </p:nvSpPr>
        <p:spPr>
          <a:xfrm>
            <a:off x="4668713" y="2381982"/>
            <a:ext cx="3719636" cy="37196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4E2D5D8-02AE-439B-87F9-9959B445A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7029" y="1962354"/>
            <a:ext cx="3181320" cy="4151909"/>
          </a:xfrm>
          <a:prstGeom prst="rect">
            <a:avLst/>
          </a:prstGeom>
        </p:spPr>
      </p:pic>
    </p:spTree>
    <p:extLst>
      <p:ext uri="{BB962C8B-B14F-4D97-AF65-F5344CB8AC3E}">
        <p14:creationId xmlns:p14="http://schemas.microsoft.com/office/powerpoint/2010/main" val="3676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9615" y="765175"/>
            <a:ext cx="8273561" cy="994306"/>
          </a:xfrm>
          <a:solidFill>
            <a:srgbClr val="18A0DB"/>
          </a:solidFill>
        </p:spPr>
        <p:txBody>
          <a:bodyPr/>
          <a:lstStyle/>
          <a:p>
            <a:r>
              <a:rPr lang="en-GB" sz="3600" dirty="0">
                <a:solidFill>
                  <a:schemeClr val="bg1"/>
                </a:solidFill>
                <a:latin typeface="Twinkl SemiBold" pitchFamily="2" charset="0"/>
              </a:rPr>
              <a:t>What Happens After the Wedding?</a:t>
            </a:r>
          </a:p>
        </p:txBody>
      </p:sp>
      <p:sp>
        <p:nvSpPr>
          <p:cNvPr id="5" name="Rectangle 4"/>
          <p:cNvSpPr/>
          <p:nvPr/>
        </p:nvSpPr>
        <p:spPr>
          <a:xfrm>
            <a:off x="755650" y="1962354"/>
            <a:ext cx="7632700" cy="553998"/>
          </a:xfrm>
          <a:prstGeom prst="rect">
            <a:avLst/>
          </a:prstGeom>
        </p:spPr>
        <p:txBody>
          <a:bodyPr wrap="square" lIns="108000" tIns="0" rIns="0" bIns="0">
            <a:spAutoFit/>
          </a:bodyPr>
          <a:lstStyle/>
          <a:p>
            <a:pPr algn="ctr">
              <a:lnSpc>
                <a:spcPct val="100000"/>
              </a:lnSpc>
              <a:spcBef>
                <a:spcPct val="0"/>
              </a:spcBef>
              <a:buFontTx/>
              <a:buNone/>
            </a:pPr>
            <a:r>
              <a:rPr lang="en-GB" altLang="en-US" dirty="0"/>
              <a:t>At the end of the wedding reception, the guests go home. </a:t>
            </a:r>
          </a:p>
          <a:p>
            <a:pPr algn="ctr">
              <a:lnSpc>
                <a:spcPct val="100000"/>
              </a:lnSpc>
              <a:spcBef>
                <a:spcPct val="0"/>
              </a:spcBef>
              <a:buFontTx/>
              <a:buNone/>
            </a:pPr>
            <a:r>
              <a:rPr lang="en-GB" altLang="en-US" dirty="0"/>
              <a:t>The newly-weds go on a special holiday called a honeymoon.</a:t>
            </a:r>
          </a:p>
        </p:txBody>
      </p:sp>
      <p:pic>
        <p:nvPicPr>
          <p:cNvPr id="6146" name="Picture 2" descr="Wedding, Car, Old-Fashioned, Vintage, Love, White">
            <a:extLst>
              <a:ext uri="{FF2B5EF4-FFF2-40B4-BE49-F238E27FC236}">
                <a16:creationId xmlns:a16="http://schemas.microsoft.com/office/drawing/2014/main" id="{1C28B7FE-BD94-434F-BE7B-2580E2E39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20" b="10277"/>
          <a:stretch/>
        </p:blipFill>
        <p:spPr bwMode="auto">
          <a:xfrm>
            <a:off x="755650" y="2719225"/>
            <a:ext cx="7632700" cy="33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179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9615" y="765175"/>
            <a:ext cx="8273561" cy="994306"/>
          </a:xfrm>
          <a:solidFill>
            <a:srgbClr val="18A0DB"/>
          </a:solidFill>
        </p:spPr>
        <p:txBody>
          <a:bodyPr/>
          <a:lstStyle/>
          <a:p>
            <a:r>
              <a:rPr lang="en-GB" sz="3600" dirty="0">
                <a:solidFill>
                  <a:schemeClr val="bg1"/>
                </a:solidFill>
                <a:latin typeface="Twinkl SemiBold" pitchFamily="2" charset="0"/>
              </a:rPr>
              <a:t>What Happens After the Wedding?</a:t>
            </a:r>
          </a:p>
        </p:txBody>
      </p:sp>
      <p:sp>
        <p:nvSpPr>
          <p:cNvPr id="5" name="Rectangle 4"/>
          <p:cNvSpPr/>
          <p:nvPr/>
        </p:nvSpPr>
        <p:spPr>
          <a:xfrm>
            <a:off x="755650" y="1962354"/>
            <a:ext cx="7632700" cy="3877985"/>
          </a:xfrm>
          <a:prstGeom prst="rect">
            <a:avLst/>
          </a:prstGeom>
        </p:spPr>
        <p:txBody>
          <a:bodyPr wrap="square" lIns="108000" tIns="0" rIns="0" bIns="0">
            <a:spAutoFit/>
          </a:bodyPr>
          <a:lstStyle/>
          <a:p>
            <a:pPr algn="l" rtl="0" fontAlgn="base"/>
            <a:r>
              <a:rPr lang="en-GB" sz="1800" b="0" i="0" dirty="0">
                <a:solidFill>
                  <a:srgbClr val="000000"/>
                </a:solidFill>
                <a:effectLst/>
                <a:latin typeface="+mj-lt"/>
              </a:rPr>
              <a:t>A marriage in Church is both a legal and a religious event. After the marriage the couple sign a document to seal the contract that they have made with each other. </a:t>
            </a:r>
            <a:endParaRPr lang="en-GB" b="0" i="0" dirty="0">
              <a:solidFill>
                <a:srgbClr val="000000"/>
              </a:solidFill>
              <a:effectLst/>
              <a:latin typeface="+mj-lt"/>
            </a:endParaRPr>
          </a:p>
          <a:p>
            <a:pPr algn="l" rtl="0" fontAlgn="base"/>
            <a:r>
              <a:rPr lang="en-GB" sz="1800" b="0" i="0" dirty="0">
                <a:solidFill>
                  <a:srgbClr val="000000"/>
                </a:solidFill>
                <a:effectLst/>
                <a:latin typeface="+mj-lt"/>
              </a:rPr>
              <a:t>Today however people generally live longer and a lifetime commitment can be very difficult for some people. Christians recognise that sometimes people grow apart no matter how hard they try. All Christian churches try to help couples stay together but they realise that there might be a real problem and divorce is inevitable </a:t>
            </a:r>
            <a:endParaRPr lang="en-GB" b="0" i="0" dirty="0">
              <a:solidFill>
                <a:srgbClr val="000000"/>
              </a:solidFill>
              <a:effectLst/>
              <a:latin typeface="+mj-lt"/>
            </a:endParaRPr>
          </a:p>
          <a:p>
            <a:pPr algn="l" rtl="0" fontAlgn="base"/>
            <a:r>
              <a:rPr lang="en-GB" sz="1800" b="0" i="0" dirty="0">
                <a:solidFill>
                  <a:srgbClr val="000000"/>
                </a:solidFill>
                <a:effectLst/>
                <a:latin typeface="+mj-lt"/>
              </a:rPr>
              <a:t>When these couples form new relationships they often want to remarry in Church. Some priests will remarry divorced couples but others will not because they feel that having made the vow to God once, a blessing is more appropriate. </a:t>
            </a:r>
            <a:endParaRPr lang="en-GB" b="0" i="0" dirty="0">
              <a:solidFill>
                <a:srgbClr val="000000"/>
              </a:solidFill>
              <a:effectLst/>
              <a:latin typeface="+mj-lt"/>
            </a:endParaRPr>
          </a:p>
          <a:p>
            <a:pPr algn="l" rtl="0" fontAlgn="base"/>
            <a:r>
              <a:rPr lang="en-GB" sz="1800" b="0" i="0" dirty="0">
                <a:solidFill>
                  <a:srgbClr val="000000"/>
                </a:solidFill>
                <a:effectLst/>
                <a:latin typeface="+mj-lt"/>
              </a:rPr>
              <a:t>All Christians believe that God is forgiving and understanding and would not want people to live in an unhappy relationship</a:t>
            </a:r>
            <a:endParaRPr lang="en-GB" b="0" i="0" dirty="0">
              <a:solidFill>
                <a:srgbClr val="000000"/>
              </a:solidFill>
              <a:effectLst/>
              <a:latin typeface="+mj-lt"/>
            </a:endParaRPr>
          </a:p>
          <a:p>
            <a:pPr algn="ctr">
              <a:lnSpc>
                <a:spcPct val="100000"/>
              </a:lnSpc>
              <a:spcBef>
                <a:spcPct val="0"/>
              </a:spcBef>
              <a:buFontTx/>
              <a:buNone/>
            </a:pPr>
            <a:endParaRPr lang="en-GB" altLang="en-US" dirty="0">
              <a:latin typeface="+mj-lt"/>
            </a:endParaRPr>
          </a:p>
        </p:txBody>
      </p:sp>
    </p:spTree>
    <p:extLst>
      <p:ext uri="{BB962C8B-B14F-4D97-AF65-F5344CB8AC3E}">
        <p14:creationId xmlns:p14="http://schemas.microsoft.com/office/powerpoint/2010/main" val="212086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 a wedding planner</a:t>
            </a:r>
          </a:p>
        </p:txBody>
      </p:sp>
      <p:sp>
        <p:nvSpPr>
          <p:cNvPr id="3" name="TextBox 2"/>
          <p:cNvSpPr txBox="1"/>
          <p:nvPr/>
        </p:nvSpPr>
        <p:spPr>
          <a:xfrm>
            <a:off x="457198" y="1712422"/>
            <a:ext cx="8220075" cy="1477328"/>
          </a:xfrm>
          <a:prstGeom prst="rect">
            <a:avLst/>
          </a:prstGeom>
          <a:noFill/>
        </p:spPr>
        <p:txBody>
          <a:bodyPr wrap="square" rtlCol="0">
            <a:spAutoFit/>
          </a:bodyPr>
          <a:lstStyle/>
          <a:p>
            <a:r>
              <a:rPr lang="en-GB" dirty="0"/>
              <a:t>Wedding planners help people to plan their wedding day. </a:t>
            </a:r>
          </a:p>
          <a:p>
            <a:r>
              <a:rPr lang="en-GB" dirty="0"/>
              <a:t>They make a itinerary of the day (a timetable). </a:t>
            </a:r>
          </a:p>
          <a:p>
            <a:endParaRPr lang="en-GB" dirty="0"/>
          </a:p>
          <a:p>
            <a:r>
              <a:rPr lang="en-GB" dirty="0"/>
              <a:t>You are going to be a wedding planner for this couple. </a:t>
            </a:r>
          </a:p>
          <a:p>
            <a:r>
              <a:rPr lang="en-GB" dirty="0"/>
              <a:t>What are they going to do on their ‘Big Day’ and in what order? </a:t>
            </a:r>
          </a:p>
        </p:txBody>
      </p:sp>
      <p:pic>
        <p:nvPicPr>
          <p:cNvPr id="1026" name="Picture 2" descr="Living Apart Together – A New Generation of Cou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404" y="3780217"/>
            <a:ext cx="3940743" cy="295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952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5325408-88BA-4180-A41E-FA7AD4631DFE}"/>
              </a:ext>
            </a:extLst>
          </p:cNvPr>
          <p:cNvSpPr/>
          <p:nvPr/>
        </p:nvSpPr>
        <p:spPr>
          <a:xfrm>
            <a:off x="755650" y="3429000"/>
            <a:ext cx="4264758" cy="911916"/>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Tell your partner anything you </a:t>
            </a:r>
          </a:p>
          <a:p>
            <a:pPr>
              <a:lnSpc>
                <a:spcPct val="100000"/>
              </a:lnSpc>
              <a:spcBef>
                <a:spcPct val="0"/>
              </a:spcBef>
              <a:buFontTx/>
              <a:buNone/>
            </a:pPr>
            <a:r>
              <a:rPr lang="en-GB" altLang="en-US" dirty="0">
                <a:solidFill>
                  <a:schemeClr val="bg1"/>
                </a:solidFill>
              </a:rPr>
              <a:t>know about the Christian faith.</a:t>
            </a:r>
          </a:p>
        </p:txBody>
      </p:sp>
      <p:sp>
        <p:nvSpPr>
          <p:cNvPr id="3" name="Talk about Ity"/>
          <p:cNvSpPr/>
          <p:nvPr/>
        </p:nvSpPr>
        <p:spPr>
          <a:xfrm>
            <a:off x="755650" y="5688623"/>
            <a:ext cx="1745517" cy="404202"/>
          </a:xfrm>
          <a:prstGeom prst="round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r>
              <a:rPr lang="en-GB" dirty="0"/>
              <a:t>Talk About It</a:t>
            </a:r>
          </a:p>
        </p:txBody>
      </p:sp>
      <p:sp>
        <p:nvSpPr>
          <p:cNvPr id="21" name="Title 20"/>
          <p:cNvSpPr>
            <a:spLocks noGrp="1"/>
          </p:cNvSpPr>
          <p:nvPr>
            <p:ph type="title"/>
          </p:nvPr>
        </p:nvSpPr>
        <p:spPr>
          <a:xfrm>
            <a:off x="439615" y="765175"/>
            <a:ext cx="8273561" cy="994306"/>
          </a:xfrm>
          <a:solidFill>
            <a:srgbClr val="18A0DB"/>
          </a:solidFill>
        </p:spPr>
        <p:txBody>
          <a:bodyPr/>
          <a:lstStyle/>
          <a:p>
            <a:r>
              <a:rPr lang="en-GB" sz="3600" dirty="0">
                <a:solidFill>
                  <a:schemeClr val="bg1"/>
                </a:solidFill>
                <a:latin typeface="Twinkl SemiBold" pitchFamily="2" charset="0"/>
              </a:rPr>
              <a:t>Who Are Christians?</a:t>
            </a:r>
          </a:p>
        </p:txBody>
      </p:sp>
      <p:sp>
        <p:nvSpPr>
          <p:cNvPr id="5" name="Rectangle 4"/>
          <p:cNvSpPr/>
          <p:nvPr/>
        </p:nvSpPr>
        <p:spPr>
          <a:xfrm>
            <a:off x="755650" y="1962354"/>
            <a:ext cx="3816350" cy="1107996"/>
          </a:xfrm>
          <a:prstGeom prst="rect">
            <a:avLst/>
          </a:prstGeom>
        </p:spPr>
        <p:txBody>
          <a:bodyPr wrap="square" lIns="108000" tIns="0" rIns="0" bIns="0">
            <a:spAutoFit/>
          </a:bodyPr>
          <a:lstStyle/>
          <a:p>
            <a:pPr>
              <a:lnSpc>
                <a:spcPct val="100000"/>
              </a:lnSpc>
              <a:spcBef>
                <a:spcPct val="0"/>
              </a:spcBef>
              <a:buFontTx/>
              <a:buNone/>
            </a:pPr>
            <a:r>
              <a:rPr lang="en-GB" altLang="en-US" dirty="0"/>
              <a:t>Christians are a group of people who follow Jesus. Their special building is called a church and </a:t>
            </a:r>
          </a:p>
          <a:p>
            <a:pPr>
              <a:lnSpc>
                <a:spcPct val="100000"/>
              </a:lnSpc>
              <a:spcBef>
                <a:spcPct val="0"/>
              </a:spcBef>
              <a:buFontTx/>
              <a:buNone/>
            </a:pPr>
            <a:r>
              <a:rPr lang="en-GB" altLang="en-US" dirty="0"/>
              <a:t>their special book is the Bible.</a:t>
            </a:r>
          </a:p>
        </p:txBody>
      </p:sp>
      <p:pic>
        <p:nvPicPr>
          <p:cNvPr id="6" name="Picture 5">
            <a:extLst>
              <a:ext uri="{FF2B5EF4-FFF2-40B4-BE49-F238E27FC236}">
                <a16:creationId xmlns:a16="http://schemas.microsoft.com/office/drawing/2014/main" id="{771D1B0C-FBF0-4240-967A-59281D6A40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331" r="25393"/>
          <a:stretch/>
        </p:blipFill>
        <p:spPr>
          <a:xfrm flipH="1">
            <a:off x="4571999" y="1759481"/>
            <a:ext cx="3816351" cy="4333344"/>
          </a:xfrm>
          <a:prstGeom prst="rect">
            <a:avLst/>
          </a:prstGeom>
        </p:spPr>
      </p:pic>
    </p:spTree>
    <p:extLst>
      <p:ext uri="{BB962C8B-B14F-4D97-AF65-F5344CB8AC3E}">
        <p14:creationId xmlns:p14="http://schemas.microsoft.com/office/powerpoint/2010/main" val="27831304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3"/>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B23A5756-A418-4CA4-AC65-6044830F26F8}"/>
              </a:ext>
            </a:extLst>
          </p:cNvPr>
          <p:cNvSpPr/>
          <p:nvPr/>
        </p:nvSpPr>
        <p:spPr>
          <a:xfrm>
            <a:off x="4994029" y="2707298"/>
            <a:ext cx="3394319" cy="3394319"/>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20">
            <a:extLst>
              <a:ext uri="{FF2B5EF4-FFF2-40B4-BE49-F238E27FC236}">
                <a16:creationId xmlns:a16="http://schemas.microsoft.com/office/drawing/2014/main" id="{973BFC93-62E9-4E7F-9B87-90E71E947838}"/>
              </a:ext>
            </a:extLst>
          </p:cNvPr>
          <p:cNvSpPr txBox="1">
            <a:spLocks/>
          </p:cNvSpPr>
          <p:nvPr/>
        </p:nvSpPr>
        <p:spPr>
          <a:xfrm>
            <a:off x="439615" y="4967857"/>
            <a:ext cx="8273561" cy="404202"/>
          </a:xfrm>
          <a:prstGeom prst="roundRect">
            <a:avLst>
              <a:gd name="adj" fmla="val 9641"/>
            </a:avLst>
          </a:prstGeom>
          <a:solidFill>
            <a:srgbClr val="18A0DB"/>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3600" dirty="0">
              <a:solidFill>
                <a:schemeClr val="bg1"/>
              </a:solidFill>
              <a:latin typeface="Twinkl SemiBold" pitchFamily="2" charset="0"/>
            </a:endParaRPr>
          </a:p>
        </p:txBody>
      </p:sp>
      <p:sp>
        <p:nvSpPr>
          <p:cNvPr id="16" name="Rectangle: Rounded Corners 15">
            <a:extLst>
              <a:ext uri="{FF2B5EF4-FFF2-40B4-BE49-F238E27FC236}">
                <a16:creationId xmlns:a16="http://schemas.microsoft.com/office/drawing/2014/main" id="{5B5A2C89-A3E0-4655-ACC4-3E2FCAAD0800}"/>
              </a:ext>
            </a:extLst>
          </p:cNvPr>
          <p:cNvSpPr/>
          <p:nvPr/>
        </p:nvSpPr>
        <p:spPr>
          <a:xfrm>
            <a:off x="755650" y="3550222"/>
            <a:ext cx="4836258" cy="790694"/>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dirty="0">
                <a:solidFill>
                  <a:schemeClr val="bg1"/>
                </a:solidFill>
              </a:rPr>
              <a:t>What would you put on a wedding gift </a:t>
            </a:r>
            <a:br>
              <a:rPr lang="en-GB" altLang="en-US" dirty="0">
                <a:solidFill>
                  <a:schemeClr val="bg1"/>
                </a:solidFill>
              </a:rPr>
            </a:br>
            <a:r>
              <a:rPr lang="en-GB" altLang="en-US" dirty="0">
                <a:solidFill>
                  <a:schemeClr val="bg1"/>
                </a:solidFill>
              </a:rPr>
              <a:t>list?</a:t>
            </a:r>
          </a:p>
        </p:txBody>
      </p:sp>
      <p:pic>
        <p:nvPicPr>
          <p:cNvPr id="17" name="Picture 16">
            <a:extLst>
              <a:ext uri="{FF2B5EF4-FFF2-40B4-BE49-F238E27FC236}">
                <a16:creationId xmlns:a16="http://schemas.microsoft.com/office/drawing/2014/main" id="{889F2510-F374-4672-A2D8-4AB7704AA1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82" t="-13321" r="22509" b="353"/>
          <a:stretch/>
        </p:blipFill>
        <p:spPr>
          <a:xfrm>
            <a:off x="4994030" y="2698506"/>
            <a:ext cx="3394319" cy="3394319"/>
          </a:xfrm>
          <a:prstGeom prst="flowChartConnector">
            <a:avLst/>
          </a:prstGeom>
        </p:spPr>
      </p:pic>
      <p:sp>
        <p:nvSpPr>
          <p:cNvPr id="3" name="Talk about It"/>
          <p:cNvSpPr/>
          <p:nvPr/>
        </p:nvSpPr>
        <p:spPr>
          <a:xfrm>
            <a:off x="755650" y="5688623"/>
            <a:ext cx="1745517" cy="404202"/>
          </a:xfrm>
          <a:prstGeom prst="round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r>
              <a:rPr lang="en-GB" dirty="0"/>
              <a:t>Talk About It</a:t>
            </a:r>
          </a:p>
        </p:txBody>
      </p:sp>
      <p:sp>
        <p:nvSpPr>
          <p:cNvPr id="21" name="Title 20"/>
          <p:cNvSpPr>
            <a:spLocks noGrp="1"/>
          </p:cNvSpPr>
          <p:nvPr>
            <p:ph type="title"/>
          </p:nvPr>
        </p:nvSpPr>
        <p:spPr>
          <a:xfrm>
            <a:off x="439615" y="765175"/>
            <a:ext cx="8273561" cy="994306"/>
          </a:xfrm>
          <a:solidFill>
            <a:srgbClr val="18A0DB"/>
          </a:solidFill>
        </p:spPr>
        <p:txBody>
          <a:bodyPr/>
          <a:lstStyle/>
          <a:p>
            <a:r>
              <a:rPr lang="en-GB" sz="3600" dirty="0">
                <a:solidFill>
                  <a:schemeClr val="bg1"/>
                </a:solidFill>
                <a:latin typeface="Twinkl SemiBold" pitchFamily="2" charset="0"/>
              </a:rPr>
              <a:t>Before the Wedding</a:t>
            </a:r>
          </a:p>
        </p:txBody>
      </p:sp>
      <p:sp>
        <p:nvSpPr>
          <p:cNvPr id="5" name="Rectangle 4"/>
          <p:cNvSpPr/>
          <p:nvPr/>
        </p:nvSpPr>
        <p:spPr>
          <a:xfrm>
            <a:off x="755650" y="1962354"/>
            <a:ext cx="7632700" cy="1384995"/>
          </a:xfrm>
          <a:prstGeom prst="rect">
            <a:avLst/>
          </a:prstGeom>
        </p:spPr>
        <p:txBody>
          <a:bodyPr wrap="square" lIns="108000" tIns="0" rIns="0" bIns="0">
            <a:spAutoFit/>
          </a:bodyPr>
          <a:lstStyle/>
          <a:p>
            <a:pPr>
              <a:lnSpc>
                <a:spcPct val="100000"/>
              </a:lnSpc>
              <a:spcBef>
                <a:spcPct val="0"/>
              </a:spcBef>
              <a:buFontTx/>
              <a:buNone/>
            </a:pPr>
            <a:r>
              <a:rPr lang="en-GB" altLang="en-US" dirty="0"/>
              <a:t>The people getting married decide when they are going to get married.</a:t>
            </a:r>
          </a:p>
          <a:p>
            <a:pPr>
              <a:lnSpc>
                <a:spcPct val="100000"/>
              </a:lnSpc>
              <a:spcBef>
                <a:spcPct val="0"/>
              </a:spcBef>
              <a:buFontTx/>
              <a:buNone/>
            </a:pPr>
            <a:endParaRPr lang="en-GB" altLang="en-US" dirty="0"/>
          </a:p>
          <a:p>
            <a:pPr>
              <a:lnSpc>
                <a:spcPct val="100000"/>
              </a:lnSpc>
              <a:spcBef>
                <a:spcPct val="0"/>
              </a:spcBef>
              <a:buFontTx/>
              <a:buNone/>
            </a:pPr>
            <a:r>
              <a:rPr lang="en-GB" altLang="en-US" dirty="0"/>
              <a:t>They send invitations to their friends and family. </a:t>
            </a:r>
          </a:p>
          <a:p>
            <a:pPr>
              <a:lnSpc>
                <a:spcPct val="100000"/>
              </a:lnSpc>
              <a:spcBef>
                <a:spcPct val="0"/>
              </a:spcBef>
              <a:buFontTx/>
              <a:buNone/>
            </a:pPr>
            <a:r>
              <a:rPr lang="en-GB" altLang="en-US" dirty="0"/>
              <a:t>Sometimes they send out a gift list. The guests </a:t>
            </a:r>
          </a:p>
          <a:p>
            <a:pPr>
              <a:lnSpc>
                <a:spcPct val="100000"/>
              </a:lnSpc>
              <a:spcBef>
                <a:spcPct val="0"/>
              </a:spcBef>
              <a:buFontTx/>
              <a:buNone/>
            </a:pPr>
            <a:r>
              <a:rPr lang="en-GB" altLang="en-US" dirty="0"/>
              <a:t>can buy presents from this list.</a:t>
            </a:r>
          </a:p>
        </p:txBody>
      </p:sp>
      <p:sp>
        <p:nvSpPr>
          <p:cNvPr id="11" name="Oval 10">
            <a:extLst>
              <a:ext uri="{FF2B5EF4-FFF2-40B4-BE49-F238E27FC236}">
                <a16:creationId xmlns:a16="http://schemas.microsoft.com/office/drawing/2014/main" id="{F1DBC8F2-84F6-4CBB-B542-0D83B2B0D59A}"/>
              </a:ext>
            </a:extLst>
          </p:cNvPr>
          <p:cNvSpPr/>
          <p:nvPr/>
        </p:nvSpPr>
        <p:spPr>
          <a:xfrm>
            <a:off x="4994031" y="2698506"/>
            <a:ext cx="3394319" cy="3394319"/>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23343FD-856B-4099-97C4-071301356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6724" y="4703885"/>
            <a:ext cx="2137760" cy="1388940"/>
          </a:xfrm>
          <a:prstGeom prst="rect">
            <a:avLst/>
          </a:prstGeom>
        </p:spPr>
      </p:pic>
      <p:sp>
        <p:nvSpPr>
          <p:cNvPr id="20" name="Rectangle 19">
            <a:extLst>
              <a:ext uri="{FF2B5EF4-FFF2-40B4-BE49-F238E27FC236}">
                <a16:creationId xmlns:a16="http://schemas.microsoft.com/office/drawing/2014/main" id="{2C2F80EC-CD46-4EBF-9593-913CD56C86CB}"/>
              </a:ext>
            </a:extLst>
          </p:cNvPr>
          <p:cNvSpPr/>
          <p:nvPr/>
        </p:nvSpPr>
        <p:spPr>
          <a:xfrm>
            <a:off x="0" y="5177021"/>
            <a:ext cx="7632700" cy="492443"/>
          </a:xfrm>
          <a:prstGeom prst="rect">
            <a:avLst/>
          </a:prstGeom>
        </p:spPr>
        <p:txBody>
          <a:bodyPr wrap="square" lIns="108000" tIns="0" rIns="0" bIns="0">
            <a:spAutoFit/>
          </a:bodyPr>
          <a:lstStyle/>
          <a:p>
            <a:pPr algn="ctr">
              <a:lnSpc>
                <a:spcPct val="100000"/>
              </a:lnSpc>
              <a:spcBef>
                <a:spcPct val="0"/>
              </a:spcBef>
              <a:buFontTx/>
              <a:buNone/>
            </a:pPr>
            <a:r>
              <a:rPr lang="en-GB" sz="1600" dirty="0">
                <a:solidFill>
                  <a:schemeClr val="bg2">
                    <a:lumMod val="25000"/>
                  </a:schemeClr>
                </a:solidFill>
              </a:rPr>
              <a:t>Wedding </a:t>
            </a:r>
          </a:p>
          <a:p>
            <a:pPr algn="ctr">
              <a:lnSpc>
                <a:spcPct val="100000"/>
              </a:lnSpc>
              <a:spcBef>
                <a:spcPct val="0"/>
              </a:spcBef>
              <a:buFontTx/>
              <a:buNone/>
            </a:pPr>
            <a:r>
              <a:rPr lang="en-GB" altLang="en-US" sz="1600" dirty="0">
                <a:solidFill>
                  <a:schemeClr val="bg2">
                    <a:lumMod val="25000"/>
                  </a:schemeClr>
                </a:solidFill>
              </a:rPr>
              <a:t>Invitation</a:t>
            </a:r>
          </a:p>
        </p:txBody>
      </p:sp>
    </p:spTree>
    <p:extLst>
      <p:ext uri="{BB962C8B-B14F-4D97-AF65-F5344CB8AC3E}">
        <p14:creationId xmlns:p14="http://schemas.microsoft.com/office/powerpoint/2010/main" val="825907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3"/>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F2483BD-1D3D-46A4-9CF0-A0C41C492105}"/>
              </a:ext>
            </a:extLst>
          </p:cNvPr>
          <p:cNvSpPr/>
          <p:nvPr/>
        </p:nvSpPr>
        <p:spPr>
          <a:xfrm>
            <a:off x="2736606" y="2531940"/>
            <a:ext cx="3670788" cy="3581074"/>
          </a:xfrm>
          <a:prstGeom prst="ellipse">
            <a:avLst/>
          </a:prstGeom>
          <a:solidFill>
            <a:srgbClr val="18A0D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39615" y="765175"/>
            <a:ext cx="8273561" cy="994306"/>
          </a:xfrm>
          <a:solidFill>
            <a:srgbClr val="18A0DB"/>
          </a:solidFill>
        </p:spPr>
        <p:txBody>
          <a:bodyPr/>
          <a:lstStyle/>
          <a:p>
            <a:r>
              <a:rPr lang="en-GB" sz="2800" dirty="0">
                <a:solidFill>
                  <a:schemeClr val="bg1"/>
                </a:solidFill>
                <a:latin typeface="Twinkl SemiBold" pitchFamily="2" charset="0"/>
              </a:rPr>
              <a:t>Where Does a Christian Wedding Take Place?</a:t>
            </a:r>
          </a:p>
        </p:txBody>
      </p:sp>
      <p:sp>
        <p:nvSpPr>
          <p:cNvPr id="5" name="Rectangle 4"/>
          <p:cNvSpPr/>
          <p:nvPr/>
        </p:nvSpPr>
        <p:spPr>
          <a:xfrm>
            <a:off x="755650" y="1962354"/>
            <a:ext cx="6946412" cy="276999"/>
          </a:xfrm>
          <a:prstGeom prst="rect">
            <a:avLst/>
          </a:prstGeom>
        </p:spPr>
        <p:txBody>
          <a:bodyPr wrap="square" lIns="108000" tIns="0" rIns="0" bIns="0">
            <a:spAutoFit/>
          </a:bodyPr>
          <a:lstStyle/>
          <a:p>
            <a:pPr algn="ctr">
              <a:lnSpc>
                <a:spcPct val="100000"/>
              </a:lnSpc>
              <a:spcBef>
                <a:spcPct val="0"/>
              </a:spcBef>
              <a:buFontTx/>
              <a:buNone/>
            </a:pPr>
            <a:r>
              <a:rPr lang="en-GB" altLang="en-US" dirty="0"/>
              <a:t>A Christian wedding happens in a church.</a:t>
            </a:r>
          </a:p>
        </p:txBody>
      </p:sp>
      <p:pic>
        <p:nvPicPr>
          <p:cNvPr id="4" name="Picture 3">
            <a:extLst>
              <a:ext uri="{FF2B5EF4-FFF2-40B4-BE49-F238E27FC236}">
                <a16:creationId xmlns:a16="http://schemas.microsoft.com/office/drawing/2014/main" id="{DA7EBFD8-DC8E-4F55-9D44-C9D65EE8FC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8017" y="2522903"/>
            <a:ext cx="3947966" cy="3560885"/>
          </a:xfrm>
          <a:prstGeom prst="rect">
            <a:avLst/>
          </a:prstGeom>
        </p:spPr>
      </p:pic>
    </p:spTree>
    <p:extLst>
      <p:ext uri="{BB962C8B-B14F-4D97-AF65-F5344CB8AC3E}">
        <p14:creationId xmlns:p14="http://schemas.microsoft.com/office/powerpoint/2010/main" val="315684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3D796-B887-4930-9726-823EF64FE7A8}"/>
              </a:ext>
            </a:extLst>
          </p:cNvPr>
          <p:cNvSpPr>
            <a:spLocks noGrp="1"/>
          </p:cNvSpPr>
          <p:nvPr>
            <p:ph type="title"/>
          </p:nvPr>
        </p:nvSpPr>
        <p:spPr/>
        <p:txBody>
          <a:bodyPr/>
          <a:lstStyle/>
          <a:p>
            <a:r>
              <a:rPr lang="en-GB" dirty="0"/>
              <a:t>Church wedding</a:t>
            </a:r>
          </a:p>
        </p:txBody>
      </p:sp>
      <p:pic>
        <p:nvPicPr>
          <p:cNvPr id="1026" name="Picture 2" descr="Rachel%20%26%20Steve%20141[2]">
            <a:extLst>
              <a:ext uri="{FF2B5EF4-FFF2-40B4-BE49-F238E27FC236}">
                <a16:creationId xmlns:a16="http://schemas.microsoft.com/office/drawing/2014/main" id="{2200BD56-A65E-490D-89F3-2BC77CFE5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694" y="1473201"/>
            <a:ext cx="3610947" cy="54237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809C58-C4C8-4A82-9C07-255F09A86053}"/>
              </a:ext>
            </a:extLst>
          </p:cNvPr>
          <p:cNvSpPr txBox="1"/>
          <p:nvPr/>
        </p:nvSpPr>
        <p:spPr>
          <a:xfrm>
            <a:off x="587829" y="1754155"/>
            <a:ext cx="3247053" cy="2862322"/>
          </a:xfrm>
          <a:prstGeom prst="rect">
            <a:avLst/>
          </a:prstGeom>
          <a:noFill/>
        </p:spPr>
        <p:txBody>
          <a:bodyPr wrap="square" rtlCol="0">
            <a:spAutoFit/>
          </a:bodyPr>
          <a:lstStyle/>
          <a:p>
            <a:r>
              <a:rPr lang="en-GB" sz="1800" b="0" i="0" dirty="0">
                <a:solidFill>
                  <a:srgbClr val="000000"/>
                </a:solidFill>
                <a:effectLst/>
                <a:latin typeface="+mj-lt"/>
              </a:rPr>
              <a:t>The picture shows a traditional Christian marriage in a church. You can see the bride is wearing a long white dress. On the left of the picture is the father of the bride and on the right is the best man. (Sometimes a bridesmaid may stand behind.) The priest stands between the bride and groom.</a:t>
            </a:r>
            <a:endParaRPr lang="en-GB" dirty="0">
              <a:latin typeface="+mj-lt"/>
            </a:endParaRPr>
          </a:p>
        </p:txBody>
      </p:sp>
    </p:spTree>
    <p:extLst>
      <p:ext uri="{BB962C8B-B14F-4D97-AF65-F5344CB8AC3E}">
        <p14:creationId xmlns:p14="http://schemas.microsoft.com/office/powerpoint/2010/main" val="66075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9615" y="765175"/>
            <a:ext cx="8273561" cy="994306"/>
          </a:xfrm>
          <a:solidFill>
            <a:srgbClr val="18A0DB"/>
          </a:solidFill>
        </p:spPr>
        <p:txBody>
          <a:bodyPr/>
          <a:lstStyle/>
          <a:p>
            <a:r>
              <a:rPr lang="en-GB" sz="3300" dirty="0">
                <a:solidFill>
                  <a:schemeClr val="bg1"/>
                </a:solidFill>
                <a:latin typeface="Twinkl SemiBold" pitchFamily="2" charset="0"/>
              </a:rPr>
              <a:t>Who Takes Part in a Christian Wedding?</a:t>
            </a:r>
          </a:p>
        </p:txBody>
      </p:sp>
      <p:sp>
        <p:nvSpPr>
          <p:cNvPr id="5" name="Rectangle 4"/>
          <p:cNvSpPr/>
          <p:nvPr/>
        </p:nvSpPr>
        <p:spPr>
          <a:xfrm>
            <a:off x="755650" y="1962354"/>
            <a:ext cx="6946412" cy="276999"/>
          </a:xfrm>
          <a:prstGeom prst="rect">
            <a:avLst/>
          </a:prstGeom>
        </p:spPr>
        <p:txBody>
          <a:bodyPr wrap="square" lIns="108000" tIns="0" rIns="0" bIns="0">
            <a:spAutoFit/>
          </a:bodyPr>
          <a:lstStyle/>
          <a:p>
            <a:pPr algn="ctr">
              <a:lnSpc>
                <a:spcPct val="100000"/>
              </a:lnSpc>
              <a:spcBef>
                <a:spcPct val="0"/>
              </a:spcBef>
              <a:buFontTx/>
              <a:buNone/>
            </a:pPr>
            <a:r>
              <a:rPr lang="en-GB" altLang="en-US" dirty="0"/>
              <a:t>Click on the circle to find out more about the people in a wedding.</a:t>
            </a:r>
          </a:p>
        </p:txBody>
      </p:sp>
      <p:sp>
        <p:nvSpPr>
          <p:cNvPr id="2" name="1">
            <a:extLst>
              <a:ext uri="{FF2B5EF4-FFF2-40B4-BE49-F238E27FC236}">
                <a16:creationId xmlns:a16="http://schemas.microsoft.com/office/drawing/2014/main" id="{1021CD88-E4F0-4C0E-AD36-CF698E987D98}"/>
              </a:ext>
            </a:extLst>
          </p:cNvPr>
          <p:cNvSpPr/>
          <p:nvPr/>
        </p:nvSpPr>
        <p:spPr>
          <a:xfrm>
            <a:off x="755650" y="2440356"/>
            <a:ext cx="1712831" cy="1712831"/>
          </a:xfrm>
          <a:prstGeom prst="ellipse">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Couple</a:t>
            </a:r>
          </a:p>
        </p:txBody>
      </p:sp>
      <p:sp>
        <p:nvSpPr>
          <p:cNvPr id="8" name="2">
            <a:extLst>
              <a:ext uri="{FF2B5EF4-FFF2-40B4-BE49-F238E27FC236}">
                <a16:creationId xmlns:a16="http://schemas.microsoft.com/office/drawing/2014/main" id="{6FD213E7-D6BC-4E6F-AF9F-D2F9D6EEC2F2}"/>
              </a:ext>
            </a:extLst>
          </p:cNvPr>
          <p:cNvSpPr/>
          <p:nvPr/>
        </p:nvSpPr>
        <p:spPr>
          <a:xfrm>
            <a:off x="3715584" y="2440356"/>
            <a:ext cx="1712831" cy="1712831"/>
          </a:xfrm>
          <a:prstGeom prst="ellipse">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solidFill>
                  <a:schemeClr val="tx1"/>
                </a:solidFill>
              </a:rPr>
              <a:t>The priest, minister </a:t>
            </a:r>
            <a:br>
              <a:rPr lang="en-GB" dirty="0">
                <a:solidFill>
                  <a:schemeClr val="tx1"/>
                </a:solidFill>
              </a:rPr>
            </a:br>
            <a:r>
              <a:rPr lang="en-GB" dirty="0">
                <a:solidFill>
                  <a:schemeClr val="tx1"/>
                </a:solidFill>
              </a:rPr>
              <a:t>or vicar</a:t>
            </a:r>
          </a:p>
        </p:txBody>
      </p:sp>
      <p:sp>
        <p:nvSpPr>
          <p:cNvPr id="10" name="3">
            <a:extLst>
              <a:ext uri="{FF2B5EF4-FFF2-40B4-BE49-F238E27FC236}">
                <a16:creationId xmlns:a16="http://schemas.microsoft.com/office/drawing/2014/main" id="{CC1EB0E2-A8DA-4B22-B6AA-809D942B62D9}"/>
              </a:ext>
            </a:extLst>
          </p:cNvPr>
          <p:cNvSpPr/>
          <p:nvPr/>
        </p:nvSpPr>
        <p:spPr>
          <a:xfrm>
            <a:off x="6675518" y="2440356"/>
            <a:ext cx="1712831" cy="1712831"/>
          </a:xfrm>
          <a:prstGeom prst="ellipse">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The best man</a:t>
            </a:r>
            <a:endParaRPr lang="en-GB" dirty="0">
              <a:solidFill>
                <a:schemeClr val="tx1"/>
              </a:solidFill>
            </a:endParaRPr>
          </a:p>
        </p:txBody>
      </p:sp>
      <p:sp>
        <p:nvSpPr>
          <p:cNvPr id="13" name="5">
            <a:extLst>
              <a:ext uri="{FF2B5EF4-FFF2-40B4-BE49-F238E27FC236}">
                <a16:creationId xmlns:a16="http://schemas.microsoft.com/office/drawing/2014/main" id="{C21010EF-D751-4146-9190-1212B07336CB}"/>
              </a:ext>
            </a:extLst>
          </p:cNvPr>
          <p:cNvSpPr/>
          <p:nvPr/>
        </p:nvSpPr>
        <p:spPr>
          <a:xfrm>
            <a:off x="3715584" y="4354189"/>
            <a:ext cx="1712831" cy="1712831"/>
          </a:xfrm>
          <a:prstGeom prst="ellipse">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Bridesmaids</a:t>
            </a:r>
          </a:p>
        </p:txBody>
      </p:sp>
      <p:sp>
        <p:nvSpPr>
          <p:cNvPr id="14" name="4">
            <a:extLst>
              <a:ext uri="{FF2B5EF4-FFF2-40B4-BE49-F238E27FC236}">
                <a16:creationId xmlns:a16="http://schemas.microsoft.com/office/drawing/2014/main" id="{C916F7F7-233F-4DC3-9452-AA8560D9E11F}"/>
              </a:ext>
            </a:extLst>
          </p:cNvPr>
          <p:cNvSpPr/>
          <p:nvPr/>
        </p:nvSpPr>
        <p:spPr>
          <a:xfrm>
            <a:off x="755649" y="4354188"/>
            <a:ext cx="1712831" cy="1712831"/>
          </a:xfrm>
          <a:prstGeom prst="ellipse">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father of the bride</a:t>
            </a:r>
          </a:p>
        </p:txBody>
      </p:sp>
      <p:sp>
        <p:nvSpPr>
          <p:cNvPr id="15" name="6">
            <a:extLst>
              <a:ext uri="{FF2B5EF4-FFF2-40B4-BE49-F238E27FC236}">
                <a16:creationId xmlns:a16="http://schemas.microsoft.com/office/drawing/2014/main" id="{C58AFDDC-7346-4099-8553-0A1AD47BD1A0}"/>
              </a:ext>
            </a:extLst>
          </p:cNvPr>
          <p:cNvSpPr/>
          <p:nvPr/>
        </p:nvSpPr>
        <p:spPr>
          <a:xfrm>
            <a:off x="6675519" y="4354188"/>
            <a:ext cx="1712831" cy="1712831"/>
          </a:xfrm>
          <a:prstGeom prst="ellipse">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Ushers</a:t>
            </a:r>
          </a:p>
        </p:txBody>
      </p:sp>
      <p:sp>
        <p:nvSpPr>
          <p:cNvPr id="16" name="Oval 15">
            <a:extLst>
              <a:ext uri="{FF2B5EF4-FFF2-40B4-BE49-F238E27FC236}">
                <a16:creationId xmlns:a16="http://schemas.microsoft.com/office/drawing/2014/main" id="{2BEB8844-4D27-4683-AF78-54CBB4C2C09D}"/>
              </a:ext>
            </a:extLst>
          </p:cNvPr>
          <p:cNvSpPr/>
          <p:nvPr/>
        </p:nvSpPr>
        <p:spPr>
          <a:xfrm>
            <a:off x="755650" y="2440356"/>
            <a:ext cx="1712831" cy="1712831"/>
          </a:xfrm>
          <a:prstGeom prst="ellipse">
            <a:avLst/>
          </a:prstGeom>
          <a:solidFill>
            <a:srgbClr val="18A0DB"/>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bg1"/>
                </a:solidFill>
              </a:rPr>
              <a:t>The people getting married.</a:t>
            </a:r>
          </a:p>
        </p:txBody>
      </p:sp>
      <p:sp>
        <p:nvSpPr>
          <p:cNvPr id="19" name="Oval 18">
            <a:extLst>
              <a:ext uri="{FF2B5EF4-FFF2-40B4-BE49-F238E27FC236}">
                <a16:creationId xmlns:a16="http://schemas.microsoft.com/office/drawing/2014/main" id="{858C4EE4-BDDB-4DAB-B940-4A9D7E445FED}"/>
              </a:ext>
            </a:extLst>
          </p:cNvPr>
          <p:cNvSpPr/>
          <p:nvPr/>
        </p:nvSpPr>
        <p:spPr>
          <a:xfrm>
            <a:off x="3715584" y="2440355"/>
            <a:ext cx="1712831" cy="1712831"/>
          </a:xfrm>
          <a:prstGeom prst="ellipse">
            <a:avLst/>
          </a:prstGeom>
          <a:solidFill>
            <a:srgbClr val="18A0DB"/>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bg1"/>
                </a:solidFill>
              </a:rPr>
              <a:t>Performs the marriage ceremony.</a:t>
            </a:r>
          </a:p>
        </p:txBody>
      </p:sp>
      <p:sp>
        <p:nvSpPr>
          <p:cNvPr id="20" name="Oval 19">
            <a:extLst>
              <a:ext uri="{FF2B5EF4-FFF2-40B4-BE49-F238E27FC236}">
                <a16:creationId xmlns:a16="http://schemas.microsoft.com/office/drawing/2014/main" id="{62AFCBA9-FDC5-4C02-88A4-EC90B5816991}"/>
              </a:ext>
            </a:extLst>
          </p:cNvPr>
          <p:cNvSpPr/>
          <p:nvPr/>
        </p:nvSpPr>
        <p:spPr>
          <a:xfrm>
            <a:off x="6675517" y="2440354"/>
            <a:ext cx="1712831" cy="1712831"/>
          </a:xfrm>
          <a:prstGeom prst="ellipse">
            <a:avLst/>
          </a:prstGeom>
          <a:solidFill>
            <a:srgbClr val="18A0DB"/>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bg1"/>
                </a:solidFill>
              </a:rPr>
              <a:t>A good friend or relative of the groom.</a:t>
            </a:r>
          </a:p>
        </p:txBody>
      </p:sp>
      <p:sp>
        <p:nvSpPr>
          <p:cNvPr id="22" name="Oval 21">
            <a:extLst>
              <a:ext uri="{FF2B5EF4-FFF2-40B4-BE49-F238E27FC236}">
                <a16:creationId xmlns:a16="http://schemas.microsoft.com/office/drawing/2014/main" id="{29AF991D-69EA-4459-986F-FB3F5F2E1213}"/>
              </a:ext>
            </a:extLst>
          </p:cNvPr>
          <p:cNvSpPr/>
          <p:nvPr/>
        </p:nvSpPr>
        <p:spPr>
          <a:xfrm>
            <a:off x="755650" y="4354188"/>
            <a:ext cx="1712831" cy="1712831"/>
          </a:xfrm>
          <a:prstGeom prst="ellipse">
            <a:avLst/>
          </a:prstGeom>
          <a:solidFill>
            <a:srgbClr val="18A0DB"/>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bg1"/>
                </a:solidFill>
              </a:rPr>
              <a:t>Walks the bride to the front of the church.</a:t>
            </a:r>
          </a:p>
        </p:txBody>
      </p:sp>
      <p:sp>
        <p:nvSpPr>
          <p:cNvPr id="23" name="Oval 22">
            <a:extLst>
              <a:ext uri="{FF2B5EF4-FFF2-40B4-BE49-F238E27FC236}">
                <a16:creationId xmlns:a16="http://schemas.microsoft.com/office/drawing/2014/main" id="{4BCE3FE2-BED2-4EC5-9078-E8CD9DA72AED}"/>
              </a:ext>
            </a:extLst>
          </p:cNvPr>
          <p:cNvSpPr/>
          <p:nvPr/>
        </p:nvSpPr>
        <p:spPr>
          <a:xfrm>
            <a:off x="3715584" y="4379994"/>
            <a:ext cx="1712831" cy="1712831"/>
          </a:xfrm>
          <a:prstGeom prst="ellipse">
            <a:avLst/>
          </a:prstGeom>
          <a:solidFill>
            <a:srgbClr val="18A0DB"/>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bg1"/>
                </a:solidFill>
              </a:rPr>
              <a:t>Friends or relatives of the bride. </a:t>
            </a:r>
          </a:p>
        </p:txBody>
      </p:sp>
      <p:sp>
        <p:nvSpPr>
          <p:cNvPr id="24" name="Oval 23">
            <a:extLst>
              <a:ext uri="{FF2B5EF4-FFF2-40B4-BE49-F238E27FC236}">
                <a16:creationId xmlns:a16="http://schemas.microsoft.com/office/drawing/2014/main" id="{631E52F9-0F6B-4EAE-8E8A-AADC9D464BE2}"/>
              </a:ext>
            </a:extLst>
          </p:cNvPr>
          <p:cNvSpPr/>
          <p:nvPr/>
        </p:nvSpPr>
        <p:spPr>
          <a:xfrm>
            <a:off x="6675516" y="4354188"/>
            <a:ext cx="1712831" cy="1712831"/>
          </a:xfrm>
          <a:prstGeom prst="ellipse">
            <a:avLst/>
          </a:prstGeom>
          <a:solidFill>
            <a:srgbClr val="18A0DB"/>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1"/>
                </a:solidFill>
              </a:rPr>
              <a:t>Shows the guests where they need to sit before the wedding.</a:t>
            </a:r>
          </a:p>
        </p:txBody>
      </p:sp>
    </p:spTree>
    <p:extLst>
      <p:ext uri="{BB962C8B-B14F-4D97-AF65-F5344CB8AC3E}">
        <p14:creationId xmlns:p14="http://schemas.microsoft.com/office/powerpoint/2010/main" val="549433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nextCondLst>
                <p:cond evt="onClick" delay="0">
                  <p:tgtEl>
                    <p:spTgt spid="15"/>
                  </p:tgtEl>
                </p:cond>
              </p:nextCondLst>
            </p:seq>
          </p:childTnLst>
        </p:cTn>
      </p:par>
    </p:tnLst>
    <p:bldLst>
      <p:bldP spid="16" grpId="0" animBg="1"/>
      <p:bldP spid="19" grpId="0" animBg="1"/>
      <p:bldP spid="20"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407EC7A-65E4-4980-9242-C39418CA05A7}"/>
              </a:ext>
            </a:extLst>
          </p:cNvPr>
          <p:cNvSpPr/>
          <p:nvPr/>
        </p:nvSpPr>
        <p:spPr>
          <a:xfrm>
            <a:off x="755650" y="3280996"/>
            <a:ext cx="5135196" cy="2194169"/>
          </a:xfrm>
          <a:prstGeom prst="round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Ins="1008000" rtlCol="0" anchor="ctr"/>
          <a:lstStyle/>
          <a:p>
            <a:r>
              <a:rPr lang="en-GB" altLang="en-US" dirty="0">
                <a:solidFill>
                  <a:schemeClr val="tx1"/>
                </a:solidFill>
              </a:rPr>
              <a:t>A bride often wears a long white dress. Sometimes a bride wears a veil, which is a see-through material which goes over her head. The bride often  carries a bunch of flowers.</a:t>
            </a:r>
          </a:p>
        </p:txBody>
      </p:sp>
      <p:sp>
        <p:nvSpPr>
          <p:cNvPr id="16" name="Rectangle: Rounded Corners 15">
            <a:extLst>
              <a:ext uri="{FF2B5EF4-FFF2-40B4-BE49-F238E27FC236}">
                <a16:creationId xmlns:a16="http://schemas.microsoft.com/office/drawing/2014/main" id="{40249923-82F1-4DA5-81D2-C023F711198D}"/>
              </a:ext>
            </a:extLst>
          </p:cNvPr>
          <p:cNvSpPr/>
          <p:nvPr/>
        </p:nvSpPr>
        <p:spPr>
          <a:xfrm>
            <a:off x="738066" y="3280996"/>
            <a:ext cx="5135196" cy="2194169"/>
          </a:xfrm>
          <a:prstGeom prst="round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Ins="1008000" rtlCol="0" anchor="ctr"/>
          <a:lstStyle/>
          <a:p>
            <a:pPr>
              <a:lnSpc>
                <a:spcPct val="100000"/>
              </a:lnSpc>
              <a:spcBef>
                <a:spcPct val="0"/>
              </a:spcBef>
              <a:buFontTx/>
              <a:buNone/>
            </a:pPr>
            <a:r>
              <a:rPr lang="en-GB" altLang="en-US" dirty="0">
                <a:solidFill>
                  <a:schemeClr val="tx1"/>
                </a:solidFill>
              </a:rPr>
              <a:t>A groom will wear a smart suit and have a flower in his button hole. Sometimes grooms have a special hat called a top hat.</a:t>
            </a:r>
          </a:p>
        </p:txBody>
      </p:sp>
      <p:sp>
        <p:nvSpPr>
          <p:cNvPr id="18" name="Rectangle: Rounded Corners 17">
            <a:extLst>
              <a:ext uri="{FF2B5EF4-FFF2-40B4-BE49-F238E27FC236}">
                <a16:creationId xmlns:a16="http://schemas.microsoft.com/office/drawing/2014/main" id="{E3D246EB-895B-4BA9-AEB8-8F333C5528EC}"/>
              </a:ext>
            </a:extLst>
          </p:cNvPr>
          <p:cNvSpPr/>
          <p:nvPr/>
        </p:nvSpPr>
        <p:spPr>
          <a:xfrm>
            <a:off x="746858" y="3289790"/>
            <a:ext cx="5135196" cy="2194169"/>
          </a:xfrm>
          <a:prstGeom prst="round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Ins="1008000" rtlCol="0" anchor="ctr"/>
          <a:lstStyle/>
          <a:p>
            <a:pPr>
              <a:lnSpc>
                <a:spcPct val="100000"/>
              </a:lnSpc>
              <a:spcBef>
                <a:spcPct val="0"/>
              </a:spcBef>
              <a:buFontTx/>
              <a:buNone/>
            </a:pPr>
            <a:r>
              <a:rPr lang="en-GB" altLang="en-US" dirty="0">
                <a:solidFill>
                  <a:schemeClr val="tx1"/>
                </a:solidFill>
              </a:rPr>
              <a:t>Bridesmaids wear nice dresses. They sometimes wear flowers in their hair and carry a bunch of flowers. They help the bride on her special day.</a:t>
            </a:r>
          </a:p>
        </p:txBody>
      </p:sp>
      <p:pic>
        <p:nvPicPr>
          <p:cNvPr id="14" name="Picture 13">
            <a:extLst>
              <a:ext uri="{FF2B5EF4-FFF2-40B4-BE49-F238E27FC236}">
                <a16:creationId xmlns:a16="http://schemas.microsoft.com/office/drawing/2014/main" id="{AC77DE0E-711F-471A-90B3-A3A4F6E409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547" t="10056" r="5472" b="4976"/>
          <a:stretch/>
        </p:blipFill>
        <p:spPr>
          <a:xfrm>
            <a:off x="4958864" y="2680924"/>
            <a:ext cx="3447070" cy="3411902"/>
          </a:xfrm>
          <a:prstGeom prst="flowChartConnector">
            <a:avLst/>
          </a:prstGeom>
        </p:spPr>
      </p:pic>
      <p:sp>
        <p:nvSpPr>
          <p:cNvPr id="21" name="Title 20"/>
          <p:cNvSpPr>
            <a:spLocks noGrp="1"/>
          </p:cNvSpPr>
          <p:nvPr>
            <p:ph type="title"/>
          </p:nvPr>
        </p:nvSpPr>
        <p:spPr>
          <a:xfrm>
            <a:off x="439615" y="765175"/>
            <a:ext cx="8273561" cy="994306"/>
          </a:xfrm>
          <a:solidFill>
            <a:srgbClr val="18A0DB"/>
          </a:solidFill>
        </p:spPr>
        <p:txBody>
          <a:bodyPr/>
          <a:lstStyle/>
          <a:p>
            <a:r>
              <a:rPr lang="en-GB" sz="3600" dirty="0">
                <a:solidFill>
                  <a:schemeClr val="bg1"/>
                </a:solidFill>
                <a:latin typeface="Twinkl SemiBold" pitchFamily="2" charset="0"/>
              </a:rPr>
              <a:t>What Do People Wear at a Wedding?</a:t>
            </a:r>
          </a:p>
        </p:txBody>
      </p:sp>
      <p:sp>
        <p:nvSpPr>
          <p:cNvPr id="5" name="Rectangle 4"/>
          <p:cNvSpPr/>
          <p:nvPr/>
        </p:nvSpPr>
        <p:spPr>
          <a:xfrm>
            <a:off x="755650" y="1962354"/>
            <a:ext cx="7632700" cy="553998"/>
          </a:xfrm>
          <a:prstGeom prst="rect">
            <a:avLst/>
          </a:prstGeom>
        </p:spPr>
        <p:txBody>
          <a:bodyPr wrap="square" lIns="108000" tIns="0" rIns="0" bIns="0">
            <a:spAutoFit/>
          </a:bodyPr>
          <a:lstStyle/>
          <a:p>
            <a:pPr algn="ctr">
              <a:lnSpc>
                <a:spcPct val="100000"/>
              </a:lnSpc>
              <a:spcBef>
                <a:spcPct val="0"/>
              </a:spcBef>
              <a:buFontTx/>
              <a:buNone/>
            </a:pPr>
            <a:r>
              <a:rPr lang="en-GB" altLang="en-US" dirty="0"/>
              <a:t>Guests at a wedding will wear smart clothes. </a:t>
            </a:r>
          </a:p>
          <a:p>
            <a:pPr algn="ctr">
              <a:lnSpc>
                <a:spcPct val="100000"/>
              </a:lnSpc>
              <a:spcBef>
                <a:spcPct val="0"/>
              </a:spcBef>
              <a:buFontTx/>
              <a:buNone/>
            </a:pPr>
            <a:r>
              <a:rPr lang="en-GB" altLang="en-US" dirty="0"/>
              <a:t>Sometimes women wear big hats.</a:t>
            </a:r>
            <a:endParaRPr lang="en-GB" altLang="en-US" dirty="0">
              <a:solidFill>
                <a:srgbClr val="FF0000"/>
              </a:solidFill>
            </a:endParaRPr>
          </a:p>
        </p:txBody>
      </p:sp>
      <p:sp>
        <p:nvSpPr>
          <p:cNvPr id="9" name="Oval 8">
            <a:extLst>
              <a:ext uri="{FF2B5EF4-FFF2-40B4-BE49-F238E27FC236}">
                <a16:creationId xmlns:a16="http://schemas.microsoft.com/office/drawing/2014/main" id="{B4B6B195-C602-4EBF-8875-75FBBB69FC5F}"/>
              </a:ext>
            </a:extLst>
          </p:cNvPr>
          <p:cNvSpPr/>
          <p:nvPr/>
        </p:nvSpPr>
        <p:spPr>
          <a:xfrm>
            <a:off x="4958863" y="2663338"/>
            <a:ext cx="3429487" cy="3429487"/>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dirty="0">
              <a:solidFill>
                <a:schemeClr val="bg1"/>
              </a:solidFill>
            </a:endParaRPr>
          </a:p>
        </p:txBody>
      </p:sp>
      <p:pic>
        <p:nvPicPr>
          <p:cNvPr id="15" name="Picture 14">
            <a:extLst>
              <a:ext uri="{FF2B5EF4-FFF2-40B4-BE49-F238E27FC236}">
                <a16:creationId xmlns:a16="http://schemas.microsoft.com/office/drawing/2014/main" id="{54AB2F76-8F4C-419A-ADDF-63DAF6759B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4954" y="3043553"/>
            <a:ext cx="1716110" cy="2517093"/>
          </a:xfrm>
          <a:prstGeom prst="rect">
            <a:avLst/>
          </a:prstGeom>
        </p:spPr>
      </p:pic>
      <p:pic>
        <p:nvPicPr>
          <p:cNvPr id="17" name="Picture 16">
            <a:extLst>
              <a:ext uri="{FF2B5EF4-FFF2-40B4-BE49-F238E27FC236}">
                <a16:creationId xmlns:a16="http://schemas.microsoft.com/office/drawing/2014/main" id="{83263E5D-0466-488B-AE0E-236D58589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191" y="3107638"/>
            <a:ext cx="951763" cy="2599994"/>
          </a:xfrm>
          <a:prstGeom prst="rect">
            <a:avLst/>
          </a:prstGeom>
        </p:spPr>
      </p:pic>
      <p:pic>
        <p:nvPicPr>
          <p:cNvPr id="19" name="Picture 18">
            <a:extLst>
              <a:ext uri="{FF2B5EF4-FFF2-40B4-BE49-F238E27FC236}">
                <a16:creationId xmlns:a16="http://schemas.microsoft.com/office/drawing/2014/main" id="{0B621F76-22CF-476F-8047-F55BB34BA7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5160" y="3274038"/>
            <a:ext cx="1573824" cy="2552697"/>
          </a:xfrm>
          <a:prstGeom prst="rect">
            <a:avLst/>
          </a:prstGeom>
        </p:spPr>
      </p:pic>
    </p:spTree>
    <p:extLst>
      <p:ext uri="{BB962C8B-B14F-4D97-AF65-F5344CB8AC3E}">
        <p14:creationId xmlns:p14="http://schemas.microsoft.com/office/powerpoint/2010/main" val="12473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xit" presetSubtype="0" fill="hold"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9615" y="765175"/>
            <a:ext cx="8273561" cy="994306"/>
          </a:xfrm>
          <a:solidFill>
            <a:srgbClr val="18A0DB"/>
          </a:solidFill>
        </p:spPr>
        <p:txBody>
          <a:bodyPr/>
          <a:lstStyle/>
          <a:p>
            <a:r>
              <a:rPr lang="en-GB" sz="3600" dirty="0">
                <a:solidFill>
                  <a:schemeClr val="bg1"/>
                </a:solidFill>
                <a:latin typeface="Twinkl SemiBold" pitchFamily="2" charset="0"/>
              </a:rPr>
              <a:t>What Happens at a Wedding?</a:t>
            </a:r>
          </a:p>
        </p:txBody>
      </p:sp>
      <p:sp>
        <p:nvSpPr>
          <p:cNvPr id="5" name="Rectangle 4"/>
          <p:cNvSpPr/>
          <p:nvPr/>
        </p:nvSpPr>
        <p:spPr>
          <a:xfrm>
            <a:off x="755650" y="1962354"/>
            <a:ext cx="3614127" cy="1661993"/>
          </a:xfrm>
          <a:prstGeom prst="rect">
            <a:avLst/>
          </a:prstGeom>
        </p:spPr>
        <p:txBody>
          <a:bodyPr wrap="square" lIns="108000" tIns="0" rIns="0" bIns="0">
            <a:spAutoFit/>
          </a:bodyPr>
          <a:lstStyle/>
          <a:p>
            <a:pPr>
              <a:lnSpc>
                <a:spcPct val="100000"/>
              </a:lnSpc>
              <a:spcBef>
                <a:spcPct val="0"/>
              </a:spcBef>
              <a:buFontTx/>
              <a:buNone/>
            </a:pPr>
            <a:r>
              <a:rPr lang="en-GB" altLang="en-US" dirty="0"/>
              <a:t>When the couple arrive at the church, special music will start playing. The guests all stand up and </a:t>
            </a:r>
            <a:r>
              <a:rPr lang="en-GB" altLang="en-US"/>
              <a:t>the couple </a:t>
            </a:r>
            <a:r>
              <a:rPr lang="en-GB" altLang="en-US" dirty="0"/>
              <a:t>walk to the front of the church where the vicar is waiting.</a:t>
            </a:r>
            <a:endParaRPr lang="en-GB" altLang="en-US" dirty="0">
              <a:solidFill>
                <a:srgbClr val="FF0000"/>
              </a:solidFill>
            </a:endParaRPr>
          </a:p>
        </p:txBody>
      </p:sp>
      <p:pic>
        <p:nvPicPr>
          <p:cNvPr id="2050" name="Picture 2" descr="Architecture, Candles, Cathedral, Chandeliers, Church">
            <a:extLst>
              <a:ext uri="{FF2B5EF4-FFF2-40B4-BE49-F238E27FC236}">
                <a16:creationId xmlns:a16="http://schemas.microsoft.com/office/drawing/2014/main" id="{D4DEA31C-386D-47F5-8D36-9FE61D9CD4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59" r="15912"/>
          <a:stretch/>
        </p:blipFill>
        <p:spPr bwMode="auto">
          <a:xfrm>
            <a:off x="4572000" y="1759482"/>
            <a:ext cx="3816350" cy="433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849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9615" y="765175"/>
            <a:ext cx="8273561" cy="994306"/>
          </a:xfrm>
          <a:solidFill>
            <a:srgbClr val="18A0DB"/>
          </a:solidFill>
        </p:spPr>
        <p:txBody>
          <a:bodyPr/>
          <a:lstStyle/>
          <a:p>
            <a:r>
              <a:rPr lang="en-GB" sz="3600" dirty="0">
                <a:solidFill>
                  <a:schemeClr val="bg1"/>
                </a:solidFill>
                <a:latin typeface="Twinkl SemiBold" pitchFamily="2" charset="0"/>
              </a:rPr>
              <a:t>What Happens at a Wedding?</a:t>
            </a:r>
          </a:p>
        </p:txBody>
      </p:sp>
      <p:sp>
        <p:nvSpPr>
          <p:cNvPr id="5" name="Rectangle 4"/>
          <p:cNvSpPr/>
          <p:nvPr/>
        </p:nvSpPr>
        <p:spPr>
          <a:xfrm>
            <a:off x="755650" y="1962354"/>
            <a:ext cx="3614127" cy="830997"/>
          </a:xfrm>
          <a:prstGeom prst="rect">
            <a:avLst/>
          </a:prstGeom>
        </p:spPr>
        <p:txBody>
          <a:bodyPr wrap="square" lIns="108000" tIns="0" rIns="0" bIns="0">
            <a:spAutoFit/>
          </a:bodyPr>
          <a:lstStyle/>
          <a:p>
            <a:pPr>
              <a:lnSpc>
                <a:spcPct val="100000"/>
              </a:lnSpc>
              <a:spcBef>
                <a:spcPct val="0"/>
              </a:spcBef>
              <a:buFontTx/>
              <a:buNone/>
            </a:pPr>
            <a:r>
              <a:rPr lang="en-GB" altLang="en-US" dirty="0"/>
              <a:t>Sometimes special songs called hymns are sung. Parts from the Bible or special poems are read.</a:t>
            </a:r>
            <a:endParaRPr lang="en-GB" altLang="en-US" dirty="0">
              <a:solidFill>
                <a:srgbClr val="FF0000"/>
              </a:solidFill>
            </a:endParaRPr>
          </a:p>
        </p:txBody>
      </p:sp>
      <p:pic>
        <p:nvPicPr>
          <p:cNvPr id="3074" name="Picture 2" descr="Bible, Church, Wedding, Christian, Catholic, Worship">
            <a:extLst>
              <a:ext uri="{FF2B5EF4-FFF2-40B4-BE49-F238E27FC236}">
                <a16:creationId xmlns:a16="http://schemas.microsoft.com/office/drawing/2014/main" id="{BE1E227D-EF6A-4DCB-847E-3621BE343F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12" r="10375"/>
          <a:stretch/>
        </p:blipFill>
        <p:spPr bwMode="auto">
          <a:xfrm>
            <a:off x="4572000" y="1759481"/>
            <a:ext cx="3816350" cy="433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121106"/>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234</TotalTime>
  <Words>1303</Words>
  <Application>Microsoft Office PowerPoint</Application>
  <PresentationFormat>On-screen Show (4:3)</PresentationFormat>
  <Paragraphs>108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Twinkl SemiBold</vt:lpstr>
      <vt:lpstr>Twinkl Sb</vt:lpstr>
      <vt:lpstr>Times New Roman</vt:lpstr>
      <vt:lpstr>Twinkl</vt:lpstr>
      <vt:lpstr>Arial</vt:lpstr>
      <vt:lpstr>Office Theme</vt:lpstr>
      <vt:lpstr>PowerPoint Presentation</vt:lpstr>
      <vt:lpstr>Who Are Christians?</vt:lpstr>
      <vt:lpstr>Before the Wedding</vt:lpstr>
      <vt:lpstr>Where Does a Christian Wedding Take Place?</vt:lpstr>
      <vt:lpstr>Church wedding</vt:lpstr>
      <vt:lpstr>Who Takes Part in a Christian Wedding?</vt:lpstr>
      <vt:lpstr>What Do People Wear at a Wedding?</vt:lpstr>
      <vt:lpstr>What Happens at a Wedding?</vt:lpstr>
      <vt:lpstr>What Happens at a Wedding?</vt:lpstr>
      <vt:lpstr>What Happens at a Wedding?</vt:lpstr>
      <vt:lpstr>The wedding vows</vt:lpstr>
      <vt:lpstr>The wedding vows</vt:lpstr>
      <vt:lpstr>The wedding vows</vt:lpstr>
      <vt:lpstr>What Happens at a Wedding?</vt:lpstr>
      <vt:lpstr>What Happens After the Wedding?</vt:lpstr>
      <vt:lpstr>What Happens After the Wedding?</vt:lpstr>
      <vt:lpstr>What Happens After the Wedding?</vt:lpstr>
      <vt:lpstr>Be a wedding planner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Mr and Mrs Smout</cp:lastModifiedBy>
  <cp:revision>17</cp:revision>
  <dcterms:created xsi:type="dcterms:W3CDTF">2019-03-11T13:01:00Z</dcterms:created>
  <dcterms:modified xsi:type="dcterms:W3CDTF">2021-05-12T18:56:59Z</dcterms:modified>
</cp:coreProperties>
</file>