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68" r:id="rId2"/>
    <p:sldId id="272" r:id="rId3"/>
    <p:sldId id="265" r:id="rId4"/>
    <p:sldId id="273" r:id="rId5"/>
    <p:sldId id="275" r:id="rId6"/>
    <p:sldId id="267" r:id="rId7"/>
    <p:sldId id="274" r:id="rId8"/>
    <p:sldId id="276" r:id="rId9"/>
    <p:sldId id="282" r:id="rId10"/>
    <p:sldId id="283" r:id="rId11"/>
    <p:sldId id="281" r:id="rId12"/>
    <p:sldId id="284" r:id="rId13"/>
  </p:sldIdLst>
  <p:sldSz cx="10160000" cy="7620000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XCCW Joined 1a" panose="03050602040000000000" pitchFamily="66" charset="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08E7A-D19D-4439-95BA-9CFAE485231F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3642EC9-6BEC-4540-8BEF-5A93F93D73C8}">
      <dgm:prSet custT="1"/>
      <dgm:spPr/>
      <dgm:t>
        <a:bodyPr/>
        <a:lstStyle/>
        <a:p>
          <a:r>
            <a:rPr lang="en-US" sz="3600"/>
            <a:t>Read</a:t>
          </a:r>
        </a:p>
      </dgm:t>
    </dgm:pt>
    <dgm:pt modelId="{BAFF0603-23A3-4B48-9A3B-AD5F12C8334C}" type="parTrans" cxnId="{6D2C0031-29F1-4455-A81F-138DA041FE3A}">
      <dgm:prSet/>
      <dgm:spPr/>
      <dgm:t>
        <a:bodyPr/>
        <a:lstStyle/>
        <a:p>
          <a:endParaRPr lang="en-US" sz="2800"/>
        </a:p>
      </dgm:t>
    </dgm:pt>
    <dgm:pt modelId="{66CF4D51-8D18-4042-B243-2FBD8E04A353}" type="sibTrans" cxnId="{6D2C0031-29F1-4455-A81F-138DA041FE3A}">
      <dgm:prSet/>
      <dgm:spPr/>
      <dgm:t>
        <a:bodyPr/>
        <a:lstStyle/>
        <a:p>
          <a:endParaRPr lang="en-US" sz="2800"/>
        </a:p>
      </dgm:t>
    </dgm:pt>
    <dgm:pt modelId="{0855194F-A8EF-4619-A29F-EB160A1E9C96}">
      <dgm:prSet custT="1"/>
      <dgm:spPr/>
      <dgm:t>
        <a:bodyPr/>
        <a:lstStyle/>
        <a:p>
          <a:r>
            <a:rPr lang="en-US" sz="2000" dirty="0">
              <a:latin typeface="XCCW Joined 1a" panose="03050602040000000000" pitchFamily="66" charset="0"/>
            </a:rPr>
            <a:t>Read the tanka poems on the sheet.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8C17FD20-6797-4EA8-A317-45EAA1EDD45F}" type="parTrans" cxnId="{9423E830-6887-42CB-8E24-54F4BAE1EE74}">
      <dgm:prSet/>
      <dgm:spPr/>
      <dgm:t>
        <a:bodyPr/>
        <a:lstStyle/>
        <a:p>
          <a:endParaRPr lang="en-US" sz="2800"/>
        </a:p>
      </dgm:t>
    </dgm:pt>
    <dgm:pt modelId="{CF98EF1C-6E6F-43D6-AF07-F95108EFA765}" type="sibTrans" cxnId="{9423E830-6887-42CB-8E24-54F4BAE1EE74}">
      <dgm:prSet/>
      <dgm:spPr/>
      <dgm:t>
        <a:bodyPr/>
        <a:lstStyle/>
        <a:p>
          <a:endParaRPr lang="en-US" sz="2800"/>
        </a:p>
      </dgm:t>
    </dgm:pt>
    <dgm:pt modelId="{B392D2C1-4733-434E-BDDD-89BC4517A14A}">
      <dgm:prSet custT="1"/>
      <dgm:spPr/>
      <dgm:t>
        <a:bodyPr/>
        <a:lstStyle/>
        <a:p>
          <a:r>
            <a:rPr lang="en-US" sz="3600"/>
            <a:t>Write</a:t>
          </a:r>
        </a:p>
      </dgm:t>
    </dgm:pt>
    <dgm:pt modelId="{0EC84E53-480D-4183-A649-9B05B2B55AC4}" type="parTrans" cxnId="{7AECF638-FBDF-4D35-93B4-DF285B27F4C9}">
      <dgm:prSet/>
      <dgm:spPr/>
      <dgm:t>
        <a:bodyPr/>
        <a:lstStyle/>
        <a:p>
          <a:endParaRPr lang="en-US" sz="2800"/>
        </a:p>
      </dgm:t>
    </dgm:pt>
    <dgm:pt modelId="{3156EEEB-FCF5-4C2B-9F82-14207CB01E11}" type="sibTrans" cxnId="{7AECF638-FBDF-4D35-93B4-DF285B27F4C9}">
      <dgm:prSet/>
      <dgm:spPr/>
      <dgm:t>
        <a:bodyPr/>
        <a:lstStyle/>
        <a:p>
          <a:endParaRPr lang="en-US" sz="2800"/>
        </a:p>
      </dgm:t>
    </dgm:pt>
    <dgm:pt modelId="{A29A4312-A4DF-4052-9294-3BAC0402F0E2}">
      <dgm:prSet custT="1"/>
      <dgm:spPr/>
      <dgm:t>
        <a:bodyPr/>
        <a:lstStyle/>
        <a:p>
          <a:r>
            <a:rPr lang="en-US" sz="1600" dirty="0">
              <a:latin typeface="XCCW Joined 1a" panose="03050602040000000000" pitchFamily="66" charset="0"/>
            </a:rPr>
            <a:t>Write if the poem uses a metaphor, simile or personification</a:t>
          </a:r>
        </a:p>
      </dgm:t>
    </dgm:pt>
    <dgm:pt modelId="{9460C683-8FA3-4D58-84F8-7017E78973B2}" type="parTrans" cxnId="{EF956D71-E1EC-4583-B6B2-4EC4AA2EC535}">
      <dgm:prSet/>
      <dgm:spPr/>
      <dgm:t>
        <a:bodyPr/>
        <a:lstStyle/>
        <a:p>
          <a:endParaRPr lang="en-US" sz="2800"/>
        </a:p>
      </dgm:t>
    </dgm:pt>
    <dgm:pt modelId="{B3CF70F2-487F-46C2-872F-33D62CCCF87C}" type="sibTrans" cxnId="{EF956D71-E1EC-4583-B6B2-4EC4AA2EC535}">
      <dgm:prSet/>
      <dgm:spPr/>
      <dgm:t>
        <a:bodyPr/>
        <a:lstStyle/>
        <a:p>
          <a:endParaRPr lang="en-US" sz="2800"/>
        </a:p>
      </dgm:t>
    </dgm:pt>
    <dgm:pt modelId="{401787FA-3C7D-4E42-A327-AEC337205401}">
      <dgm:prSet custT="1"/>
      <dgm:spPr/>
      <dgm:t>
        <a:bodyPr/>
        <a:lstStyle/>
        <a:p>
          <a:r>
            <a:rPr lang="en-US" sz="3600"/>
            <a:t>Choose</a:t>
          </a:r>
        </a:p>
      </dgm:t>
    </dgm:pt>
    <dgm:pt modelId="{63948DB1-420F-449D-88F3-24D9A657E8E9}" type="parTrans" cxnId="{E20AC9B3-F146-43AA-95DE-4947577DA4D7}">
      <dgm:prSet/>
      <dgm:spPr/>
      <dgm:t>
        <a:bodyPr/>
        <a:lstStyle/>
        <a:p>
          <a:endParaRPr lang="en-US" sz="2800"/>
        </a:p>
      </dgm:t>
    </dgm:pt>
    <dgm:pt modelId="{2A20FF58-D776-4BE0-B040-E1302F8A0C7A}" type="sibTrans" cxnId="{E20AC9B3-F146-43AA-95DE-4947577DA4D7}">
      <dgm:prSet/>
      <dgm:spPr/>
      <dgm:t>
        <a:bodyPr/>
        <a:lstStyle/>
        <a:p>
          <a:endParaRPr lang="en-US" sz="2800"/>
        </a:p>
      </dgm:t>
    </dgm:pt>
    <dgm:pt modelId="{AE415FC2-45AA-406B-8434-269071B8A373}">
      <dgm:prSet custT="1"/>
      <dgm:spPr/>
      <dgm:t>
        <a:bodyPr/>
        <a:lstStyle/>
        <a:p>
          <a:r>
            <a:rPr lang="en-US" sz="1800" dirty="0">
              <a:latin typeface="XCCW Joined 1a" panose="03050602040000000000" pitchFamily="66" charset="0"/>
            </a:rPr>
            <a:t>Choose your </a:t>
          </a:r>
          <a:r>
            <a:rPr lang="en-US" sz="1800" dirty="0" err="1">
              <a:latin typeface="XCCW Joined 1a" panose="03050602040000000000" pitchFamily="66" charset="0"/>
            </a:rPr>
            <a:t>favourite</a:t>
          </a:r>
          <a:r>
            <a:rPr lang="en-US" sz="1800" dirty="0">
              <a:latin typeface="XCCW Joined 1a" panose="03050602040000000000" pitchFamily="66" charset="0"/>
            </a:rPr>
            <a:t> tanka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29CF5E5D-310E-4300-ADB9-0E90DF670810}" type="parTrans" cxnId="{AAB22883-2E8A-49B9-9090-C22CD37348A1}">
      <dgm:prSet/>
      <dgm:spPr/>
      <dgm:t>
        <a:bodyPr/>
        <a:lstStyle/>
        <a:p>
          <a:endParaRPr lang="en-US" sz="2800"/>
        </a:p>
      </dgm:t>
    </dgm:pt>
    <dgm:pt modelId="{CC5390DB-2895-4D72-9991-083226486982}" type="sibTrans" cxnId="{AAB22883-2E8A-49B9-9090-C22CD37348A1}">
      <dgm:prSet/>
      <dgm:spPr/>
      <dgm:t>
        <a:bodyPr/>
        <a:lstStyle/>
        <a:p>
          <a:endParaRPr lang="en-US" sz="2800"/>
        </a:p>
      </dgm:t>
    </dgm:pt>
    <dgm:pt modelId="{D399C835-E720-462C-8540-C30776A422C4}">
      <dgm:prSet custT="1"/>
      <dgm:spPr/>
      <dgm:t>
        <a:bodyPr/>
        <a:lstStyle/>
        <a:p>
          <a:r>
            <a:rPr lang="en-US" sz="3600"/>
            <a:t>Copy</a:t>
          </a:r>
        </a:p>
      </dgm:t>
    </dgm:pt>
    <dgm:pt modelId="{EDC3EA43-A71A-41E4-991B-408C379D7FD2}" type="parTrans" cxnId="{CDD47A69-40CC-470A-B9BD-5F8CAB3ED79D}">
      <dgm:prSet/>
      <dgm:spPr/>
      <dgm:t>
        <a:bodyPr/>
        <a:lstStyle/>
        <a:p>
          <a:endParaRPr lang="en-US" sz="2800"/>
        </a:p>
      </dgm:t>
    </dgm:pt>
    <dgm:pt modelId="{DADF14AB-3A6D-4330-A902-768D00C64840}" type="sibTrans" cxnId="{CDD47A69-40CC-470A-B9BD-5F8CAB3ED79D}">
      <dgm:prSet/>
      <dgm:spPr/>
      <dgm:t>
        <a:bodyPr/>
        <a:lstStyle/>
        <a:p>
          <a:endParaRPr lang="en-US" sz="2800"/>
        </a:p>
      </dgm:t>
    </dgm:pt>
    <dgm:pt modelId="{65103E28-7B73-48A9-90C5-90C23D4E27C2}">
      <dgm:prSet custT="1"/>
      <dgm:spPr/>
      <dgm:t>
        <a:bodyPr/>
        <a:lstStyle/>
        <a:p>
          <a:r>
            <a:rPr lang="en-US" sz="2000" dirty="0">
              <a:latin typeface="XCCW Joined 1a" panose="03050602040000000000" pitchFamily="66" charset="0"/>
            </a:rPr>
            <a:t>Copy it in your book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B5D5E7C6-C2A1-40F9-88BF-11F0A75C68FC}" type="parTrans" cxnId="{64B28BDD-3A69-4292-AE1B-97E27EF651AB}">
      <dgm:prSet/>
      <dgm:spPr/>
      <dgm:t>
        <a:bodyPr/>
        <a:lstStyle/>
        <a:p>
          <a:endParaRPr lang="en-US" sz="2800"/>
        </a:p>
      </dgm:t>
    </dgm:pt>
    <dgm:pt modelId="{8C8D58CF-32B0-41B1-A4F6-C7DC6C35A5DD}" type="sibTrans" cxnId="{64B28BDD-3A69-4292-AE1B-97E27EF651AB}">
      <dgm:prSet/>
      <dgm:spPr/>
      <dgm:t>
        <a:bodyPr/>
        <a:lstStyle/>
        <a:p>
          <a:endParaRPr lang="en-US" sz="2800"/>
        </a:p>
      </dgm:t>
    </dgm:pt>
    <dgm:pt modelId="{707CB574-1C8E-4BD2-8D8B-62E4BE7D1257}">
      <dgm:prSet custT="1"/>
      <dgm:spPr/>
      <dgm:t>
        <a:bodyPr/>
        <a:lstStyle/>
        <a:p>
          <a:r>
            <a:rPr lang="en-US" sz="3600"/>
            <a:t>Explain</a:t>
          </a:r>
        </a:p>
      </dgm:t>
    </dgm:pt>
    <dgm:pt modelId="{7F456086-4F9D-44C7-9DB4-05DA8F1630ED}" type="parTrans" cxnId="{956153A8-ADE8-457F-A294-72D1E5048D7A}">
      <dgm:prSet/>
      <dgm:spPr/>
      <dgm:t>
        <a:bodyPr/>
        <a:lstStyle/>
        <a:p>
          <a:endParaRPr lang="en-US" sz="2800"/>
        </a:p>
      </dgm:t>
    </dgm:pt>
    <dgm:pt modelId="{4D787216-CC23-4983-B167-B91C4B7F9805}" type="sibTrans" cxnId="{956153A8-ADE8-457F-A294-72D1E5048D7A}">
      <dgm:prSet/>
      <dgm:spPr/>
      <dgm:t>
        <a:bodyPr/>
        <a:lstStyle/>
        <a:p>
          <a:endParaRPr lang="en-US" sz="2800"/>
        </a:p>
      </dgm:t>
    </dgm:pt>
    <dgm:pt modelId="{926B40EC-608F-4BEB-9FE0-F66C86915FFC}">
      <dgm:prSet custT="1"/>
      <dgm:spPr/>
      <dgm:t>
        <a:bodyPr/>
        <a:lstStyle/>
        <a:p>
          <a:r>
            <a:rPr lang="en-US" sz="2000" dirty="0">
              <a:latin typeface="XCCW Joined 1a" panose="03050602040000000000" pitchFamily="66" charset="0"/>
            </a:rPr>
            <a:t>Explain why you like it best.</a:t>
          </a:r>
          <a:r>
            <a:rPr lang="en-US" sz="1600" dirty="0"/>
            <a:t> </a:t>
          </a:r>
        </a:p>
      </dgm:t>
    </dgm:pt>
    <dgm:pt modelId="{F341EBEA-D013-42C7-8B59-1554A6A80C52}" type="parTrans" cxnId="{F6392C17-0508-4E5F-BD70-4F77BF341EE1}">
      <dgm:prSet/>
      <dgm:spPr/>
      <dgm:t>
        <a:bodyPr/>
        <a:lstStyle/>
        <a:p>
          <a:endParaRPr lang="en-US" sz="2800"/>
        </a:p>
      </dgm:t>
    </dgm:pt>
    <dgm:pt modelId="{B7694666-D5CF-43BE-88E3-C03490FFC7BA}" type="sibTrans" cxnId="{F6392C17-0508-4E5F-BD70-4F77BF341EE1}">
      <dgm:prSet/>
      <dgm:spPr/>
      <dgm:t>
        <a:bodyPr/>
        <a:lstStyle/>
        <a:p>
          <a:endParaRPr lang="en-US" sz="2800"/>
        </a:p>
      </dgm:t>
    </dgm:pt>
    <dgm:pt modelId="{0CCAA443-FE8C-4610-B0DA-B3713490FB18}" type="pres">
      <dgm:prSet presAssocID="{10608E7A-D19D-4439-95BA-9CFAE485231F}" presName="Name0" presStyleCnt="0">
        <dgm:presLayoutVars>
          <dgm:dir/>
          <dgm:animLvl val="lvl"/>
          <dgm:resizeHandles val="exact"/>
        </dgm:presLayoutVars>
      </dgm:prSet>
      <dgm:spPr/>
    </dgm:pt>
    <dgm:pt modelId="{F7B0D5FF-730E-469A-A83C-0DC14B721598}" type="pres">
      <dgm:prSet presAssocID="{707CB574-1C8E-4BD2-8D8B-62E4BE7D1257}" presName="boxAndChildren" presStyleCnt="0"/>
      <dgm:spPr/>
    </dgm:pt>
    <dgm:pt modelId="{B135698A-8FDB-4AB1-A3E8-B05DD0F4497B}" type="pres">
      <dgm:prSet presAssocID="{707CB574-1C8E-4BD2-8D8B-62E4BE7D1257}" presName="parentTextBox" presStyleLbl="alignNode1" presStyleIdx="0" presStyleCnt="5"/>
      <dgm:spPr/>
    </dgm:pt>
    <dgm:pt modelId="{88B4167E-F9F3-4840-9E02-E7E3C0FD3DA2}" type="pres">
      <dgm:prSet presAssocID="{707CB574-1C8E-4BD2-8D8B-62E4BE7D1257}" presName="descendantBox" presStyleLbl="bgAccFollowNode1" presStyleIdx="0" presStyleCnt="5"/>
      <dgm:spPr/>
    </dgm:pt>
    <dgm:pt modelId="{31BBAC23-8DC3-440B-A352-9896B9A854CE}" type="pres">
      <dgm:prSet presAssocID="{DADF14AB-3A6D-4330-A902-768D00C64840}" presName="sp" presStyleCnt="0"/>
      <dgm:spPr/>
    </dgm:pt>
    <dgm:pt modelId="{701D80DB-5060-4777-BD30-2E81E12E57F3}" type="pres">
      <dgm:prSet presAssocID="{D399C835-E720-462C-8540-C30776A422C4}" presName="arrowAndChildren" presStyleCnt="0"/>
      <dgm:spPr/>
    </dgm:pt>
    <dgm:pt modelId="{BF51D7CA-C75F-46F5-8F88-7A0EA83B7EA3}" type="pres">
      <dgm:prSet presAssocID="{D399C835-E720-462C-8540-C30776A422C4}" presName="parentTextArrow" presStyleLbl="node1" presStyleIdx="0" presStyleCnt="0"/>
      <dgm:spPr/>
    </dgm:pt>
    <dgm:pt modelId="{8E85E5F5-BFD5-424C-87B8-E6649EEED979}" type="pres">
      <dgm:prSet presAssocID="{D399C835-E720-462C-8540-C30776A422C4}" presName="arrow" presStyleLbl="alignNode1" presStyleIdx="1" presStyleCnt="5"/>
      <dgm:spPr/>
    </dgm:pt>
    <dgm:pt modelId="{BDA530E5-B425-4EA9-AFAC-52C1DE770BBC}" type="pres">
      <dgm:prSet presAssocID="{D399C835-E720-462C-8540-C30776A422C4}" presName="descendantArrow" presStyleLbl="bgAccFollowNode1" presStyleIdx="1" presStyleCnt="5"/>
      <dgm:spPr/>
    </dgm:pt>
    <dgm:pt modelId="{122E2AC0-9163-4582-B7C4-5F2D9B8EDDA3}" type="pres">
      <dgm:prSet presAssocID="{2A20FF58-D776-4BE0-B040-E1302F8A0C7A}" presName="sp" presStyleCnt="0"/>
      <dgm:spPr/>
    </dgm:pt>
    <dgm:pt modelId="{109F4B3D-A63A-4C75-BC4A-58D93232AE33}" type="pres">
      <dgm:prSet presAssocID="{401787FA-3C7D-4E42-A327-AEC337205401}" presName="arrowAndChildren" presStyleCnt="0"/>
      <dgm:spPr/>
    </dgm:pt>
    <dgm:pt modelId="{489E80AB-490F-4078-A087-EE2F4657D085}" type="pres">
      <dgm:prSet presAssocID="{401787FA-3C7D-4E42-A327-AEC337205401}" presName="parentTextArrow" presStyleLbl="node1" presStyleIdx="0" presStyleCnt="0"/>
      <dgm:spPr/>
    </dgm:pt>
    <dgm:pt modelId="{C8C75229-A50C-4005-99FE-273F8B47248D}" type="pres">
      <dgm:prSet presAssocID="{401787FA-3C7D-4E42-A327-AEC337205401}" presName="arrow" presStyleLbl="alignNode1" presStyleIdx="2" presStyleCnt="5"/>
      <dgm:spPr/>
    </dgm:pt>
    <dgm:pt modelId="{A1FAE40A-3B13-4925-B85C-6D10792F8867}" type="pres">
      <dgm:prSet presAssocID="{401787FA-3C7D-4E42-A327-AEC337205401}" presName="descendantArrow" presStyleLbl="bgAccFollowNode1" presStyleIdx="2" presStyleCnt="5"/>
      <dgm:spPr/>
    </dgm:pt>
    <dgm:pt modelId="{89CE67CA-8346-4228-93DB-C61B30CDB8DC}" type="pres">
      <dgm:prSet presAssocID="{3156EEEB-FCF5-4C2B-9F82-14207CB01E11}" presName="sp" presStyleCnt="0"/>
      <dgm:spPr/>
    </dgm:pt>
    <dgm:pt modelId="{7DB07678-CDBF-4FA8-B6C2-BE543ACC121A}" type="pres">
      <dgm:prSet presAssocID="{B392D2C1-4733-434E-BDDD-89BC4517A14A}" presName="arrowAndChildren" presStyleCnt="0"/>
      <dgm:spPr/>
    </dgm:pt>
    <dgm:pt modelId="{B338011B-324D-40A9-8BED-54CC4ED12394}" type="pres">
      <dgm:prSet presAssocID="{B392D2C1-4733-434E-BDDD-89BC4517A14A}" presName="parentTextArrow" presStyleLbl="node1" presStyleIdx="0" presStyleCnt="0"/>
      <dgm:spPr/>
    </dgm:pt>
    <dgm:pt modelId="{5072FEBB-AA31-46D0-B9A6-D46A4C34B2DE}" type="pres">
      <dgm:prSet presAssocID="{B392D2C1-4733-434E-BDDD-89BC4517A14A}" presName="arrow" presStyleLbl="alignNode1" presStyleIdx="3" presStyleCnt="5"/>
      <dgm:spPr/>
    </dgm:pt>
    <dgm:pt modelId="{A67B20EA-93F8-4B75-903B-38CA440A5CE1}" type="pres">
      <dgm:prSet presAssocID="{B392D2C1-4733-434E-BDDD-89BC4517A14A}" presName="descendantArrow" presStyleLbl="bgAccFollowNode1" presStyleIdx="3" presStyleCnt="5"/>
      <dgm:spPr/>
    </dgm:pt>
    <dgm:pt modelId="{365E505F-6C99-4264-9BBF-0AF35B6052C4}" type="pres">
      <dgm:prSet presAssocID="{66CF4D51-8D18-4042-B243-2FBD8E04A353}" presName="sp" presStyleCnt="0"/>
      <dgm:spPr/>
    </dgm:pt>
    <dgm:pt modelId="{673419F1-EDFC-46ED-98DD-32544409DEA4}" type="pres">
      <dgm:prSet presAssocID="{53642EC9-6BEC-4540-8BEF-5A93F93D73C8}" presName="arrowAndChildren" presStyleCnt="0"/>
      <dgm:spPr/>
    </dgm:pt>
    <dgm:pt modelId="{60F0D031-6E9C-4DC9-8597-29EA8CA118B4}" type="pres">
      <dgm:prSet presAssocID="{53642EC9-6BEC-4540-8BEF-5A93F93D73C8}" presName="parentTextArrow" presStyleLbl="node1" presStyleIdx="0" presStyleCnt="0"/>
      <dgm:spPr/>
    </dgm:pt>
    <dgm:pt modelId="{B1486460-1DDC-4EA4-90D4-A0C3A7551060}" type="pres">
      <dgm:prSet presAssocID="{53642EC9-6BEC-4540-8BEF-5A93F93D73C8}" presName="arrow" presStyleLbl="alignNode1" presStyleIdx="4" presStyleCnt="5"/>
      <dgm:spPr/>
    </dgm:pt>
    <dgm:pt modelId="{F70C8A40-9A10-4C4E-A3AC-9B4E6F1594CA}" type="pres">
      <dgm:prSet presAssocID="{53642EC9-6BEC-4540-8BEF-5A93F93D73C8}" presName="descendantArrow" presStyleLbl="bgAccFollowNode1" presStyleIdx="4" presStyleCnt="5"/>
      <dgm:spPr/>
    </dgm:pt>
  </dgm:ptLst>
  <dgm:cxnLst>
    <dgm:cxn modelId="{C0C2E206-9854-49B6-AC48-2A32712572ED}" type="presOf" srcId="{AE415FC2-45AA-406B-8434-269071B8A373}" destId="{A1FAE40A-3B13-4925-B85C-6D10792F8867}" srcOrd="0" destOrd="0" presId="urn:microsoft.com/office/officeart/2016/7/layout/VerticalDownArrowProcess"/>
    <dgm:cxn modelId="{91165E11-FB94-4A04-ABCB-330A301A08B2}" type="presOf" srcId="{0855194F-A8EF-4619-A29F-EB160A1E9C96}" destId="{F70C8A40-9A10-4C4E-A3AC-9B4E6F1594CA}" srcOrd="0" destOrd="0" presId="urn:microsoft.com/office/officeart/2016/7/layout/VerticalDownArrowProcess"/>
    <dgm:cxn modelId="{F6392C17-0508-4E5F-BD70-4F77BF341EE1}" srcId="{707CB574-1C8E-4BD2-8D8B-62E4BE7D1257}" destId="{926B40EC-608F-4BEB-9FE0-F66C86915FFC}" srcOrd="0" destOrd="0" parTransId="{F341EBEA-D013-42C7-8B59-1554A6A80C52}" sibTransId="{B7694666-D5CF-43BE-88E3-C03490FFC7BA}"/>
    <dgm:cxn modelId="{6669FA29-5FB8-494F-B3CB-5D0057134091}" type="presOf" srcId="{926B40EC-608F-4BEB-9FE0-F66C86915FFC}" destId="{88B4167E-F9F3-4840-9E02-E7E3C0FD3DA2}" srcOrd="0" destOrd="0" presId="urn:microsoft.com/office/officeart/2016/7/layout/VerticalDownArrowProcess"/>
    <dgm:cxn modelId="{417C9D2D-782C-4049-AF4F-87E64E17B779}" type="presOf" srcId="{401787FA-3C7D-4E42-A327-AEC337205401}" destId="{C8C75229-A50C-4005-99FE-273F8B47248D}" srcOrd="1" destOrd="0" presId="urn:microsoft.com/office/officeart/2016/7/layout/VerticalDownArrowProcess"/>
    <dgm:cxn modelId="{9423E830-6887-42CB-8E24-54F4BAE1EE74}" srcId="{53642EC9-6BEC-4540-8BEF-5A93F93D73C8}" destId="{0855194F-A8EF-4619-A29F-EB160A1E9C96}" srcOrd="0" destOrd="0" parTransId="{8C17FD20-6797-4EA8-A317-45EAA1EDD45F}" sibTransId="{CF98EF1C-6E6F-43D6-AF07-F95108EFA765}"/>
    <dgm:cxn modelId="{6D2C0031-29F1-4455-A81F-138DA041FE3A}" srcId="{10608E7A-D19D-4439-95BA-9CFAE485231F}" destId="{53642EC9-6BEC-4540-8BEF-5A93F93D73C8}" srcOrd="0" destOrd="0" parTransId="{BAFF0603-23A3-4B48-9A3B-AD5F12C8334C}" sibTransId="{66CF4D51-8D18-4042-B243-2FBD8E04A353}"/>
    <dgm:cxn modelId="{7AECF638-FBDF-4D35-93B4-DF285B27F4C9}" srcId="{10608E7A-D19D-4439-95BA-9CFAE485231F}" destId="{B392D2C1-4733-434E-BDDD-89BC4517A14A}" srcOrd="1" destOrd="0" parTransId="{0EC84E53-480D-4183-A649-9B05B2B55AC4}" sibTransId="{3156EEEB-FCF5-4C2B-9F82-14207CB01E11}"/>
    <dgm:cxn modelId="{1241093B-901D-40A2-99CB-4019A876C3AC}" type="presOf" srcId="{10608E7A-D19D-4439-95BA-9CFAE485231F}" destId="{0CCAA443-FE8C-4610-B0DA-B3713490FB18}" srcOrd="0" destOrd="0" presId="urn:microsoft.com/office/officeart/2016/7/layout/VerticalDownArrowProcess"/>
    <dgm:cxn modelId="{CDD47A69-40CC-470A-B9BD-5F8CAB3ED79D}" srcId="{10608E7A-D19D-4439-95BA-9CFAE485231F}" destId="{D399C835-E720-462C-8540-C30776A422C4}" srcOrd="3" destOrd="0" parTransId="{EDC3EA43-A71A-41E4-991B-408C379D7FD2}" sibTransId="{DADF14AB-3A6D-4330-A902-768D00C64840}"/>
    <dgm:cxn modelId="{902C354D-4942-4DDC-8BAB-73EFE2675B85}" type="presOf" srcId="{401787FA-3C7D-4E42-A327-AEC337205401}" destId="{489E80AB-490F-4078-A087-EE2F4657D085}" srcOrd="0" destOrd="0" presId="urn:microsoft.com/office/officeart/2016/7/layout/VerticalDownArrowProcess"/>
    <dgm:cxn modelId="{EF956D71-E1EC-4583-B6B2-4EC4AA2EC535}" srcId="{B392D2C1-4733-434E-BDDD-89BC4517A14A}" destId="{A29A4312-A4DF-4052-9294-3BAC0402F0E2}" srcOrd="0" destOrd="0" parTransId="{9460C683-8FA3-4D58-84F8-7017E78973B2}" sibTransId="{B3CF70F2-487F-46C2-872F-33D62CCCF87C}"/>
    <dgm:cxn modelId="{10F2CA74-1D55-4EE9-BDCE-1BEF4DCE5222}" type="presOf" srcId="{B392D2C1-4733-434E-BDDD-89BC4517A14A}" destId="{B338011B-324D-40A9-8BED-54CC4ED12394}" srcOrd="0" destOrd="0" presId="urn:microsoft.com/office/officeart/2016/7/layout/VerticalDownArrowProcess"/>
    <dgm:cxn modelId="{AAB22883-2E8A-49B9-9090-C22CD37348A1}" srcId="{401787FA-3C7D-4E42-A327-AEC337205401}" destId="{AE415FC2-45AA-406B-8434-269071B8A373}" srcOrd="0" destOrd="0" parTransId="{29CF5E5D-310E-4300-ADB9-0E90DF670810}" sibTransId="{CC5390DB-2895-4D72-9991-083226486982}"/>
    <dgm:cxn modelId="{7D21998F-07C0-4A81-BA73-956CAAB9FBC6}" type="presOf" srcId="{65103E28-7B73-48A9-90C5-90C23D4E27C2}" destId="{BDA530E5-B425-4EA9-AFAC-52C1DE770BBC}" srcOrd="0" destOrd="0" presId="urn:microsoft.com/office/officeart/2016/7/layout/VerticalDownArrowProcess"/>
    <dgm:cxn modelId="{E231B69D-3CAE-4B93-9479-13130A2FF5A2}" type="presOf" srcId="{53642EC9-6BEC-4540-8BEF-5A93F93D73C8}" destId="{B1486460-1DDC-4EA4-90D4-A0C3A7551060}" srcOrd="1" destOrd="0" presId="urn:microsoft.com/office/officeart/2016/7/layout/VerticalDownArrowProcess"/>
    <dgm:cxn modelId="{956153A8-ADE8-457F-A294-72D1E5048D7A}" srcId="{10608E7A-D19D-4439-95BA-9CFAE485231F}" destId="{707CB574-1C8E-4BD2-8D8B-62E4BE7D1257}" srcOrd="4" destOrd="0" parTransId="{7F456086-4F9D-44C7-9DB4-05DA8F1630ED}" sibTransId="{4D787216-CC23-4983-B167-B91C4B7F9805}"/>
    <dgm:cxn modelId="{E20AC9B3-F146-43AA-95DE-4947577DA4D7}" srcId="{10608E7A-D19D-4439-95BA-9CFAE485231F}" destId="{401787FA-3C7D-4E42-A327-AEC337205401}" srcOrd="2" destOrd="0" parTransId="{63948DB1-420F-449D-88F3-24D9A657E8E9}" sibTransId="{2A20FF58-D776-4BE0-B040-E1302F8A0C7A}"/>
    <dgm:cxn modelId="{04FB30BE-6C0B-4676-91AB-F32FF2E16274}" type="presOf" srcId="{D399C835-E720-462C-8540-C30776A422C4}" destId="{8E85E5F5-BFD5-424C-87B8-E6649EEED979}" srcOrd="1" destOrd="0" presId="urn:microsoft.com/office/officeart/2016/7/layout/VerticalDownArrowProcess"/>
    <dgm:cxn modelId="{64C2D8C5-356C-41A5-AE3E-53B0AAF7A242}" type="presOf" srcId="{D399C835-E720-462C-8540-C30776A422C4}" destId="{BF51D7CA-C75F-46F5-8F88-7A0EA83B7EA3}" srcOrd="0" destOrd="0" presId="urn:microsoft.com/office/officeart/2016/7/layout/VerticalDownArrowProcess"/>
    <dgm:cxn modelId="{E7D1C7C9-E8B6-4D9F-9F34-8CB9851FC6E0}" type="presOf" srcId="{707CB574-1C8E-4BD2-8D8B-62E4BE7D1257}" destId="{B135698A-8FDB-4AB1-A3E8-B05DD0F4497B}" srcOrd="0" destOrd="0" presId="urn:microsoft.com/office/officeart/2016/7/layout/VerticalDownArrowProcess"/>
    <dgm:cxn modelId="{F2DC0AD2-30A4-49A5-A2A0-2338DAA1C73C}" type="presOf" srcId="{A29A4312-A4DF-4052-9294-3BAC0402F0E2}" destId="{A67B20EA-93F8-4B75-903B-38CA440A5CE1}" srcOrd="0" destOrd="0" presId="urn:microsoft.com/office/officeart/2016/7/layout/VerticalDownArrowProcess"/>
    <dgm:cxn modelId="{C60F07DD-CBE5-4B3B-A313-60B4F7A7BC18}" type="presOf" srcId="{53642EC9-6BEC-4540-8BEF-5A93F93D73C8}" destId="{60F0D031-6E9C-4DC9-8597-29EA8CA118B4}" srcOrd="0" destOrd="0" presId="urn:microsoft.com/office/officeart/2016/7/layout/VerticalDownArrowProcess"/>
    <dgm:cxn modelId="{64B28BDD-3A69-4292-AE1B-97E27EF651AB}" srcId="{D399C835-E720-462C-8540-C30776A422C4}" destId="{65103E28-7B73-48A9-90C5-90C23D4E27C2}" srcOrd="0" destOrd="0" parTransId="{B5D5E7C6-C2A1-40F9-88BF-11F0A75C68FC}" sibTransId="{8C8D58CF-32B0-41B1-A4F6-C7DC6C35A5DD}"/>
    <dgm:cxn modelId="{6D5E10EB-A6E2-4E1F-B539-01E99CDB34E6}" type="presOf" srcId="{B392D2C1-4733-434E-BDDD-89BC4517A14A}" destId="{5072FEBB-AA31-46D0-B9A6-D46A4C34B2DE}" srcOrd="1" destOrd="0" presId="urn:microsoft.com/office/officeart/2016/7/layout/VerticalDownArrowProcess"/>
    <dgm:cxn modelId="{465E696F-6C3F-4570-B78E-D845D31F2300}" type="presParOf" srcId="{0CCAA443-FE8C-4610-B0DA-B3713490FB18}" destId="{F7B0D5FF-730E-469A-A83C-0DC14B721598}" srcOrd="0" destOrd="0" presId="urn:microsoft.com/office/officeart/2016/7/layout/VerticalDownArrowProcess"/>
    <dgm:cxn modelId="{137E2A98-0AA6-4EC5-AB4C-0297D3ACBABC}" type="presParOf" srcId="{F7B0D5FF-730E-469A-A83C-0DC14B721598}" destId="{B135698A-8FDB-4AB1-A3E8-B05DD0F4497B}" srcOrd="0" destOrd="0" presId="urn:microsoft.com/office/officeart/2016/7/layout/VerticalDownArrowProcess"/>
    <dgm:cxn modelId="{70643C3A-6093-44C9-9623-7310D6E9EAB1}" type="presParOf" srcId="{F7B0D5FF-730E-469A-A83C-0DC14B721598}" destId="{88B4167E-F9F3-4840-9E02-E7E3C0FD3DA2}" srcOrd="1" destOrd="0" presId="urn:microsoft.com/office/officeart/2016/7/layout/VerticalDownArrowProcess"/>
    <dgm:cxn modelId="{616D9E2F-DD2C-4464-8406-009F3C0037ED}" type="presParOf" srcId="{0CCAA443-FE8C-4610-B0DA-B3713490FB18}" destId="{31BBAC23-8DC3-440B-A352-9896B9A854CE}" srcOrd="1" destOrd="0" presId="urn:microsoft.com/office/officeart/2016/7/layout/VerticalDownArrowProcess"/>
    <dgm:cxn modelId="{4D9CB669-29AF-4059-BEFB-707DA29B8AE3}" type="presParOf" srcId="{0CCAA443-FE8C-4610-B0DA-B3713490FB18}" destId="{701D80DB-5060-4777-BD30-2E81E12E57F3}" srcOrd="2" destOrd="0" presId="urn:microsoft.com/office/officeart/2016/7/layout/VerticalDownArrowProcess"/>
    <dgm:cxn modelId="{31C1A5BD-55B6-460D-916E-5829A6D56B9E}" type="presParOf" srcId="{701D80DB-5060-4777-BD30-2E81E12E57F3}" destId="{BF51D7CA-C75F-46F5-8F88-7A0EA83B7EA3}" srcOrd="0" destOrd="0" presId="urn:microsoft.com/office/officeart/2016/7/layout/VerticalDownArrowProcess"/>
    <dgm:cxn modelId="{C562E1DF-61AD-4CA7-89DA-381B220EE3A9}" type="presParOf" srcId="{701D80DB-5060-4777-BD30-2E81E12E57F3}" destId="{8E85E5F5-BFD5-424C-87B8-E6649EEED979}" srcOrd="1" destOrd="0" presId="urn:microsoft.com/office/officeart/2016/7/layout/VerticalDownArrowProcess"/>
    <dgm:cxn modelId="{13DC417D-85D8-45E3-B520-F4B58EBD2E68}" type="presParOf" srcId="{701D80DB-5060-4777-BD30-2E81E12E57F3}" destId="{BDA530E5-B425-4EA9-AFAC-52C1DE770BBC}" srcOrd="2" destOrd="0" presId="urn:microsoft.com/office/officeart/2016/7/layout/VerticalDownArrowProcess"/>
    <dgm:cxn modelId="{58D37474-F8D3-4FB6-808A-C53D8ABBFB4E}" type="presParOf" srcId="{0CCAA443-FE8C-4610-B0DA-B3713490FB18}" destId="{122E2AC0-9163-4582-B7C4-5F2D9B8EDDA3}" srcOrd="3" destOrd="0" presId="urn:microsoft.com/office/officeart/2016/7/layout/VerticalDownArrowProcess"/>
    <dgm:cxn modelId="{2E7A145E-5B14-45D3-A21B-A4D3E5F168A9}" type="presParOf" srcId="{0CCAA443-FE8C-4610-B0DA-B3713490FB18}" destId="{109F4B3D-A63A-4C75-BC4A-58D93232AE33}" srcOrd="4" destOrd="0" presId="urn:microsoft.com/office/officeart/2016/7/layout/VerticalDownArrowProcess"/>
    <dgm:cxn modelId="{2446B91E-07D6-477B-8C0E-4FB7C951647F}" type="presParOf" srcId="{109F4B3D-A63A-4C75-BC4A-58D93232AE33}" destId="{489E80AB-490F-4078-A087-EE2F4657D085}" srcOrd="0" destOrd="0" presId="urn:microsoft.com/office/officeart/2016/7/layout/VerticalDownArrowProcess"/>
    <dgm:cxn modelId="{2E67201D-7B85-45B8-82DB-1D3B2AF270C8}" type="presParOf" srcId="{109F4B3D-A63A-4C75-BC4A-58D93232AE33}" destId="{C8C75229-A50C-4005-99FE-273F8B47248D}" srcOrd="1" destOrd="0" presId="urn:microsoft.com/office/officeart/2016/7/layout/VerticalDownArrowProcess"/>
    <dgm:cxn modelId="{3A8FC5FC-32B4-46C4-B07A-3D97D2756524}" type="presParOf" srcId="{109F4B3D-A63A-4C75-BC4A-58D93232AE33}" destId="{A1FAE40A-3B13-4925-B85C-6D10792F8867}" srcOrd="2" destOrd="0" presId="urn:microsoft.com/office/officeart/2016/7/layout/VerticalDownArrowProcess"/>
    <dgm:cxn modelId="{CE5AAD80-36AF-47B5-80A4-BC882FF7D9F1}" type="presParOf" srcId="{0CCAA443-FE8C-4610-B0DA-B3713490FB18}" destId="{89CE67CA-8346-4228-93DB-C61B30CDB8DC}" srcOrd="5" destOrd="0" presId="urn:microsoft.com/office/officeart/2016/7/layout/VerticalDownArrowProcess"/>
    <dgm:cxn modelId="{485AB448-7C35-4A34-B5D8-C2523B900BDF}" type="presParOf" srcId="{0CCAA443-FE8C-4610-B0DA-B3713490FB18}" destId="{7DB07678-CDBF-4FA8-B6C2-BE543ACC121A}" srcOrd="6" destOrd="0" presId="urn:microsoft.com/office/officeart/2016/7/layout/VerticalDownArrowProcess"/>
    <dgm:cxn modelId="{BA36B3F3-4C6C-4428-A25B-D1CE8D598928}" type="presParOf" srcId="{7DB07678-CDBF-4FA8-B6C2-BE543ACC121A}" destId="{B338011B-324D-40A9-8BED-54CC4ED12394}" srcOrd="0" destOrd="0" presId="urn:microsoft.com/office/officeart/2016/7/layout/VerticalDownArrowProcess"/>
    <dgm:cxn modelId="{6E5AEF75-046C-4C3B-AACA-48096AA707B4}" type="presParOf" srcId="{7DB07678-CDBF-4FA8-B6C2-BE543ACC121A}" destId="{5072FEBB-AA31-46D0-B9A6-D46A4C34B2DE}" srcOrd="1" destOrd="0" presId="urn:microsoft.com/office/officeart/2016/7/layout/VerticalDownArrowProcess"/>
    <dgm:cxn modelId="{82CA2505-8111-425D-89F3-B047C9D635B4}" type="presParOf" srcId="{7DB07678-CDBF-4FA8-B6C2-BE543ACC121A}" destId="{A67B20EA-93F8-4B75-903B-38CA440A5CE1}" srcOrd="2" destOrd="0" presId="urn:microsoft.com/office/officeart/2016/7/layout/VerticalDownArrowProcess"/>
    <dgm:cxn modelId="{168E1174-ED78-4B7E-90FB-1BF8C61F47AE}" type="presParOf" srcId="{0CCAA443-FE8C-4610-B0DA-B3713490FB18}" destId="{365E505F-6C99-4264-9BBF-0AF35B6052C4}" srcOrd="7" destOrd="0" presId="urn:microsoft.com/office/officeart/2016/7/layout/VerticalDownArrowProcess"/>
    <dgm:cxn modelId="{4F1D39B0-9CDF-40D2-BA31-870B863A2658}" type="presParOf" srcId="{0CCAA443-FE8C-4610-B0DA-B3713490FB18}" destId="{673419F1-EDFC-46ED-98DD-32544409DEA4}" srcOrd="8" destOrd="0" presId="urn:microsoft.com/office/officeart/2016/7/layout/VerticalDownArrowProcess"/>
    <dgm:cxn modelId="{0491C70E-75B2-4BBE-9AA8-D5BDD176109C}" type="presParOf" srcId="{673419F1-EDFC-46ED-98DD-32544409DEA4}" destId="{60F0D031-6E9C-4DC9-8597-29EA8CA118B4}" srcOrd="0" destOrd="0" presId="urn:microsoft.com/office/officeart/2016/7/layout/VerticalDownArrowProcess"/>
    <dgm:cxn modelId="{6F6FA2AB-9A3E-494A-A2E8-CD1715F4C8CD}" type="presParOf" srcId="{673419F1-EDFC-46ED-98DD-32544409DEA4}" destId="{B1486460-1DDC-4EA4-90D4-A0C3A7551060}" srcOrd="1" destOrd="0" presId="urn:microsoft.com/office/officeart/2016/7/layout/VerticalDownArrowProcess"/>
    <dgm:cxn modelId="{022F7E3A-16C8-4385-9C2F-E514963F3FC8}" type="presParOf" srcId="{673419F1-EDFC-46ED-98DD-32544409DEA4}" destId="{F70C8A40-9A10-4C4E-A3AC-9B4E6F1594C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5698A-8FDB-4AB1-A3E8-B05DD0F4497B}">
      <dsp:nvSpPr>
        <dsp:cNvPr id="0" name=""/>
        <dsp:cNvSpPr/>
      </dsp:nvSpPr>
      <dsp:spPr>
        <a:xfrm>
          <a:off x="0" y="4151431"/>
          <a:ext cx="2190750" cy="68107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06" tIns="256032" rIns="15580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Explain</a:t>
          </a:r>
        </a:p>
      </dsp:txBody>
      <dsp:txXfrm>
        <a:off x="0" y="4151431"/>
        <a:ext cx="2190750" cy="681076"/>
      </dsp:txXfrm>
    </dsp:sp>
    <dsp:sp modelId="{88B4167E-F9F3-4840-9E02-E7E3C0FD3DA2}">
      <dsp:nvSpPr>
        <dsp:cNvPr id="0" name=""/>
        <dsp:cNvSpPr/>
      </dsp:nvSpPr>
      <dsp:spPr>
        <a:xfrm>
          <a:off x="2190749" y="4151431"/>
          <a:ext cx="6572250" cy="68107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16" tIns="254000" rIns="133316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XCCW Joined 1a" panose="03050602040000000000" pitchFamily="66" charset="0"/>
            </a:rPr>
            <a:t>Explain why you like it best.</a:t>
          </a:r>
          <a:r>
            <a:rPr lang="en-US" sz="1600" kern="1200" dirty="0"/>
            <a:t> </a:t>
          </a:r>
        </a:p>
      </dsp:txBody>
      <dsp:txXfrm>
        <a:off x="2190749" y="4151431"/>
        <a:ext cx="6572250" cy="681076"/>
      </dsp:txXfrm>
    </dsp:sp>
    <dsp:sp modelId="{8E85E5F5-BFD5-424C-87B8-E6649EEED979}">
      <dsp:nvSpPr>
        <dsp:cNvPr id="0" name=""/>
        <dsp:cNvSpPr/>
      </dsp:nvSpPr>
      <dsp:spPr>
        <a:xfrm rot="10800000">
          <a:off x="0" y="3114151"/>
          <a:ext cx="2190750" cy="104749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06" tIns="256032" rIns="15580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Copy</a:t>
          </a:r>
        </a:p>
      </dsp:txBody>
      <dsp:txXfrm rot="-10800000">
        <a:off x="0" y="3114151"/>
        <a:ext cx="2190750" cy="680872"/>
      </dsp:txXfrm>
    </dsp:sp>
    <dsp:sp modelId="{BDA530E5-B425-4EA9-AFAC-52C1DE770BBC}">
      <dsp:nvSpPr>
        <dsp:cNvPr id="0" name=""/>
        <dsp:cNvSpPr/>
      </dsp:nvSpPr>
      <dsp:spPr>
        <a:xfrm>
          <a:off x="2190749" y="3114151"/>
          <a:ext cx="6572250" cy="6808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16" tIns="254000" rIns="133316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XCCW Joined 1a" panose="03050602040000000000" pitchFamily="66" charset="0"/>
            </a:rPr>
            <a:t>Copy it in your book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2190749" y="3114151"/>
        <a:ext cx="6572250" cy="680872"/>
      </dsp:txXfrm>
    </dsp:sp>
    <dsp:sp modelId="{C8C75229-A50C-4005-99FE-273F8B47248D}">
      <dsp:nvSpPr>
        <dsp:cNvPr id="0" name=""/>
        <dsp:cNvSpPr/>
      </dsp:nvSpPr>
      <dsp:spPr>
        <a:xfrm rot="10800000">
          <a:off x="0" y="2076871"/>
          <a:ext cx="2190750" cy="104749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06" tIns="256032" rIns="15580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Choose</a:t>
          </a:r>
        </a:p>
      </dsp:txBody>
      <dsp:txXfrm rot="-10800000">
        <a:off x="0" y="2076871"/>
        <a:ext cx="2190750" cy="680872"/>
      </dsp:txXfrm>
    </dsp:sp>
    <dsp:sp modelId="{A1FAE40A-3B13-4925-B85C-6D10792F8867}">
      <dsp:nvSpPr>
        <dsp:cNvPr id="0" name=""/>
        <dsp:cNvSpPr/>
      </dsp:nvSpPr>
      <dsp:spPr>
        <a:xfrm>
          <a:off x="2190749" y="2076871"/>
          <a:ext cx="6572250" cy="6808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16" tIns="228600" rIns="133316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XCCW Joined 1a" panose="03050602040000000000" pitchFamily="66" charset="0"/>
            </a:rPr>
            <a:t>Choose your </a:t>
          </a:r>
          <a:r>
            <a:rPr lang="en-US" sz="1800" kern="1200" dirty="0" err="1">
              <a:latin typeface="XCCW Joined 1a" panose="03050602040000000000" pitchFamily="66" charset="0"/>
            </a:rPr>
            <a:t>favourite</a:t>
          </a:r>
          <a:r>
            <a:rPr lang="en-US" sz="1800" kern="1200" dirty="0">
              <a:latin typeface="XCCW Joined 1a" panose="03050602040000000000" pitchFamily="66" charset="0"/>
            </a:rPr>
            <a:t> tanka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2190749" y="2076871"/>
        <a:ext cx="6572250" cy="680872"/>
      </dsp:txXfrm>
    </dsp:sp>
    <dsp:sp modelId="{5072FEBB-AA31-46D0-B9A6-D46A4C34B2DE}">
      <dsp:nvSpPr>
        <dsp:cNvPr id="0" name=""/>
        <dsp:cNvSpPr/>
      </dsp:nvSpPr>
      <dsp:spPr>
        <a:xfrm rot="10800000">
          <a:off x="0" y="1039591"/>
          <a:ext cx="2190750" cy="104749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06" tIns="256032" rIns="15580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Write</a:t>
          </a:r>
        </a:p>
      </dsp:txBody>
      <dsp:txXfrm rot="-10800000">
        <a:off x="0" y="1039591"/>
        <a:ext cx="2190750" cy="680872"/>
      </dsp:txXfrm>
    </dsp:sp>
    <dsp:sp modelId="{A67B20EA-93F8-4B75-903B-38CA440A5CE1}">
      <dsp:nvSpPr>
        <dsp:cNvPr id="0" name=""/>
        <dsp:cNvSpPr/>
      </dsp:nvSpPr>
      <dsp:spPr>
        <a:xfrm>
          <a:off x="2190749" y="1039591"/>
          <a:ext cx="6572250" cy="6808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16" tIns="203200" rIns="133316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XCCW Joined 1a" panose="03050602040000000000" pitchFamily="66" charset="0"/>
            </a:rPr>
            <a:t>Write if the poem uses a metaphor, simile or personification</a:t>
          </a:r>
        </a:p>
      </dsp:txBody>
      <dsp:txXfrm>
        <a:off x="2190749" y="1039591"/>
        <a:ext cx="6572250" cy="680872"/>
      </dsp:txXfrm>
    </dsp:sp>
    <dsp:sp modelId="{B1486460-1DDC-4EA4-90D4-A0C3A7551060}">
      <dsp:nvSpPr>
        <dsp:cNvPr id="0" name=""/>
        <dsp:cNvSpPr/>
      </dsp:nvSpPr>
      <dsp:spPr>
        <a:xfrm rot="10800000">
          <a:off x="0" y="2311"/>
          <a:ext cx="2190750" cy="104749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06" tIns="256032" rIns="15580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Read</a:t>
          </a:r>
        </a:p>
      </dsp:txBody>
      <dsp:txXfrm rot="-10800000">
        <a:off x="0" y="2311"/>
        <a:ext cx="2190750" cy="680872"/>
      </dsp:txXfrm>
    </dsp:sp>
    <dsp:sp modelId="{F70C8A40-9A10-4C4E-A3AC-9B4E6F1594CA}">
      <dsp:nvSpPr>
        <dsp:cNvPr id="0" name=""/>
        <dsp:cNvSpPr/>
      </dsp:nvSpPr>
      <dsp:spPr>
        <a:xfrm>
          <a:off x="2190749" y="2311"/>
          <a:ext cx="6572250" cy="6808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16" tIns="254000" rIns="133316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XCCW Joined 1a" panose="03050602040000000000" pitchFamily="66" charset="0"/>
            </a:rPr>
            <a:t>Read the tanka poems on the sheet.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2190749" y="2311"/>
        <a:ext cx="6572250" cy="680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3915-B5DF-4D4F-9D61-9A9F3F6E9FD6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9C0D0-4323-45F1-8825-2A1904B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7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48" y="500245"/>
            <a:ext cx="7498080" cy="435347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6786A-B9DE-4DD6-985F-59112AC12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224" y="1234540"/>
            <a:ext cx="6408420" cy="2915427"/>
          </a:xfrm>
        </p:spPr>
        <p:txBody>
          <a:bodyPr anchor="ctr">
            <a:normAutofit/>
          </a:bodyPr>
          <a:lstStyle/>
          <a:p>
            <a:pPr algn="l"/>
            <a:r>
              <a:rPr lang="en-GB" sz="6400" dirty="0">
                <a:solidFill>
                  <a:srgbClr val="FFFFFF"/>
                </a:solidFill>
              </a:rPr>
              <a:t>Tanka</a:t>
            </a:r>
            <a:r>
              <a:rPr lang="en-GB" sz="6400" dirty="0">
                <a:solidFill>
                  <a:srgbClr val="FFFFFF"/>
                </a:solidFill>
                <a:latin typeface="XCCW Joined 1a" panose="03050602040000000000" pitchFamily="66" charset="0"/>
              </a:rPr>
              <a:t> poems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" y="5023632"/>
            <a:ext cx="9398000" cy="2086456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3B19B-41DC-4BFB-A696-6E6BE8595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82" y="5381113"/>
            <a:ext cx="8343900" cy="1371494"/>
          </a:xfrm>
        </p:spPr>
        <p:txBody>
          <a:bodyPr anchor="ctr">
            <a:normAutofit/>
          </a:bodyPr>
          <a:lstStyle/>
          <a:p>
            <a:pPr algn="l"/>
            <a:endParaRPr lang="en-GB" sz="2500">
              <a:solidFill>
                <a:srgbClr val="1B1B1B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6120" y="500245"/>
            <a:ext cx="1762880" cy="21002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Graphic 21" descr="Pencil">
            <a:extLst>
              <a:ext uri="{FF2B5EF4-FFF2-40B4-BE49-F238E27FC236}">
                <a16:creationId xmlns:a16="http://schemas.microsoft.com/office/drawing/2014/main" id="{B67A39FE-4959-42A3-A8F6-DE8A9FAF5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6943" y="3051902"/>
            <a:ext cx="1516195" cy="151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4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2B087-91D8-4D1B-B52E-3D620151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0" y="763866"/>
            <a:ext cx="6228476" cy="1104636"/>
          </a:xfrm>
        </p:spPr>
        <p:txBody>
          <a:bodyPr>
            <a:normAutofit fontScale="90000"/>
          </a:bodyPr>
          <a:lstStyle/>
          <a:p>
            <a:r>
              <a:rPr lang="en-GB" sz="4300" dirty="0"/>
              <a:t>What is personification?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F9E1-06ED-4A3B-90A8-66311A92B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4" y="2475492"/>
            <a:ext cx="6093177" cy="468730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FR" sz="2000" dirty="0" err="1"/>
              <a:t>Personification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when</a:t>
            </a:r>
            <a:r>
              <a:rPr lang="fr-FR" sz="2000" dirty="0"/>
              <a:t> </a:t>
            </a:r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give</a:t>
            </a:r>
            <a:r>
              <a:rPr lang="fr-FR" sz="2000" dirty="0"/>
              <a:t> </a:t>
            </a:r>
            <a:r>
              <a:rPr lang="fr-FR" sz="2000" dirty="0" err="1">
                <a:solidFill>
                  <a:srgbClr val="FF0000"/>
                </a:solidFill>
              </a:rPr>
              <a:t>human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err="1">
                <a:solidFill>
                  <a:srgbClr val="FF0000"/>
                </a:solidFill>
              </a:rPr>
              <a:t>characteristics</a:t>
            </a:r>
            <a:r>
              <a:rPr lang="fr-FR" sz="2000" dirty="0">
                <a:solidFill>
                  <a:srgbClr val="FF0000"/>
                </a:solidFill>
              </a:rPr>
              <a:t> and/or </a:t>
            </a:r>
            <a:r>
              <a:rPr lang="fr-FR" sz="2000" dirty="0" err="1">
                <a:solidFill>
                  <a:srgbClr val="FF0000"/>
                </a:solidFill>
              </a:rPr>
              <a:t>features</a:t>
            </a:r>
            <a:r>
              <a:rPr lang="fr-FR" sz="2000" dirty="0">
                <a:solidFill>
                  <a:srgbClr val="0070C0"/>
                </a:solidFill>
              </a:rPr>
              <a:t> </a:t>
            </a:r>
            <a:r>
              <a:rPr lang="fr-FR" sz="2000" dirty="0"/>
              <a:t>to animal, </a:t>
            </a:r>
            <a:r>
              <a:rPr lang="fr-FR" sz="2000" dirty="0" err="1"/>
              <a:t>objects</a:t>
            </a:r>
            <a:r>
              <a:rPr lang="fr-FR" sz="2000" dirty="0"/>
              <a:t> and nature.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en-US" sz="1800" dirty="0"/>
              <a:t>The branches clung on to the squirrel, </a:t>
            </a:r>
            <a:r>
              <a:rPr lang="en-US" sz="1800" b="1" dirty="0"/>
              <a:t>refusing</a:t>
            </a:r>
            <a:r>
              <a:rPr lang="en-US" sz="1800" dirty="0"/>
              <a:t> to let go.</a:t>
            </a:r>
            <a:endParaRPr lang="en-US" sz="2000" dirty="0"/>
          </a:p>
          <a:p>
            <a:pPr marL="0" indent="0">
              <a:buNone/>
            </a:pPr>
            <a:r>
              <a:rPr lang="en-GB" sz="1800" b="0" i="0" dirty="0">
                <a:solidFill>
                  <a:srgbClr val="202124"/>
                </a:solidFill>
                <a:effectLst/>
              </a:rPr>
              <a:t>Lightning </a:t>
            </a:r>
            <a:r>
              <a:rPr lang="en-GB" sz="1800" b="1" dirty="0">
                <a:solidFill>
                  <a:srgbClr val="202124"/>
                </a:solidFill>
                <a:effectLst/>
              </a:rPr>
              <a:t>danced</a:t>
            </a:r>
            <a:r>
              <a:rPr lang="en-GB" sz="1800" b="0" i="0" dirty="0">
                <a:solidFill>
                  <a:srgbClr val="202124"/>
                </a:solidFill>
                <a:effectLst/>
              </a:rPr>
              <a:t> across the sky</a:t>
            </a:r>
            <a:endParaRPr lang="en-US" sz="1800" b="0" i="0" dirty="0">
              <a:solidFill>
                <a:srgbClr val="202124"/>
              </a:solidFill>
              <a:effectLst/>
            </a:endParaRPr>
          </a:p>
          <a:p>
            <a:pPr marL="0" indent="0">
              <a:buNone/>
            </a:pPr>
            <a:r>
              <a:rPr lang="en-GB" sz="1800" b="0" i="0" dirty="0">
                <a:solidFill>
                  <a:srgbClr val="202124"/>
                </a:solidFill>
                <a:effectLst/>
              </a:rPr>
              <a:t>The car </a:t>
            </a:r>
            <a:r>
              <a:rPr lang="en-GB" sz="1800" b="1" i="0" dirty="0">
                <a:solidFill>
                  <a:srgbClr val="202124"/>
                </a:solidFill>
                <a:effectLst/>
              </a:rPr>
              <a:t>complained</a:t>
            </a:r>
            <a:r>
              <a:rPr lang="en-GB" sz="1800" b="0" i="0" dirty="0">
                <a:solidFill>
                  <a:srgbClr val="202124"/>
                </a:solidFill>
                <a:effectLst/>
              </a:rPr>
              <a:t> as the key was roughly turned in its ignition.</a:t>
            </a:r>
          </a:p>
          <a:p>
            <a:pPr marL="0" indent="0">
              <a:buNone/>
            </a:pPr>
            <a:r>
              <a:rPr lang="en-GB" sz="1800" b="0" i="0" dirty="0">
                <a:solidFill>
                  <a:srgbClr val="333333"/>
                </a:solidFill>
                <a:effectLst/>
              </a:rPr>
              <a:t>My flowers were </a:t>
            </a:r>
            <a:r>
              <a:rPr lang="en-GB" sz="1800" b="1" dirty="0">
                <a:solidFill>
                  <a:srgbClr val="333333"/>
                </a:solidFill>
                <a:effectLst/>
              </a:rPr>
              <a:t>begging</a:t>
            </a:r>
            <a:r>
              <a:rPr lang="en-GB" sz="1800" b="0" i="0" dirty="0">
                <a:solidFill>
                  <a:srgbClr val="333333"/>
                </a:solidFill>
                <a:effectLst/>
              </a:rPr>
              <a:t> for water.</a:t>
            </a:r>
          </a:p>
          <a:p>
            <a:pPr marL="0" indent="0">
              <a:buNone/>
            </a:pPr>
            <a:r>
              <a:rPr lang="en-GB" sz="1800" b="0" i="0" dirty="0">
                <a:solidFill>
                  <a:srgbClr val="333333"/>
                </a:solidFill>
                <a:effectLst/>
              </a:rPr>
              <a:t>The stairs </a:t>
            </a:r>
            <a:r>
              <a:rPr lang="en-GB" sz="1800" b="1" dirty="0">
                <a:solidFill>
                  <a:srgbClr val="333333"/>
                </a:solidFill>
                <a:effectLst/>
              </a:rPr>
              <a:t>groaned</a:t>
            </a:r>
            <a:r>
              <a:rPr lang="en-GB" sz="1800" b="0" i="0" dirty="0">
                <a:solidFill>
                  <a:srgbClr val="333333"/>
                </a:solidFill>
                <a:effectLst/>
              </a:rPr>
              <a:t> as we walked on them.</a:t>
            </a:r>
          </a:p>
          <a:p>
            <a:pPr marL="0" indent="0">
              <a:buNone/>
            </a:pPr>
            <a:endParaRPr lang="en-GB" sz="18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sz="1800" dirty="0"/>
              <a:t>Now, try writing your own to describe a storm…</a:t>
            </a:r>
            <a:endParaRPr lang="en-GB" sz="23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8261" y="0"/>
            <a:ext cx="2171739" cy="7620000"/>
          </a:xfrm>
          <a:prstGeom prst="rect">
            <a:avLst/>
          </a:prstGeom>
          <a:solidFill>
            <a:srgbClr val="3E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0630" y="2632368"/>
            <a:ext cx="2355262" cy="2355263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C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DC2905-A0B4-40D6-B702-81705489144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66" y="3140528"/>
            <a:ext cx="1458686" cy="133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1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57459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BAB0F5-BC56-4C77-8D8F-8F498E3E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618883"/>
            <a:ext cx="8763000" cy="1259659"/>
          </a:xfrm>
        </p:spPr>
        <p:txBody>
          <a:bodyPr>
            <a:normAutofit/>
          </a:bodyPr>
          <a:lstStyle/>
          <a:p>
            <a:r>
              <a:rPr lang="en-GB" sz="5000"/>
              <a:t>Your task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393B96-D713-492C-A82D-FFDDBDCBDE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850751"/>
              </p:ext>
            </p:extLst>
          </p:nvPr>
        </p:nvGraphicFramePr>
        <p:xfrm>
          <a:off x="698500" y="2028472"/>
          <a:ext cx="8763000" cy="4834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0515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CEB740-3FA7-40AA-BA2D-D4E0AFE04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29" y="273708"/>
            <a:ext cx="359228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I stroll happily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Striking trees stand like soldiers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Fun flowers skip together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Leaves wave joyfully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My bright eyes smile as I walk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F6466-AA45-4619-B0D3-62410D656A77}"/>
              </a:ext>
            </a:extLst>
          </p:cNvPr>
          <p:cNvSpPr txBox="1"/>
          <p:nvPr/>
        </p:nvSpPr>
        <p:spPr>
          <a:xfrm>
            <a:off x="435429" y="2032498"/>
            <a:ext cx="402771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effectLst/>
                <a:latin typeface="Open Sans"/>
              </a:rPr>
              <a:t>Snow covered pine trees</a:t>
            </a:r>
          </a:p>
          <a:p>
            <a:pPr algn="l"/>
            <a:r>
              <a:rPr lang="en-GB" dirty="0">
                <a:latin typeface="Open Sans"/>
              </a:rPr>
              <a:t>Line the frozen pathway home</a:t>
            </a:r>
          </a:p>
          <a:p>
            <a:pPr algn="l"/>
            <a:r>
              <a:rPr lang="en-GB" dirty="0">
                <a:latin typeface="Open Sans"/>
              </a:rPr>
              <a:t>But we turn away</a:t>
            </a:r>
          </a:p>
          <a:p>
            <a:pPr algn="l"/>
            <a:r>
              <a:rPr lang="en-GB" dirty="0">
                <a:latin typeface="Open Sans"/>
              </a:rPr>
              <a:t>The world is a lake of ice</a:t>
            </a:r>
          </a:p>
          <a:p>
            <a:pPr algn="l"/>
            <a:r>
              <a:rPr lang="en-GB" b="0" i="0" dirty="0">
                <a:effectLst/>
                <a:latin typeface="Open Sans"/>
              </a:rPr>
              <a:t>And we have one warm hand each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D8843-914B-4098-8BE9-EDA81500986F}"/>
              </a:ext>
            </a:extLst>
          </p:cNvPr>
          <p:cNvSpPr txBox="1"/>
          <p:nvPr/>
        </p:nvSpPr>
        <p:spPr>
          <a:xfrm>
            <a:off x="435429" y="5769429"/>
            <a:ext cx="33310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Wind blowing on my face</a:t>
            </a:r>
          </a:p>
          <a:p>
            <a:r>
              <a:rPr lang="en-GB" dirty="0"/>
              <a:t>Making my cheeks rosy red</a:t>
            </a:r>
          </a:p>
          <a:p>
            <a:r>
              <a:rPr lang="en-GB" dirty="0"/>
              <a:t>It’s biting my nose</a:t>
            </a:r>
          </a:p>
          <a:p>
            <a:r>
              <a:rPr lang="en-GB" dirty="0"/>
              <a:t>And chilling through all my bones</a:t>
            </a:r>
          </a:p>
          <a:p>
            <a:r>
              <a:rPr lang="en-GB" dirty="0"/>
              <a:t>It is pushing me along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DE0AB2-F0E8-4FA5-85E2-FDE0DE157AEC}"/>
              </a:ext>
            </a:extLst>
          </p:cNvPr>
          <p:cNvSpPr txBox="1"/>
          <p:nvPr/>
        </p:nvSpPr>
        <p:spPr>
          <a:xfrm>
            <a:off x="435429" y="3900963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Beautiful mountains</a:t>
            </a:r>
          </a:p>
          <a:p>
            <a:r>
              <a:rPr lang="en-GB" dirty="0"/>
              <a:t>Rivers with cold, cold water</a:t>
            </a:r>
          </a:p>
          <a:p>
            <a:r>
              <a:rPr lang="en-GB" dirty="0"/>
              <a:t>White cold snow on rocks</a:t>
            </a:r>
          </a:p>
          <a:p>
            <a:r>
              <a:rPr lang="en-GB" dirty="0"/>
              <a:t>Trees stand still in frozen frost</a:t>
            </a:r>
          </a:p>
          <a:p>
            <a:r>
              <a:rPr lang="en-GB" dirty="0"/>
              <a:t>White snow sparkles everywhere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9FE50-AE50-4884-BD85-D081D1FE0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971" y="273708"/>
            <a:ext cx="359228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I stroll happily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Striking trees stand like soldiers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Fun flowers skip together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Leaves wave joyfully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My bright eyes smile as I walk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8C903A-2E89-4119-BFA2-F5528E6B4117}"/>
              </a:ext>
            </a:extLst>
          </p:cNvPr>
          <p:cNvSpPr txBox="1"/>
          <p:nvPr/>
        </p:nvSpPr>
        <p:spPr>
          <a:xfrm>
            <a:off x="5431971" y="2032498"/>
            <a:ext cx="402771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effectLst/>
                <a:latin typeface="Open Sans"/>
              </a:rPr>
              <a:t>Snow covered pine trees</a:t>
            </a:r>
          </a:p>
          <a:p>
            <a:pPr algn="l"/>
            <a:r>
              <a:rPr lang="en-GB" dirty="0">
                <a:latin typeface="Open Sans"/>
              </a:rPr>
              <a:t>Line the frozen pathway home</a:t>
            </a:r>
          </a:p>
          <a:p>
            <a:pPr algn="l"/>
            <a:r>
              <a:rPr lang="en-GB" dirty="0">
                <a:latin typeface="Open Sans"/>
              </a:rPr>
              <a:t>But we turn away</a:t>
            </a:r>
          </a:p>
          <a:p>
            <a:pPr algn="l"/>
            <a:r>
              <a:rPr lang="en-GB" dirty="0">
                <a:latin typeface="Open Sans"/>
              </a:rPr>
              <a:t>The world is a lake of ice</a:t>
            </a:r>
          </a:p>
          <a:p>
            <a:pPr algn="l"/>
            <a:r>
              <a:rPr lang="en-GB" b="0" i="0" dirty="0">
                <a:effectLst/>
                <a:latin typeface="Open Sans"/>
              </a:rPr>
              <a:t>And we have one warm hand each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4794E4-0875-48A5-8444-ACC083097571}"/>
              </a:ext>
            </a:extLst>
          </p:cNvPr>
          <p:cNvSpPr txBox="1"/>
          <p:nvPr/>
        </p:nvSpPr>
        <p:spPr>
          <a:xfrm>
            <a:off x="5431971" y="5769429"/>
            <a:ext cx="33310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Wind blowing on my face</a:t>
            </a:r>
          </a:p>
          <a:p>
            <a:r>
              <a:rPr lang="en-GB" dirty="0"/>
              <a:t>Making my cheeks rosy red</a:t>
            </a:r>
          </a:p>
          <a:p>
            <a:r>
              <a:rPr lang="en-GB" dirty="0"/>
              <a:t>It’s biting my nose</a:t>
            </a:r>
          </a:p>
          <a:p>
            <a:r>
              <a:rPr lang="en-GB" dirty="0"/>
              <a:t>And chilling through all my bones</a:t>
            </a:r>
          </a:p>
          <a:p>
            <a:r>
              <a:rPr lang="en-GB" dirty="0"/>
              <a:t>It is pushing me along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9FE582-6B4C-4134-909C-C8BDF0A3DCC3}"/>
              </a:ext>
            </a:extLst>
          </p:cNvPr>
          <p:cNvSpPr txBox="1"/>
          <p:nvPr/>
        </p:nvSpPr>
        <p:spPr>
          <a:xfrm>
            <a:off x="5431971" y="3900963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Beautiful mountains</a:t>
            </a:r>
          </a:p>
          <a:p>
            <a:r>
              <a:rPr lang="en-GB" dirty="0"/>
              <a:t>Rivers with cold, cold water</a:t>
            </a:r>
          </a:p>
          <a:p>
            <a:r>
              <a:rPr lang="en-GB" dirty="0"/>
              <a:t>White cold snow on rocks</a:t>
            </a:r>
          </a:p>
          <a:p>
            <a:r>
              <a:rPr lang="en-GB" dirty="0"/>
              <a:t>Trees stand still in frozen frost</a:t>
            </a:r>
          </a:p>
          <a:p>
            <a:r>
              <a:rPr lang="en-GB" dirty="0"/>
              <a:t>White snow sparkles everywhere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9BA524-B609-4A96-B43B-887B8102C39D}"/>
              </a:ext>
            </a:extLst>
          </p:cNvPr>
          <p:cNvSpPr txBox="1"/>
          <p:nvPr/>
        </p:nvSpPr>
        <p:spPr>
          <a:xfrm>
            <a:off x="76200" y="284610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CF57F3-13CA-44CB-9809-122E1CE7FA2E}"/>
              </a:ext>
            </a:extLst>
          </p:cNvPr>
          <p:cNvSpPr txBox="1"/>
          <p:nvPr/>
        </p:nvSpPr>
        <p:spPr>
          <a:xfrm>
            <a:off x="76200" y="2032498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BD3BAC-23D4-479D-9A04-669EBD297876}"/>
              </a:ext>
            </a:extLst>
          </p:cNvPr>
          <p:cNvSpPr txBox="1"/>
          <p:nvPr/>
        </p:nvSpPr>
        <p:spPr>
          <a:xfrm>
            <a:off x="76200" y="3900963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553D17-8274-4DBC-817F-09BF4C398327}"/>
              </a:ext>
            </a:extLst>
          </p:cNvPr>
          <p:cNvSpPr txBox="1"/>
          <p:nvPr/>
        </p:nvSpPr>
        <p:spPr>
          <a:xfrm>
            <a:off x="76200" y="5769428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21CCD4-FA8B-44A6-B8F6-7109C2B68DA4}"/>
              </a:ext>
            </a:extLst>
          </p:cNvPr>
          <p:cNvSpPr txBox="1"/>
          <p:nvPr/>
        </p:nvSpPr>
        <p:spPr>
          <a:xfrm>
            <a:off x="5072742" y="284610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87E543-E6B8-495D-818A-2922182E86E6}"/>
              </a:ext>
            </a:extLst>
          </p:cNvPr>
          <p:cNvSpPr txBox="1"/>
          <p:nvPr/>
        </p:nvSpPr>
        <p:spPr>
          <a:xfrm>
            <a:off x="5072742" y="2032498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60ABA0-16F4-4FAF-B53D-896374E3D2E6}"/>
              </a:ext>
            </a:extLst>
          </p:cNvPr>
          <p:cNvSpPr txBox="1"/>
          <p:nvPr/>
        </p:nvSpPr>
        <p:spPr>
          <a:xfrm>
            <a:off x="5072742" y="3900963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9B7F13-E173-440A-9802-DF9A498FC17A}"/>
              </a:ext>
            </a:extLst>
          </p:cNvPr>
          <p:cNvSpPr txBox="1"/>
          <p:nvPr/>
        </p:nvSpPr>
        <p:spPr>
          <a:xfrm>
            <a:off x="5072742" y="5769428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43370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300341"/>
            <a:ext cx="8636000" cy="1633361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latin typeface="XCCW Joined 1a" panose="03050602040000000000" pitchFamily="66" charset="0"/>
              </a:rPr>
              <a:t>Can I discuss form and structure of a </a:t>
            </a:r>
            <a:r>
              <a:rPr lang="en-GB" dirty="0"/>
              <a:t>tanka</a:t>
            </a:r>
            <a:r>
              <a:rPr lang="en-GB" sz="4000" dirty="0">
                <a:latin typeface="XCCW Joined 1a" panose="03050602040000000000" pitchFamily="66" charset="0"/>
              </a:rPr>
              <a:t> poem?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4350657"/>
            <a:ext cx="9187544" cy="2235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Steps to success: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explain what a tanka poem is, using word classes and syllables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explain identify metaphor, simile and personification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give my opinion about different poems</a:t>
            </a:r>
          </a:p>
          <a:p>
            <a:pPr marL="457200" indent="-457200" algn="l">
              <a:buFontTx/>
              <a:buChar char="-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5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9D7775-6FE2-418B-BA5B-B5B1598C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Tanka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B747F0-E443-4585-8D40-B9F414608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River running wild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Madness overwhelms the banks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Unable to stop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A frenzied rush to nowhere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A moment without control</a:t>
            </a:r>
            <a:endParaRPr lang="en-GB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9D7775-6FE2-418B-BA5B-B5B1598C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Tanka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53140-FF05-4F91-979B-BA90163967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8000" y="1778000"/>
            <a:ext cx="9144000" cy="294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Wind invisible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But I can see you exist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Blowing leaves and limbs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In vain I hold out my hands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But you refuse to be caught </a:t>
            </a:r>
          </a:p>
        </p:txBody>
      </p:sp>
    </p:spTree>
    <p:extLst>
      <p:ext uri="{BB962C8B-B14F-4D97-AF65-F5344CB8AC3E}">
        <p14:creationId xmlns:p14="http://schemas.microsoft.com/office/powerpoint/2010/main" val="143830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9D7775-6FE2-418B-BA5B-B5B1598C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the poems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53140-FF05-4F91-979B-BA90163967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8000" y="1778000"/>
            <a:ext cx="9144000" cy="55092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</a:rPr>
              <a:t>Read</a:t>
            </a:r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 both poems</a:t>
            </a:r>
          </a:p>
          <a:p>
            <a:r>
              <a:rPr lang="en-GB" sz="3200" dirty="0">
                <a:solidFill>
                  <a:srgbClr val="000000"/>
                </a:solidFill>
              </a:rPr>
              <a:t>What do you think a tanka poem is? </a:t>
            </a:r>
          </a:p>
          <a:p>
            <a:endParaRPr lang="en-GB" sz="3200" dirty="0">
              <a:solidFill>
                <a:srgbClr val="000000"/>
              </a:solidFill>
            </a:endParaRPr>
          </a:p>
          <a:p>
            <a:r>
              <a:rPr lang="en-GB" sz="3200" dirty="0">
                <a:solidFill>
                  <a:srgbClr val="000000"/>
                </a:solidFill>
              </a:rPr>
              <a:t>Look at what both poems have in common. What is the same?</a:t>
            </a:r>
          </a:p>
          <a:p>
            <a:r>
              <a:rPr lang="en-GB" sz="3200" dirty="0">
                <a:solidFill>
                  <a:srgbClr val="000000"/>
                </a:solidFill>
              </a:rPr>
              <a:t>Look at the structure and the words.</a:t>
            </a:r>
          </a:p>
          <a:p>
            <a:r>
              <a:rPr lang="en-GB" sz="3200" dirty="0">
                <a:solidFill>
                  <a:srgbClr val="000000"/>
                </a:solidFill>
              </a:rPr>
              <a:t>Write a list of things that are the same.</a:t>
            </a:r>
          </a:p>
        </p:txBody>
      </p:sp>
    </p:spTree>
    <p:extLst>
      <p:ext uri="{BB962C8B-B14F-4D97-AF65-F5344CB8AC3E}">
        <p14:creationId xmlns:p14="http://schemas.microsoft.com/office/powerpoint/2010/main" val="103386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50" y="-5292"/>
            <a:ext cx="2778124" cy="3709459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57250" y="211667"/>
            <a:ext cx="2405062" cy="27622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XCCW Joined 1a" panose="03050602040000000000" pitchFamily="66" charset="0"/>
                <a:ea typeface="+mj-ea"/>
                <a:cs typeface="+mj-cs"/>
              </a:rPr>
              <a:t>A tanka poem has this structure</a:t>
            </a:r>
            <a:endParaRPr lang="en-US" sz="3500" dirty="0">
              <a:solidFill>
                <a:schemeClr val="bg1"/>
              </a:solidFill>
              <a:latin typeface="XCCW Joined 1a" panose="03050602040000000000" pitchFamily="66" charset="0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8B2F00-06EF-4780-AF4C-0B980AA3F987}"/>
              </a:ext>
            </a:extLst>
          </p:cNvPr>
          <p:cNvSpPr/>
          <p:nvPr/>
        </p:nvSpPr>
        <p:spPr>
          <a:xfrm>
            <a:off x="197758" y="4220633"/>
            <a:ext cx="30645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>
                <a:latin typeface="XCCW Joined 1a" panose="03050602040000000000" pitchFamily="66" charset="0"/>
              </a:rPr>
              <a:t>5 syllables</a:t>
            </a:r>
          </a:p>
          <a:p>
            <a:pPr marL="0" indent="0">
              <a:buNone/>
            </a:pPr>
            <a:r>
              <a:rPr lang="en-GB" sz="2800">
                <a:latin typeface="XCCW Joined 1a" panose="03050602040000000000" pitchFamily="66" charset="0"/>
              </a:rPr>
              <a:t>7 syllables</a:t>
            </a:r>
          </a:p>
          <a:p>
            <a:pPr marL="0" indent="0">
              <a:buNone/>
            </a:pPr>
            <a:r>
              <a:rPr lang="en-GB" sz="2800">
                <a:latin typeface="XCCW Joined 1a" panose="03050602040000000000" pitchFamily="66" charset="0"/>
              </a:rPr>
              <a:t>5 syllables</a:t>
            </a:r>
          </a:p>
          <a:p>
            <a:pPr marL="0" indent="0">
              <a:buNone/>
            </a:pPr>
            <a:r>
              <a:rPr lang="en-GB" sz="2800">
                <a:latin typeface="XCCW Joined 1a" panose="03050602040000000000" pitchFamily="66" charset="0"/>
              </a:rPr>
              <a:t>7 syllables</a:t>
            </a:r>
          </a:p>
          <a:p>
            <a:pPr marL="0" indent="0">
              <a:buNone/>
            </a:pPr>
            <a:r>
              <a:rPr lang="en-GB" sz="2800">
                <a:latin typeface="XCCW Joined 1a" panose="03050602040000000000" pitchFamily="66" charset="0"/>
              </a:rPr>
              <a:t>7 syllables</a:t>
            </a:r>
            <a:endParaRPr lang="en-GB" sz="1200" dirty="0">
              <a:latin typeface="XCCW Joined 1a" panose="03050602040000000000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AC7D6B-D07E-429B-9891-4C2497AC7C03}"/>
              </a:ext>
            </a:extLst>
          </p:cNvPr>
          <p:cNvSpPr txBox="1"/>
          <p:nvPr/>
        </p:nvSpPr>
        <p:spPr>
          <a:xfrm>
            <a:off x="3444874" y="4282188"/>
            <a:ext cx="6658428" cy="224676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2800" dirty="0">
                <a:latin typeface="XCCW Joined 1a" panose="03050602040000000000" pitchFamily="66" charset="0"/>
              </a:rPr>
              <a:t>Wind in-vis-ab-le</a:t>
            </a:r>
            <a:endParaRPr lang="en-GB" sz="2400" dirty="0">
              <a:latin typeface="XCCW Joined 1a" panose="03050602040000000000" pitchFamily="66" charset="0"/>
            </a:endParaRPr>
          </a:p>
          <a:p>
            <a:r>
              <a:rPr lang="en-GB" sz="2800" dirty="0">
                <a:latin typeface="XCCW Joined 1a" panose="03050602040000000000" pitchFamily="66" charset="0"/>
              </a:rPr>
              <a:t>But I can see you ex-</a:t>
            </a:r>
            <a:r>
              <a:rPr lang="en-GB" sz="2800" dirty="0" err="1">
                <a:latin typeface="XCCW Joined 1a" panose="03050602040000000000" pitchFamily="66" charset="0"/>
              </a:rPr>
              <a:t>ist</a:t>
            </a:r>
            <a:endParaRPr lang="en-GB" sz="2400" dirty="0">
              <a:latin typeface="XCCW Joined 1a" panose="03050602040000000000" pitchFamily="66" charset="0"/>
            </a:endParaRPr>
          </a:p>
          <a:p>
            <a:r>
              <a:rPr lang="en-GB" sz="2800" dirty="0">
                <a:latin typeface="XCCW Joined 1a" panose="03050602040000000000" pitchFamily="66" charset="0"/>
              </a:rPr>
              <a:t>Blow-</a:t>
            </a:r>
            <a:r>
              <a:rPr lang="en-GB" sz="2800" dirty="0" err="1">
                <a:latin typeface="XCCW Joined 1a" panose="03050602040000000000" pitchFamily="66" charset="0"/>
              </a:rPr>
              <a:t>ing</a:t>
            </a:r>
            <a:r>
              <a:rPr lang="en-GB" sz="2800" dirty="0">
                <a:latin typeface="XCCW Joined 1a" panose="03050602040000000000" pitchFamily="66" charset="0"/>
              </a:rPr>
              <a:t> leaves and limbs</a:t>
            </a:r>
            <a:endParaRPr lang="en-GB" sz="2400" dirty="0">
              <a:latin typeface="XCCW Joined 1a" panose="03050602040000000000" pitchFamily="66" charset="0"/>
            </a:endParaRPr>
          </a:p>
          <a:p>
            <a:r>
              <a:rPr lang="en-GB" sz="2800" dirty="0">
                <a:latin typeface="XCCW Joined 1a" panose="03050602040000000000" pitchFamily="66" charset="0"/>
              </a:rPr>
              <a:t>In vain I hold out my hand</a:t>
            </a:r>
            <a:endParaRPr lang="en-GB" sz="2400" dirty="0">
              <a:latin typeface="XCCW Joined 1a" panose="03050602040000000000" pitchFamily="66" charset="0"/>
            </a:endParaRPr>
          </a:p>
          <a:p>
            <a:r>
              <a:rPr lang="en-GB" sz="2800" dirty="0">
                <a:latin typeface="XCCW Joined 1a" panose="03050602040000000000" pitchFamily="66" charset="0"/>
              </a:rPr>
              <a:t>But you re-fuse to be caught</a:t>
            </a: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A62EE4-82FF-45D1-86ED-6FB57E634AC2}"/>
              </a:ext>
            </a:extLst>
          </p:cNvPr>
          <p:cNvSpPr txBox="1"/>
          <p:nvPr/>
        </p:nvSpPr>
        <p:spPr>
          <a:xfrm>
            <a:off x="4355196" y="655935"/>
            <a:ext cx="4719864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XCCW Joined 1a" panose="03050602040000000000" pitchFamily="66" charset="0"/>
              </a:rPr>
              <a:t>Tanka means short song.</a:t>
            </a:r>
          </a:p>
          <a:p>
            <a:r>
              <a:rPr lang="en-GB" sz="3200" dirty="0">
                <a:latin typeface="XCCW Joined 1a" panose="03050602040000000000" pitchFamily="66" charset="0"/>
              </a:rPr>
              <a:t>It must have 31 syllables in total. </a:t>
            </a:r>
          </a:p>
        </p:txBody>
      </p:sp>
    </p:spTree>
    <p:extLst>
      <p:ext uri="{BB962C8B-B14F-4D97-AF65-F5344CB8AC3E}">
        <p14:creationId xmlns:p14="http://schemas.microsoft.com/office/powerpoint/2010/main" val="419115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50" y="-5292"/>
            <a:ext cx="2778124" cy="3709459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57250" y="211667"/>
            <a:ext cx="2405062" cy="27622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XCCW Joined 1a" panose="03050602040000000000" pitchFamily="66" charset="0"/>
                <a:ea typeface="+mj-ea"/>
                <a:cs typeface="+mj-cs"/>
              </a:rPr>
              <a:t>A tanka poem has this form</a:t>
            </a:r>
            <a:endParaRPr lang="en-US" sz="3500" dirty="0">
              <a:solidFill>
                <a:schemeClr val="bg1"/>
              </a:solidFill>
              <a:latin typeface="XCCW Joined 1a" panose="03050602040000000000" pitchFamily="66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FDD069-25BD-480F-A8BB-D63A82CEF13B}"/>
              </a:ext>
            </a:extLst>
          </p:cNvPr>
          <p:cNvSpPr txBox="1"/>
          <p:nvPr/>
        </p:nvSpPr>
        <p:spPr>
          <a:xfrm>
            <a:off x="1709058" y="5115813"/>
            <a:ext cx="7078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Wind invisible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But I can see you exist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Blowing leaves and limbs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In vain I hold out my hand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But you refuse to be caught</a:t>
            </a:r>
            <a:endParaRPr lang="en-GB" sz="2000" dirty="0"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A1F5A0-827B-437E-9776-8B902EA411BD}"/>
              </a:ext>
            </a:extLst>
          </p:cNvPr>
          <p:cNvSpPr/>
          <p:nvPr/>
        </p:nvSpPr>
        <p:spPr>
          <a:xfrm>
            <a:off x="3901323" y="1612142"/>
            <a:ext cx="468109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Follow a strict structure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FEEF29-0A7A-48D2-B431-10D2C3607E44}"/>
              </a:ext>
            </a:extLst>
          </p:cNvPr>
          <p:cNvSpPr/>
          <p:nvPr/>
        </p:nvSpPr>
        <p:spPr>
          <a:xfrm>
            <a:off x="3911763" y="473516"/>
            <a:ext cx="6144631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They are always about nature,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love or the seasons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4A0A21-2300-467B-ADBF-7379DB14A39E}"/>
              </a:ext>
            </a:extLst>
          </p:cNvPr>
          <p:cNvSpPr/>
          <p:nvPr/>
        </p:nvSpPr>
        <p:spPr>
          <a:xfrm>
            <a:off x="2636929" y="5090324"/>
            <a:ext cx="1060813" cy="46166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CD931-ACD1-4B0A-8625-A2E363B4C143}"/>
              </a:ext>
            </a:extLst>
          </p:cNvPr>
          <p:cNvSpPr/>
          <p:nvPr/>
        </p:nvSpPr>
        <p:spPr>
          <a:xfrm>
            <a:off x="3911763" y="2377552"/>
            <a:ext cx="4283545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Have a sensory detail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FDA5AD-207E-4D90-9543-C4EC1D4F2045}"/>
              </a:ext>
            </a:extLst>
          </p:cNvPr>
          <p:cNvSpPr/>
          <p:nvPr/>
        </p:nvSpPr>
        <p:spPr>
          <a:xfrm>
            <a:off x="4557262" y="5448475"/>
            <a:ext cx="798509" cy="46166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A14620-350C-49B9-9055-299027AF1B2D}"/>
              </a:ext>
            </a:extLst>
          </p:cNvPr>
          <p:cNvSpPr/>
          <p:nvPr/>
        </p:nvSpPr>
        <p:spPr>
          <a:xfrm>
            <a:off x="1036989" y="3886261"/>
            <a:ext cx="8594019" cy="461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Contain a metaphor, simile or personification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28DAAE-6F26-42AF-A018-5F929AF7F700}"/>
              </a:ext>
            </a:extLst>
          </p:cNvPr>
          <p:cNvCxnSpPr>
            <a:cxnSpLocks/>
          </p:cNvCxnSpPr>
          <p:nvPr/>
        </p:nvCxnSpPr>
        <p:spPr>
          <a:xfrm>
            <a:off x="3576876" y="6944306"/>
            <a:ext cx="4431726" cy="164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A6B1C31-A0CF-441B-8841-51ABD12C8826}"/>
              </a:ext>
            </a:extLst>
          </p:cNvPr>
          <p:cNvSpPr/>
          <p:nvPr/>
        </p:nvSpPr>
        <p:spPr>
          <a:xfrm>
            <a:off x="541446" y="5084329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5 syllables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512161-82EC-4D2D-9B74-4670CFFB9876}"/>
              </a:ext>
            </a:extLst>
          </p:cNvPr>
          <p:cNvSpPr/>
          <p:nvPr/>
        </p:nvSpPr>
        <p:spPr>
          <a:xfrm>
            <a:off x="554270" y="546637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864EE-BAA2-4317-92F1-3BB66FF68A8E}"/>
              </a:ext>
            </a:extLst>
          </p:cNvPr>
          <p:cNvSpPr/>
          <p:nvPr/>
        </p:nvSpPr>
        <p:spPr>
          <a:xfrm>
            <a:off x="554270" y="5858079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5 syllables</a:t>
            </a:r>
            <a:endParaRPr lang="en-GB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01B309-ABAC-457D-93C6-A3D0B5AF0C7E}"/>
              </a:ext>
            </a:extLst>
          </p:cNvPr>
          <p:cNvSpPr/>
          <p:nvPr/>
        </p:nvSpPr>
        <p:spPr>
          <a:xfrm>
            <a:off x="554270" y="622895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8CEFD4-7663-4758-9C2E-D651C91E78EC}"/>
              </a:ext>
            </a:extLst>
          </p:cNvPr>
          <p:cNvSpPr/>
          <p:nvPr/>
        </p:nvSpPr>
        <p:spPr>
          <a:xfrm>
            <a:off x="541445" y="662906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000000-0008-0000-0700-000056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839" y="2888929"/>
            <a:ext cx="879243" cy="7358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219" y="2862173"/>
            <a:ext cx="891540" cy="74703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000000-0008-0000-0700-000055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81" y="2865565"/>
            <a:ext cx="876783" cy="7277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000000-0008-0000-0600-000057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216" y="2870701"/>
            <a:ext cx="859568" cy="74399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323" y="2862161"/>
            <a:ext cx="893999" cy="7399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828813F-FCB9-4BA8-A277-5717CF9E11B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91" y="4525935"/>
            <a:ext cx="622948" cy="64186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4C7B3B3-B4B0-413A-A903-2D8B2F0E22D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294" y="4534104"/>
            <a:ext cx="615020" cy="63369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FE4004A-230D-40B9-B032-64F42B16C27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493" y="4530020"/>
            <a:ext cx="753201" cy="72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2B087-91D8-4D1B-B52E-3D620151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3866"/>
            <a:ext cx="6705386" cy="1104636"/>
          </a:xfrm>
        </p:spPr>
        <p:txBody>
          <a:bodyPr>
            <a:normAutofit fontScale="90000"/>
          </a:bodyPr>
          <a:lstStyle/>
          <a:p>
            <a:r>
              <a:rPr lang="en-GB" sz="4300" dirty="0"/>
              <a:t>What is a metaphor?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F9E1-06ED-4A3B-90A8-66311A92B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15" y="2475492"/>
            <a:ext cx="6228476" cy="420914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Metaphors describe something by saying </a:t>
            </a:r>
            <a:r>
              <a:rPr lang="en-US" sz="2000" dirty="0">
                <a:solidFill>
                  <a:srgbClr val="FF0000"/>
                </a:solidFill>
              </a:rPr>
              <a:t>it is something else</a:t>
            </a:r>
            <a:r>
              <a:rPr lang="en-US" sz="2000" dirty="0"/>
              <a:t>, without using like or as.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children </a:t>
            </a:r>
            <a:r>
              <a:rPr lang="en-US" sz="2000" b="1" dirty="0"/>
              <a:t>were</a:t>
            </a:r>
            <a:r>
              <a:rPr lang="en-US" sz="2000" dirty="0"/>
              <a:t> silent mice.</a:t>
            </a:r>
          </a:p>
          <a:p>
            <a:pPr marL="0" indent="0">
              <a:buNone/>
            </a:pPr>
            <a:r>
              <a:rPr lang="en-US" sz="2000" dirty="0"/>
              <a:t>The King </a:t>
            </a:r>
            <a:r>
              <a:rPr lang="en-US" sz="2000" b="1" dirty="0"/>
              <a:t>was</a:t>
            </a:r>
            <a:r>
              <a:rPr lang="en-US" sz="2000" dirty="0"/>
              <a:t> a furious lion.</a:t>
            </a:r>
          </a:p>
          <a:p>
            <a:pPr marL="0" indent="0">
              <a:buNone/>
            </a:pPr>
            <a:r>
              <a:rPr lang="en-US" sz="2000" dirty="0"/>
              <a:t>The trees </a:t>
            </a:r>
            <a:r>
              <a:rPr lang="en-US" sz="2000" b="1" dirty="0"/>
              <a:t>were</a:t>
            </a:r>
            <a:r>
              <a:rPr lang="en-US" sz="2000" dirty="0"/>
              <a:t> a prison, trapping the boy.</a:t>
            </a:r>
          </a:p>
          <a:p>
            <a:pPr marL="0" indent="0">
              <a:buNone/>
            </a:pPr>
            <a:r>
              <a:rPr lang="en-US" sz="2000" dirty="0"/>
              <a:t>The stars </a:t>
            </a:r>
            <a:r>
              <a:rPr lang="en-US" sz="2000" b="1" dirty="0"/>
              <a:t>were</a:t>
            </a:r>
            <a:r>
              <a:rPr lang="en-US" sz="2000" dirty="0"/>
              <a:t> diamonds twinkling in the sky.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Now, try writing your own to describe a storm…</a:t>
            </a:r>
            <a:endParaRPr lang="en-GB" sz="23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8261" y="0"/>
            <a:ext cx="2171739" cy="7620000"/>
          </a:xfrm>
          <a:prstGeom prst="rect">
            <a:avLst/>
          </a:prstGeom>
          <a:solidFill>
            <a:srgbClr val="3E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0630" y="2632368"/>
            <a:ext cx="2355262" cy="2355263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C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B875FF-4221-4D59-9790-650218A8B65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071" y="3183490"/>
            <a:ext cx="1270505" cy="12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2B087-91D8-4D1B-B52E-3D620151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0" y="763866"/>
            <a:ext cx="6228476" cy="1104636"/>
          </a:xfrm>
        </p:spPr>
        <p:txBody>
          <a:bodyPr>
            <a:normAutofit/>
          </a:bodyPr>
          <a:lstStyle/>
          <a:p>
            <a:r>
              <a:rPr lang="en-GB" sz="4300" dirty="0"/>
              <a:t>What is a simile?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F9E1-06ED-4A3B-90A8-66311A92B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85" y="2431949"/>
            <a:ext cx="6982201" cy="420914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Similes describe something by </a:t>
            </a:r>
            <a:r>
              <a:rPr lang="en-US" sz="2000" dirty="0">
                <a:solidFill>
                  <a:srgbClr val="FF0000"/>
                </a:solidFill>
              </a:rPr>
              <a:t>comparing</a:t>
            </a:r>
            <a:r>
              <a:rPr lang="en-US" sz="2000" dirty="0"/>
              <a:t> one thing to another, always using </a:t>
            </a:r>
            <a:r>
              <a:rPr lang="en-US" sz="2000" dirty="0">
                <a:solidFill>
                  <a:srgbClr val="FF0000"/>
                </a:solidFill>
              </a:rPr>
              <a:t>like</a:t>
            </a:r>
            <a:r>
              <a:rPr lang="en-US" sz="2000" dirty="0"/>
              <a:t>, or </a:t>
            </a:r>
            <a:r>
              <a:rPr lang="en-US" sz="2000" dirty="0">
                <a:solidFill>
                  <a:srgbClr val="FF0000"/>
                </a:solidFill>
              </a:rPr>
              <a:t>as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children crept, quietly </a:t>
            </a:r>
            <a:r>
              <a:rPr lang="en-US" sz="2000" b="1" dirty="0"/>
              <a:t>as</a:t>
            </a:r>
            <a:r>
              <a:rPr lang="en-US" sz="2000" dirty="0"/>
              <a:t> mice.</a:t>
            </a:r>
          </a:p>
          <a:p>
            <a:pPr marL="0" indent="0">
              <a:buNone/>
            </a:pPr>
            <a:r>
              <a:rPr lang="en-US" sz="2000" dirty="0"/>
              <a:t>The stars sparkled </a:t>
            </a:r>
            <a:r>
              <a:rPr lang="en-US" sz="2000" b="1" dirty="0"/>
              <a:t>like</a:t>
            </a:r>
            <a:r>
              <a:rPr lang="en-US" sz="2000" dirty="0"/>
              <a:t> diamonds in the sky.</a:t>
            </a:r>
          </a:p>
          <a:p>
            <a:pPr marL="0" indent="0">
              <a:buNone/>
            </a:pPr>
            <a:r>
              <a:rPr lang="en-US" sz="2000" dirty="0"/>
              <a:t>The engine roared </a:t>
            </a:r>
            <a:r>
              <a:rPr lang="en-US" sz="2000" b="1" dirty="0"/>
              <a:t>like</a:t>
            </a:r>
            <a:r>
              <a:rPr lang="en-US" sz="2000" dirty="0"/>
              <a:t> a lion.</a:t>
            </a:r>
          </a:p>
          <a:p>
            <a:pPr marL="0" indent="0">
              <a:buNone/>
            </a:pPr>
            <a:r>
              <a:rPr lang="en-US" sz="2000" dirty="0"/>
              <a:t>The wind howled </a:t>
            </a:r>
            <a:r>
              <a:rPr lang="en-US" sz="2000" b="1" dirty="0"/>
              <a:t>as</a:t>
            </a:r>
            <a:r>
              <a:rPr lang="en-US" sz="2000" dirty="0"/>
              <a:t> if it were an angry wolf.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Now, try writing your own to describe a storm…</a:t>
            </a:r>
            <a:endParaRPr lang="en-GB" sz="23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8261" y="0"/>
            <a:ext cx="2171739" cy="7620000"/>
          </a:xfrm>
          <a:prstGeom prst="rect">
            <a:avLst/>
          </a:prstGeom>
          <a:solidFill>
            <a:srgbClr val="3E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0630" y="2632368"/>
            <a:ext cx="2355262" cy="2355263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C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89E69F-AF8A-4423-82E2-0ABCDB0BA1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948" y="3262362"/>
            <a:ext cx="1120626" cy="10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0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732</Words>
  <Application>Microsoft Office PowerPoint</Application>
  <PresentationFormat>Custom</PresentationFormat>
  <Paragraphs>141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Open Sans</vt:lpstr>
      <vt:lpstr>XCCW Joined 1a</vt:lpstr>
      <vt:lpstr>Arial</vt:lpstr>
      <vt:lpstr>Office Theme</vt:lpstr>
      <vt:lpstr>Tanka poems</vt:lpstr>
      <vt:lpstr>Can I discuss form and structure of a tanka poem?</vt:lpstr>
      <vt:lpstr>Tanka 1</vt:lpstr>
      <vt:lpstr>Tanka 2</vt:lpstr>
      <vt:lpstr>Comparing the poems</vt:lpstr>
      <vt:lpstr>PowerPoint Presentation</vt:lpstr>
      <vt:lpstr>PowerPoint Presentation</vt:lpstr>
      <vt:lpstr>What is a metaphor?</vt:lpstr>
      <vt:lpstr>What is a simile?</vt:lpstr>
      <vt:lpstr>What is personification?</vt:lpstr>
      <vt:lpstr>Your task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write a tanka poem?</dc:title>
  <dc:creator>Mr and Mrs S</dc:creator>
  <cp:lastModifiedBy>Mr and Mrs Smout</cp:lastModifiedBy>
  <cp:revision>31</cp:revision>
  <dcterms:created xsi:type="dcterms:W3CDTF">2020-02-21T11:26:39Z</dcterms:created>
  <dcterms:modified xsi:type="dcterms:W3CDTF">2021-04-25T14:27:14Z</dcterms:modified>
</cp:coreProperties>
</file>