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2"/>
  </p:notesMasterIdLst>
  <p:handoutMasterIdLst>
    <p:handoutMasterId r:id="rId13"/>
  </p:handoutMasterIdLst>
  <p:sldIdLst>
    <p:sldId id="324" r:id="rId2"/>
    <p:sldId id="325" r:id="rId3"/>
    <p:sldId id="273" r:id="rId4"/>
    <p:sldId id="344" r:id="rId5"/>
    <p:sldId id="341" r:id="rId6"/>
    <p:sldId id="327" r:id="rId7"/>
    <p:sldId id="328" r:id="rId8"/>
    <p:sldId id="343" r:id="rId9"/>
    <p:sldId id="332" r:id="rId10"/>
    <p:sldId id="334" r:id="rId11"/>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7" autoAdjust="0"/>
    <p:restoredTop sz="96349" autoAdjust="0"/>
  </p:normalViewPr>
  <p:slideViewPr>
    <p:cSldViewPr snapToGrid="0">
      <p:cViewPr>
        <p:scale>
          <a:sx n="124" d="100"/>
          <a:sy n="124" d="100"/>
        </p:scale>
        <p:origin x="-1242" y="-30"/>
      </p:cViewPr>
      <p:guideLst>
        <p:guide orient="horz" pos="2259"/>
        <p:guide pos="2880"/>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4/23/2021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4/23/2021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907887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91704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514932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2010130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4082594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11308355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r>
              <a:rPr lang="en-US" sz="1500" dirty="0">
                <a:solidFill>
                  <a:srgbClr val="00628C"/>
                </a:solidFill>
                <a:effectLst/>
                <a:latin typeface="Myriad Pro" charset="0"/>
              </a:rPr>
              <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10.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8.png"/><Relationship Id="rId7"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80.png"/><Relationship Id="rId5" Type="http://schemas.openxmlformats.org/officeDocument/2006/relationships/image" Target="../media/image170.png"/><Relationship Id="rId4" Type="http://schemas.openxmlformats.org/officeDocument/2006/relationships/image" Target="../media/image160.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2.png"/><Relationship Id="rId4" Type="http://schemas.openxmlformats.org/officeDocument/2006/relationships/image" Target="../media/image210.png"/></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xmlns="" id="{D9E0B491-5FE6-42E0-B756-55586EB644C8}"/>
              </a:ext>
            </a:extLst>
          </p:cNvPr>
          <p:cNvSpPr txBox="1"/>
          <p:nvPr/>
        </p:nvSpPr>
        <p:spPr bwMode="auto">
          <a:xfrm>
            <a:off x="1442794" y="365760"/>
            <a:ext cx="7074805" cy="2843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eaLnBrk="0" hangingPunct="0">
              <a:spcAft>
                <a:spcPts val="1000"/>
              </a:spcAft>
              <a:buNone/>
            </a:pPr>
            <a:r>
              <a:rPr lang="en-GB" sz="1400" b="1" u="sng" kern="1200" dirty="0">
                <a:solidFill>
                  <a:srgbClr val="000000"/>
                </a:solidFill>
                <a:effectLst/>
                <a:latin typeface="XCCW Joined 1a"/>
                <a:ea typeface="+mn-ea"/>
                <a:cs typeface="Calibri"/>
              </a:rPr>
              <a:t>Year 3</a:t>
            </a:r>
          </a:p>
          <a:p>
            <a:pPr eaLnBrk="0" hangingPunct="0">
              <a:spcAft>
                <a:spcPts val="1000"/>
              </a:spcAft>
              <a:buNone/>
            </a:pPr>
            <a:r>
              <a:rPr lang="en-GB" sz="1400" b="1" u="sng" kern="1200" dirty="0">
                <a:solidFill>
                  <a:srgbClr val="000000"/>
                </a:solidFill>
                <a:effectLst/>
                <a:latin typeface="XCCW Joined 1a"/>
                <a:ea typeface="+mn-ea"/>
                <a:cs typeface="Calibri"/>
              </a:rPr>
              <a:t>L.I - Can I order fractions?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400" b="1" u="sng" kern="1200" dirty="0">
                <a:solidFill>
                  <a:srgbClr val="000000"/>
                </a:solidFill>
                <a:effectLst/>
                <a:latin typeface="XCCW Joined 1a"/>
                <a:ea typeface="+mn-ea"/>
                <a:cs typeface="Calibri" panose="020F0502020204030204" pitchFamily="34" charset="0"/>
              </a:rPr>
              <a:t>Steps to success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400" dirty="0">
                <a:effectLst/>
                <a:latin typeface="XCCW Joined 1a"/>
                <a:ea typeface="Times New Roman" panose="02020603050405020304" pitchFamily="18" charset="0"/>
                <a:cs typeface="Calibri"/>
              </a:rPr>
              <a:t>I can identify </a:t>
            </a:r>
            <a:r>
              <a:rPr lang="en-GB" sz="1400" dirty="0">
                <a:latin typeface="XCCW Joined 1a"/>
                <a:ea typeface="Times New Roman" panose="02020603050405020304" pitchFamily="18" charset="0"/>
                <a:cs typeface="Calibri"/>
              </a:rPr>
              <a:t>the numerator and denominator.</a:t>
            </a:r>
            <a:endParaRPr lang="en-GB" sz="1400" dirty="0">
              <a:effectLst/>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400" dirty="0">
                <a:latin typeface="XCCW Joined 1a"/>
                <a:ea typeface="Times New Roman" panose="02020603050405020304" pitchFamily="18" charset="0"/>
                <a:cs typeface="Calibri"/>
              </a:rPr>
              <a:t>I can compare the fractions.</a:t>
            </a:r>
          </a:p>
          <a:p>
            <a:pPr marL="285750" indent="-285750">
              <a:spcAft>
                <a:spcPts val="1000"/>
              </a:spcAft>
              <a:buFontTx/>
              <a:buChar char="-"/>
            </a:pPr>
            <a:r>
              <a:rPr lang="en-GB" sz="1400" dirty="0">
                <a:effectLst/>
                <a:latin typeface="XCCW Joined 1a"/>
                <a:ea typeface="Times New Roman" panose="02020603050405020304" pitchFamily="18" charset="0"/>
                <a:cs typeface="Calibri"/>
              </a:rPr>
              <a:t>I can </a:t>
            </a:r>
            <a:r>
              <a:rPr lang="en-GB" sz="1400" dirty="0">
                <a:latin typeface="XCCW Joined 1a"/>
                <a:ea typeface="Times New Roman" panose="02020603050405020304" pitchFamily="18" charset="0"/>
                <a:cs typeface="Calibri"/>
              </a:rPr>
              <a:t>identify the order of the fractions.</a:t>
            </a:r>
            <a:r>
              <a:rPr lang="en-GB" sz="1400" dirty="0">
                <a:effectLst/>
                <a:latin typeface="XCCW Joined 1a"/>
                <a:ea typeface="Times New Roman" panose="02020603050405020304" pitchFamily="18" charset="0"/>
                <a:cs typeface="Calibri" panose="020F0502020204030204" pitchFamily="34" charset="0"/>
              </a:rPr>
              <a:t/>
            </a:r>
            <a:br>
              <a:rPr lang="en-GB" sz="1400" dirty="0">
                <a:effectLst/>
                <a:latin typeface="XCCW Joined 1a"/>
                <a:ea typeface="Times New Roman" panose="02020603050405020304" pitchFamily="18" charset="0"/>
                <a:cs typeface="Calibri" panose="020F0502020204030204" pitchFamily="34" charset="0"/>
              </a:rPr>
            </a:br>
            <a:endParaRPr lang="en-GB" sz="1400" dirty="0">
              <a:effectLst/>
              <a:latin typeface="XCCW Joined 1a"/>
              <a:ea typeface="Times New Roman" panose="02020603050405020304" pitchFamily="18" charset="0"/>
              <a:cs typeface="Calibri" panose="020F0502020204030204" pitchFamily="34" charset="0"/>
            </a:endParaRPr>
          </a:p>
          <a:p>
            <a:pPr>
              <a:spcAft>
                <a:spcPts val="1000"/>
              </a:spcAft>
              <a:buNone/>
            </a:pPr>
            <a:r>
              <a:rPr lang="en-GB" sz="1400" b="1" dirty="0">
                <a:effectLst/>
                <a:latin typeface="XCCW Joined 1a"/>
                <a:ea typeface="Calibri" panose="020F0502020204030204" pitchFamily="34" charset="0"/>
                <a:cs typeface="Calibri" panose="020F0502020204030204" pitchFamily="34" charset="0"/>
              </a:rPr>
              <a:t>Challenge: </a:t>
            </a:r>
            <a:r>
              <a:rPr lang="en-GB" sz="1400" dirty="0">
                <a:effectLst/>
                <a:latin typeface="XCCW Joined 1a"/>
                <a:ea typeface="Calibri" panose="020F0502020204030204" pitchFamily="34" charset="0"/>
                <a:cs typeface="Calibri" panose="020F0502020204030204" pitchFamily="34" charset="0"/>
              </a:rPr>
              <a:t>True or false?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4D19F7CA-BDA5-4106-B01F-DB58A3EF1F24}"/>
              </a:ext>
            </a:extLst>
          </p:cNvPr>
          <p:cNvSpPr txBox="1"/>
          <p:nvPr/>
        </p:nvSpPr>
        <p:spPr bwMode="auto">
          <a:xfrm>
            <a:off x="1442795" y="3532882"/>
            <a:ext cx="7074805" cy="2843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eaLnBrk="0" hangingPunct="0">
              <a:spcAft>
                <a:spcPts val="1000"/>
              </a:spcAft>
              <a:buNone/>
            </a:pPr>
            <a:r>
              <a:rPr lang="en-GB" sz="1400" b="1" u="sng" kern="1200" dirty="0">
                <a:solidFill>
                  <a:srgbClr val="000000"/>
                </a:solidFill>
                <a:effectLst/>
                <a:latin typeface="XCCW Joined 1a"/>
                <a:ea typeface="+mn-ea"/>
                <a:cs typeface="Calibri"/>
              </a:rPr>
              <a:t>Year 4</a:t>
            </a:r>
          </a:p>
          <a:p>
            <a:pPr eaLnBrk="0" hangingPunct="0">
              <a:spcAft>
                <a:spcPts val="1000"/>
              </a:spcAft>
              <a:buNone/>
            </a:pPr>
            <a:r>
              <a:rPr lang="en-GB" sz="1400" b="1" u="sng" kern="1200" dirty="0">
                <a:solidFill>
                  <a:srgbClr val="000000"/>
                </a:solidFill>
                <a:effectLst/>
                <a:latin typeface="XCCW Joined 1a"/>
                <a:ea typeface="+mn-ea"/>
                <a:cs typeface="Calibri"/>
              </a:rPr>
              <a:t>L.I - Can I </a:t>
            </a:r>
            <a:r>
              <a:rPr lang="en-GB" sz="1400" b="1" u="sng" dirty="0">
                <a:solidFill>
                  <a:srgbClr val="000000"/>
                </a:solidFill>
                <a:latin typeface="XCCW Joined 1a"/>
                <a:cs typeface="Calibri"/>
              </a:rPr>
              <a:t>subtract fractions from whole amounts?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400" b="1" u="sng" kern="1200" dirty="0">
                <a:solidFill>
                  <a:srgbClr val="000000"/>
                </a:solidFill>
                <a:effectLst/>
                <a:latin typeface="XCCW Joined 1a"/>
                <a:ea typeface="+mn-ea"/>
                <a:cs typeface="Calibri" panose="020F0502020204030204" pitchFamily="34" charset="0"/>
              </a:rPr>
              <a:t>Steps to success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400" dirty="0">
                <a:effectLst/>
                <a:latin typeface="XCCW Joined 1a"/>
                <a:ea typeface="Times New Roman" panose="02020603050405020304" pitchFamily="18" charset="0"/>
                <a:cs typeface="Calibri"/>
              </a:rPr>
              <a:t>I can identify </a:t>
            </a:r>
            <a:r>
              <a:rPr lang="en-GB" sz="1400" dirty="0">
                <a:latin typeface="XCCW Joined 1a"/>
                <a:ea typeface="Times New Roman" panose="02020603050405020304" pitchFamily="18" charset="0"/>
                <a:cs typeface="Calibri"/>
              </a:rPr>
              <a:t>the numerator and denominator.</a:t>
            </a:r>
            <a:endParaRPr lang="en-GB" sz="1400" dirty="0">
              <a:effectLst/>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400" dirty="0">
                <a:latin typeface="XCCW Joined 1a"/>
                <a:ea typeface="Times New Roman" panose="02020603050405020304" pitchFamily="18" charset="0"/>
                <a:cs typeface="Calibri"/>
              </a:rPr>
              <a:t>I can subtract the fractions by looking at the numerators.</a:t>
            </a:r>
            <a:endParaRPr lang="en-GB" sz="1400" dirty="0">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400" dirty="0">
                <a:effectLst/>
                <a:latin typeface="XCCW Joined 1a"/>
                <a:ea typeface="Times New Roman" panose="02020603050405020304" pitchFamily="18" charset="0"/>
                <a:cs typeface="Calibri"/>
              </a:rPr>
              <a:t>I can </a:t>
            </a:r>
            <a:r>
              <a:rPr lang="en-GB" sz="1400" dirty="0">
                <a:latin typeface="XCCW Joined 1a"/>
                <a:ea typeface="Times New Roman" panose="02020603050405020304" pitchFamily="18" charset="0"/>
                <a:cs typeface="Calibri"/>
              </a:rPr>
              <a:t>use different representations.</a:t>
            </a:r>
            <a:r>
              <a:rPr lang="en-GB" sz="1400" dirty="0">
                <a:effectLst/>
                <a:latin typeface="XCCW Joined 1a"/>
                <a:ea typeface="Times New Roman" panose="02020603050405020304" pitchFamily="18" charset="0"/>
                <a:cs typeface="Calibri" panose="020F0502020204030204" pitchFamily="34" charset="0"/>
              </a:rPr>
              <a:t/>
            </a:r>
            <a:br>
              <a:rPr lang="en-GB" sz="1400" dirty="0">
                <a:effectLst/>
                <a:latin typeface="XCCW Joined 1a"/>
                <a:ea typeface="Times New Roman" panose="02020603050405020304" pitchFamily="18" charset="0"/>
                <a:cs typeface="Calibri" panose="020F0502020204030204" pitchFamily="34" charset="0"/>
              </a:rPr>
            </a:br>
            <a:endParaRPr lang="en-GB" sz="1400" dirty="0">
              <a:effectLst/>
              <a:latin typeface="XCCW Joined 1a"/>
              <a:ea typeface="Times New Roman" panose="02020603050405020304" pitchFamily="18" charset="0"/>
              <a:cs typeface="Calibri" panose="020F0502020204030204" pitchFamily="34" charset="0"/>
            </a:endParaRPr>
          </a:p>
          <a:p>
            <a:pPr>
              <a:spcAft>
                <a:spcPts val="1000"/>
              </a:spcAft>
              <a:buNone/>
            </a:pPr>
            <a:r>
              <a:rPr lang="en-GB" sz="1400" b="1" dirty="0">
                <a:effectLst/>
                <a:latin typeface="XCCW Joined 1a"/>
                <a:ea typeface="Calibri" panose="020F0502020204030204" pitchFamily="34" charset="0"/>
                <a:cs typeface="Calibri" panose="020F0502020204030204" pitchFamily="34" charset="0"/>
              </a:rPr>
              <a:t>Challenge: </a:t>
            </a:r>
            <a:r>
              <a:rPr lang="en-GB" sz="1400" dirty="0">
                <a:effectLst/>
                <a:latin typeface="XCCW Joined 1a"/>
                <a:ea typeface="Calibri" panose="020F0502020204030204" pitchFamily="34" charset="0"/>
                <a:cs typeface="Calibri" panose="020F0502020204030204" pitchFamily="34" charset="0"/>
              </a:rPr>
              <a:t>True or false?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72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xmlns="" id="{6014C65D-FBC4-42A6-8370-0BB29BAC8FCD}"/>
              </a:ext>
            </a:extLst>
          </p:cNvPr>
          <p:cNvSpPr txBox="1"/>
          <p:nvPr/>
        </p:nvSpPr>
        <p:spPr bwMode="auto">
          <a:xfrm>
            <a:off x="117191" y="45800"/>
            <a:ext cx="146540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Plenary</a:t>
            </a:r>
          </a:p>
        </p:txBody>
      </p:sp>
      <p:sp>
        <p:nvSpPr>
          <p:cNvPr id="10" name="Rectangle 9">
            <a:extLst>
              <a:ext uri="{FF2B5EF4-FFF2-40B4-BE49-F238E27FC236}">
                <a16:creationId xmlns:a16="http://schemas.microsoft.com/office/drawing/2014/main" xmlns="" id="{D48E4C4D-C457-403D-9855-6524925DAB39}"/>
              </a:ext>
            </a:extLst>
          </p:cNvPr>
          <p:cNvSpPr/>
          <p:nvPr/>
        </p:nvSpPr>
        <p:spPr bwMode="auto">
          <a:xfrm>
            <a:off x="334654" y="6330856"/>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9" name="Straight Connector 8">
            <a:extLst>
              <a:ext uri="{FF2B5EF4-FFF2-40B4-BE49-F238E27FC236}">
                <a16:creationId xmlns:a16="http://schemas.microsoft.com/office/drawing/2014/main" xmlns="" id="{CFA768BD-7FB4-4837-8C4E-FFBAF4585910}"/>
              </a:ext>
            </a:extLst>
          </p:cNvPr>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a:extLst>
              <a:ext uri="{FF2B5EF4-FFF2-40B4-BE49-F238E27FC236}">
                <a16:creationId xmlns:a16="http://schemas.microsoft.com/office/drawing/2014/main" xmlns="" id="{8B13D533-DD3C-4BDC-9EDD-3EF573B1632A}"/>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2" name="TextBox 11">
            <a:extLst>
              <a:ext uri="{FF2B5EF4-FFF2-40B4-BE49-F238E27FC236}">
                <a16:creationId xmlns:a16="http://schemas.microsoft.com/office/drawing/2014/main" xmlns="" id="{505E98AA-961E-4DFD-B280-84D06EDFCDDA}"/>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6" name="Picture 5">
            <a:extLst>
              <a:ext uri="{FF2B5EF4-FFF2-40B4-BE49-F238E27FC236}">
                <a16:creationId xmlns:a16="http://schemas.microsoft.com/office/drawing/2014/main" xmlns="" id="{6A351BEE-C10B-43A7-A53A-35E8A629F56F}"/>
              </a:ext>
            </a:extLst>
          </p:cNvPr>
          <p:cNvPicPr>
            <a:picLocks noChangeAspect="1"/>
          </p:cNvPicPr>
          <p:nvPr/>
        </p:nvPicPr>
        <p:blipFill>
          <a:blip r:embed="rId3"/>
          <a:stretch>
            <a:fillRect/>
          </a:stretch>
        </p:blipFill>
        <p:spPr>
          <a:xfrm>
            <a:off x="204240" y="1354836"/>
            <a:ext cx="4176636" cy="3331214"/>
          </a:xfrm>
          <a:prstGeom prst="rect">
            <a:avLst/>
          </a:prstGeom>
        </p:spPr>
      </p:pic>
      <p:pic>
        <p:nvPicPr>
          <p:cNvPr id="14" name="Picture 13">
            <a:extLst>
              <a:ext uri="{FF2B5EF4-FFF2-40B4-BE49-F238E27FC236}">
                <a16:creationId xmlns:a16="http://schemas.microsoft.com/office/drawing/2014/main" xmlns="" id="{5B767271-E446-44B2-B9B4-566A3336CFA4}"/>
              </a:ext>
            </a:extLst>
          </p:cNvPr>
          <p:cNvPicPr>
            <a:picLocks noChangeAspect="1"/>
          </p:cNvPicPr>
          <p:nvPr/>
        </p:nvPicPr>
        <p:blipFill>
          <a:blip r:embed="rId4"/>
          <a:stretch>
            <a:fillRect/>
          </a:stretch>
        </p:blipFill>
        <p:spPr>
          <a:xfrm>
            <a:off x="4755329" y="1354836"/>
            <a:ext cx="4002338" cy="3331214"/>
          </a:xfrm>
          <a:prstGeom prst="rect">
            <a:avLst/>
          </a:prstGeom>
        </p:spPr>
      </p:pic>
    </p:spTree>
    <p:extLst>
      <p:ext uri="{BB962C8B-B14F-4D97-AF65-F5344CB8AC3E}">
        <p14:creationId xmlns:p14="http://schemas.microsoft.com/office/powerpoint/2010/main" val="375114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xmlns="" id="{5952E76A-EF79-4FFB-BAC8-CED6992B12C6}"/>
              </a:ext>
            </a:extLst>
          </p:cNvPr>
          <p:cNvSpPr txBox="1"/>
          <p:nvPr/>
        </p:nvSpPr>
        <p:spPr bwMode="auto">
          <a:xfrm>
            <a:off x="241300" y="203200"/>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sp>
        <p:nvSpPr>
          <p:cNvPr id="4" name="TextBox 3">
            <a:extLst>
              <a:ext uri="{FF2B5EF4-FFF2-40B4-BE49-F238E27FC236}">
                <a16:creationId xmlns:a16="http://schemas.microsoft.com/office/drawing/2014/main" xmlns="" id="{6BFCE007-1A41-40EC-AADE-38DC13FFA267}"/>
              </a:ext>
            </a:extLst>
          </p:cNvPr>
          <p:cNvSpPr txBox="1"/>
          <p:nvPr/>
        </p:nvSpPr>
        <p:spPr bwMode="auto">
          <a:xfrm>
            <a:off x="901261" y="1048512"/>
            <a:ext cx="47630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Complete this number line.</a:t>
            </a:r>
          </a:p>
        </p:txBody>
      </p:sp>
      <p:pic>
        <p:nvPicPr>
          <p:cNvPr id="33" name="Picture 32">
            <a:extLst>
              <a:ext uri="{FF2B5EF4-FFF2-40B4-BE49-F238E27FC236}">
                <a16:creationId xmlns:a16="http://schemas.microsoft.com/office/drawing/2014/main" xmlns="" id="{CEB94C36-B64E-4B6B-868A-037DF7C8872B}"/>
              </a:ext>
            </a:extLst>
          </p:cNvPr>
          <p:cNvPicPr>
            <a:picLocks noChangeAspect="1"/>
          </p:cNvPicPr>
          <p:nvPr/>
        </p:nvPicPr>
        <p:blipFill>
          <a:blip r:embed="rId2"/>
          <a:stretch>
            <a:fillRect/>
          </a:stretch>
        </p:blipFill>
        <p:spPr>
          <a:xfrm>
            <a:off x="901261" y="1757552"/>
            <a:ext cx="7509285" cy="2777871"/>
          </a:xfrm>
          <a:prstGeom prst="rect">
            <a:avLst/>
          </a:prstGeom>
        </p:spPr>
      </p:pic>
    </p:spTree>
    <p:extLst>
      <p:ext uri="{BB962C8B-B14F-4D97-AF65-F5344CB8AC3E}">
        <p14:creationId xmlns:p14="http://schemas.microsoft.com/office/powerpoint/2010/main" val="1847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xmlns=""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xmlns=""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5" name="Straight Connector 4">
            <a:extLst>
              <a:ext uri="{FF2B5EF4-FFF2-40B4-BE49-F238E27FC236}">
                <a16:creationId xmlns:a16="http://schemas.microsoft.com/office/drawing/2014/main" xmlns="" id="{A68CB37D-C9C1-4D5D-B20F-FD5BA3215609}"/>
              </a:ext>
            </a:extLst>
          </p:cNvPr>
          <p:cNvCxnSpPr>
            <a:stCxn id="2" idx="2"/>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a:extLst>
              <a:ext uri="{FF2B5EF4-FFF2-40B4-BE49-F238E27FC236}">
                <a16:creationId xmlns:a16="http://schemas.microsoft.com/office/drawing/2014/main" xmlns="" id="{92DE8701-6131-4A16-A01B-5713663C4980}"/>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9" name="TextBox 8">
            <a:extLst>
              <a:ext uri="{FF2B5EF4-FFF2-40B4-BE49-F238E27FC236}">
                <a16:creationId xmlns:a16="http://schemas.microsoft.com/office/drawing/2014/main" xmlns="" id="{007B44FD-A94F-42CE-86CC-A0A186C0BC5E}"/>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
        <p:nvSpPr>
          <p:cNvPr id="3" name="TextBox 2">
            <a:extLst>
              <a:ext uri="{FF2B5EF4-FFF2-40B4-BE49-F238E27FC236}">
                <a16:creationId xmlns:a16="http://schemas.microsoft.com/office/drawing/2014/main" xmlns="" id="{D977EF77-6A3F-4E6F-8D40-88AC40CF953E}"/>
              </a:ext>
            </a:extLst>
          </p:cNvPr>
          <p:cNvSpPr txBox="1"/>
          <p:nvPr/>
        </p:nvSpPr>
        <p:spPr bwMode="auto">
          <a:xfrm>
            <a:off x="321914" y="1186514"/>
            <a:ext cx="357387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b="1">
                <a:latin typeface="Myriad Pro Semibold" charset="0"/>
                <a:ea typeface="Myriad Pro Semibold" charset="0"/>
                <a:cs typeface="Myriad Pro Semibold" charset="0"/>
              </a:rPr>
              <a:t>Which statement describes these fractions?</a:t>
            </a:r>
            <a:endParaRPr lang="en-GB" sz="2000" b="1" dirty="0">
              <a:latin typeface="Myriad Pro Semibold" charset="0"/>
              <a:ea typeface="Myriad Pro Semibold" charset="0"/>
              <a:cs typeface="Myriad Pro Semibold" charset="0"/>
            </a:endParaRP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xmlns="" id="{08C888FE-46D3-4B6D-83AD-6F28675ACCAA}"/>
                  </a:ext>
                </a:extLst>
              </p:cNvPr>
              <p:cNvSpPr txBox="1"/>
              <p:nvPr/>
            </p:nvSpPr>
            <p:spPr bwMode="auto">
              <a:xfrm>
                <a:off x="556695" y="1986262"/>
                <a:ext cx="4657344" cy="8229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None/>
                </a:pPr>
                <a14:m>
                  <m:oMath xmlns:m="http://schemas.openxmlformats.org/officeDocument/2006/math">
                    <m:f>
                      <m:fPr>
                        <m:ctrlPr>
                          <a:rPr lang="ar-AE" sz="2800" i="1" smtClean="0">
                            <a:latin typeface="Cambria Math"/>
                          </a:rPr>
                        </m:ctrlPr>
                      </m:fPr>
                      <m:num>
                        <m:r>
                          <m:rPr>
                            <m:nor/>
                          </m:rPr>
                          <a:rPr lang="en-US" sz="2800" b="0" i="0" smtClean="0">
                            <a:latin typeface="Century Gothic" panose="020B0502020202020204" pitchFamily="34" charset="0"/>
                          </a:rPr>
                          <m:t>2</m:t>
                        </m:r>
                      </m:num>
                      <m:den>
                        <m:r>
                          <m:rPr>
                            <m:nor/>
                          </m:rPr>
                          <a:rPr lang="en-US" sz="2800" i="0" smtClean="0">
                            <a:latin typeface="Century Gothic" panose="020B0502020202020204" pitchFamily="34" charset="0"/>
                          </a:rPr>
                          <m:t> </m:t>
                        </m:r>
                        <m:r>
                          <m:rPr>
                            <m:nor/>
                          </m:rPr>
                          <a:rPr lang="en-US" sz="2800" b="0" i="0" smtClean="0">
                            <a:latin typeface="Century Gothic" panose="020B0502020202020204" pitchFamily="34" charset="0"/>
                          </a:rPr>
                          <m:t>6</m:t>
                        </m:r>
                        <m:r>
                          <m:rPr>
                            <m:nor/>
                          </m:rPr>
                          <a:rPr lang="en-US" sz="2800" i="0" smtClean="0">
                            <a:latin typeface="Century Gothic" panose="020B0502020202020204" pitchFamily="34" charset="0"/>
                          </a:rPr>
                          <m:t> </m:t>
                        </m:r>
                      </m:den>
                    </m:f>
                  </m:oMath>
                </a14:m>
                <a:r>
                  <a:rPr kumimoji="0" lang="en-GB" sz="28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a:t>
                </a:r>
                <a14:m>
                  <m:oMath xmlns:m="http://schemas.openxmlformats.org/officeDocument/2006/math">
                    <m:f>
                      <m:fPr>
                        <m:ctrlPr>
                          <a:rPr lang="ar-AE" sz="2800" i="1">
                            <a:latin typeface="Cambria Math"/>
                          </a:rPr>
                        </m:ctrlPr>
                      </m:fPr>
                      <m:num>
                        <m:r>
                          <m:rPr>
                            <m:nor/>
                          </m:rPr>
                          <a:rPr lang="en-US" sz="2800" b="0" i="0" smtClean="0">
                            <a:latin typeface="Century Gothic" panose="020B0502020202020204" pitchFamily="34" charset="0"/>
                          </a:rPr>
                          <m:t>3</m:t>
                        </m:r>
                      </m:num>
                      <m:den>
                        <m:r>
                          <m:rPr>
                            <m:nor/>
                          </m:rPr>
                          <a:rPr lang="en-US" sz="2800">
                            <a:latin typeface="Century Gothic" panose="020B0502020202020204" pitchFamily="34" charset="0"/>
                          </a:rPr>
                          <m:t> </m:t>
                        </m:r>
                        <m:r>
                          <m:rPr>
                            <m:nor/>
                          </m:rPr>
                          <a:rPr lang="en-US" sz="2800">
                            <a:latin typeface="Century Gothic" panose="020B0502020202020204" pitchFamily="34" charset="0"/>
                          </a:rPr>
                          <m:t>6 </m:t>
                        </m:r>
                      </m:den>
                    </m:f>
                  </m:oMath>
                </a14:m>
                <a:r>
                  <a:rPr kumimoji="0" lang="en-GB" sz="28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a:t>
                </a:r>
                <a14:m>
                  <m:oMath xmlns:m="http://schemas.openxmlformats.org/officeDocument/2006/math">
                    <m:f>
                      <m:fPr>
                        <m:ctrlPr>
                          <a:rPr lang="ar-AE" sz="2800" i="1">
                            <a:latin typeface="Cambria Math"/>
                          </a:rPr>
                        </m:ctrlPr>
                      </m:fPr>
                      <m:num>
                        <m:r>
                          <m:rPr>
                            <m:nor/>
                          </m:rPr>
                          <a:rPr lang="en-US" sz="2800" b="0" i="0" smtClean="0">
                            <a:latin typeface="Century Gothic" panose="020B0502020202020204" pitchFamily="34" charset="0"/>
                          </a:rPr>
                          <m:t>5</m:t>
                        </m:r>
                      </m:num>
                      <m:den>
                        <m:r>
                          <m:rPr>
                            <m:nor/>
                          </m:rPr>
                          <a:rPr lang="en-US" sz="2800">
                            <a:latin typeface="Century Gothic" panose="020B0502020202020204" pitchFamily="34" charset="0"/>
                          </a:rPr>
                          <m:t> </m:t>
                        </m:r>
                        <m:r>
                          <m:rPr>
                            <m:nor/>
                          </m:rPr>
                          <a:rPr lang="en-US" sz="2800">
                            <a:latin typeface="Century Gothic" panose="020B0502020202020204" pitchFamily="34" charset="0"/>
                          </a:rPr>
                          <m:t>6 </m:t>
                        </m:r>
                      </m:den>
                    </m:f>
                  </m:oMath>
                </a14:m>
                <a:r>
                  <a:rPr kumimoji="0" lang="en-GB" sz="28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	</a:t>
                </a:r>
                <a14:m>
                  <m:oMath xmlns:m="http://schemas.openxmlformats.org/officeDocument/2006/math">
                    <m:f>
                      <m:fPr>
                        <m:ctrlPr>
                          <a:rPr lang="ar-AE" sz="2800" i="1">
                            <a:latin typeface="Cambria Math"/>
                          </a:rPr>
                        </m:ctrlPr>
                      </m:fPr>
                      <m:num>
                        <m:r>
                          <m:rPr>
                            <m:nor/>
                          </m:rPr>
                          <a:rPr lang="en-US" sz="2800" b="0" i="0" smtClean="0">
                            <a:latin typeface="Century Gothic" panose="020B0502020202020204" pitchFamily="34" charset="0"/>
                          </a:rPr>
                          <m:t>6</m:t>
                        </m:r>
                      </m:num>
                      <m:den>
                        <m:r>
                          <m:rPr>
                            <m:nor/>
                          </m:rPr>
                          <a:rPr lang="en-US" sz="2800">
                            <a:latin typeface="Century Gothic" panose="020B0502020202020204" pitchFamily="34" charset="0"/>
                          </a:rPr>
                          <m:t> </m:t>
                        </m:r>
                        <m:r>
                          <m:rPr>
                            <m:nor/>
                          </m:rPr>
                          <a:rPr lang="en-US" sz="2800">
                            <a:latin typeface="Century Gothic" panose="020B0502020202020204" pitchFamily="34" charset="0"/>
                          </a:rPr>
                          <m:t>6 </m:t>
                        </m:r>
                      </m:den>
                    </m:f>
                  </m:oMath>
                </a14:m>
                <a:endParaRPr lang="en-GB" dirty="0"/>
              </a:p>
            </p:txBody>
          </p:sp>
        </mc:Choice>
        <mc:Fallback xmlns="">
          <p:sp>
            <p:nvSpPr>
              <p:cNvPr id="13" name="TextBox 12">
                <a:extLst>
                  <a:ext uri="{FF2B5EF4-FFF2-40B4-BE49-F238E27FC236}">
                    <a16:creationId xmlns:a16="http://schemas.microsoft.com/office/drawing/2014/main" id="{08C888FE-46D3-4B6D-83AD-6F28675ACCAA}"/>
                  </a:ext>
                </a:extLst>
              </p:cNvPr>
              <p:cNvSpPr txBox="1">
                <a:spLocks noRot="1" noChangeAspect="1" noMove="1" noResize="1" noEditPoints="1" noAdjustHandles="1" noChangeArrowheads="1" noChangeShapeType="1" noTextEdit="1"/>
              </p:cNvSpPr>
              <p:nvPr/>
            </p:nvSpPr>
            <p:spPr bwMode="auto">
              <a:xfrm>
                <a:off x="556695" y="1986262"/>
                <a:ext cx="4657344" cy="822982"/>
              </a:xfrm>
              <a:prstGeom prst="rect">
                <a:avLst/>
              </a:prstGeom>
              <a:blipFill>
                <a:blip r:embed="rId5"/>
                <a:stretch>
                  <a:fillRect/>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GB">
                    <a:noFill/>
                  </a:rPr>
                  <a:t> </a:t>
                </a:r>
              </a:p>
            </p:txBody>
          </p:sp>
        </mc:Fallback>
      </mc:AlternateContent>
      <p:sp>
        <p:nvSpPr>
          <p:cNvPr id="14" name="Google Shape;74;p13">
            <a:extLst>
              <a:ext uri="{FF2B5EF4-FFF2-40B4-BE49-F238E27FC236}">
                <a16:creationId xmlns:a16="http://schemas.microsoft.com/office/drawing/2014/main" xmlns="" id="{61739EBA-5DD0-48FF-B76D-4B9DE1EE8351}"/>
              </a:ext>
            </a:extLst>
          </p:cNvPr>
          <p:cNvSpPr txBox="1">
            <a:spLocks/>
          </p:cNvSpPr>
          <p:nvPr/>
        </p:nvSpPr>
        <p:spPr>
          <a:xfrm>
            <a:off x="110914" y="3205830"/>
            <a:ext cx="4410369" cy="3170906"/>
          </a:xfrm>
          <a:prstGeom prst="rect">
            <a:avLst/>
          </a:prstGeom>
          <a:noFill/>
          <a:ln>
            <a:noFill/>
          </a:ln>
        </p:spPr>
        <p:txBody>
          <a:bodyPr spcFirstLastPara="1" wrap="square" lIns="91425" tIns="45700" rIns="91425" bIns="45700" anchor="t" anchorCtr="0">
            <a:noAutofit/>
          </a:bodyPr>
          <a:lst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a:lstStyle>
          <a:p>
            <a:pPr marL="228600" indent="-228600">
              <a:spcBef>
                <a:spcPts val="0"/>
              </a:spcBef>
              <a:spcAft>
                <a:spcPts val="0"/>
              </a:spcAft>
              <a:buClr>
                <a:schemeClr val="dk1"/>
              </a:buClr>
              <a:buSzPts val="1800"/>
              <a:buNone/>
            </a:pPr>
            <a:r>
              <a:rPr lang="en-GB" kern="0" dirty="0"/>
              <a:t>1. They are equivalent</a:t>
            </a:r>
          </a:p>
          <a:p>
            <a:pPr marL="228600" indent="-228600">
              <a:spcBef>
                <a:spcPts val="0"/>
              </a:spcBef>
              <a:spcAft>
                <a:spcPts val="0"/>
              </a:spcAft>
              <a:buClr>
                <a:schemeClr val="dk1"/>
              </a:buClr>
              <a:buSzPts val="1800"/>
              <a:buNone/>
            </a:pPr>
            <a:r>
              <a:rPr lang="en-GB" dirty="0"/>
              <a:t>2. They are equal to 1</a:t>
            </a:r>
          </a:p>
          <a:p>
            <a:pPr marL="228600" indent="-228600">
              <a:spcBef>
                <a:spcPts val="0"/>
              </a:spcBef>
              <a:spcAft>
                <a:spcPts val="0"/>
              </a:spcAft>
              <a:buClr>
                <a:schemeClr val="dk1"/>
              </a:buClr>
              <a:buSzPts val="1800"/>
              <a:buNone/>
            </a:pPr>
            <a:r>
              <a:rPr lang="en-GB" dirty="0"/>
              <a:t>3. They are in ascending order</a:t>
            </a:r>
          </a:p>
          <a:p>
            <a:pPr marL="228600" indent="-228600">
              <a:spcBef>
                <a:spcPts val="0"/>
              </a:spcBef>
              <a:spcAft>
                <a:spcPts val="0"/>
              </a:spcAft>
              <a:buClr>
                <a:schemeClr val="dk1"/>
              </a:buClr>
              <a:buSzPts val="1800"/>
              <a:buNone/>
            </a:pPr>
            <a:r>
              <a:rPr lang="en-GB" dirty="0"/>
              <a:t>4. They are in descending order</a:t>
            </a:r>
          </a:p>
          <a:p>
            <a:pPr marL="228600" indent="-228600">
              <a:spcBef>
                <a:spcPts val="0"/>
              </a:spcBef>
              <a:spcAft>
                <a:spcPts val="0"/>
              </a:spcAft>
              <a:buClr>
                <a:schemeClr val="dk1"/>
              </a:buClr>
              <a:buSzPts val="1800"/>
              <a:buNone/>
            </a:pPr>
            <a:endParaRPr lang="en-GB" kern="0" dirty="0"/>
          </a:p>
          <a:p>
            <a:pPr marL="228600" indent="-228600">
              <a:spcBef>
                <a:spcPts val="0"/>
              </a:spcBef>
              <a:spcAft>
                <a:spcPts val="0"/>
              </a:spcAft>
              <a:buClr>
                <a:schemeClr val="dk1"/>
              </a:buClr>
              <a:buSzPts val="1800"/>
              <a:buNone/>
            </a:pPr>
            <a:endParaRPr lang="en-GB" kern="0" dirty="0"/>
          </a:p>
          <a:p>
            <a:pPr marL="228600" indent="-228600">
              <a:spcBef>
                <a:spcPts val="0"/>
              </a:spcBef>
              <a:spcAft>
                <a:spcPts val="0"/>
              </a:spcAft>
              <a:buClr>
                <a:schemeClr val="dk1"/>
              </a:buClr>
              <a:buSzPts val="1800"/>
              <a:buNone/>
            </a:pPr>
            <a:endParaRPr lang="en-GB" kern="0" dirty="0"/>
          </a:p>
          <a:p>
            <a:pPr marL="228600" indent="-228600">
              <a:spcBef>
                <a:spcPts val="0"/>
              </a:spcBef>
              <a:spcAft>
                <a:spcPts val="0"/>
              </a:spcAft>
              <a:buClr>
                <a:schemeClr val="dk1"/>
              </a:buClr>
              <a:buSzPts val="1800"/>
              <a:buNone/>
            </a:pPr>
            <a:endParaRPr lang="en-GB" kern="0" dirty="0"/>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xmlns="" id="{30FAFADA-7A66-4554-ACA7-4A6679E13B35}"/>
                  </a:ext>
                </a:extLst>
              </p:cNvPr>
              <p:cNvSpPr txBox="1"/>
              <p:nvPr/>
            </p:nvSpPr>
            <p:spPr bwMode="auto">
              <a:xfrm>
                <a:off x="4066472" y="1660776"/>
                <a:ext cx="4657344" cy="8038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marL="0" lvl="0" indent="0" algn="ctr" rtl="0">
                  <a:lnSpc>
                    <a:spcPct val="100000"/>
                  </a:lnSpc>
                  <a:spcBef>
                    <a:spcPts val="0"/>
                  </a:spcBef>
                  <a:spcAft>
                    <a:spcPts val="0"/>
                  </a:spcAft>
                  <a:buNone/>
                </a:pPr>
                <a:r>
                  <a:rPr lang="en-GB" sz="2800" dirty="0"/>
                  <a:t>3</a:t>
                </a:r>
                <a:r>
                  <a:rPr lang="ar-AE" sz="2800" dirty="0"/>
                  <a:t> – </a:t>
                </a:r>
                <a14:m>
                  <m:oMath xmlns:m="http://schemas.openxmlformats.org/officeDocument/2006/math">
                    <m:f>
                      <m:fPr>
                        <m:ctrlPr>
                          <a:rPr lang="ar-AE" sz="2800" i="1" smtClean="0">
                            <a:latin typeface="Cambria Math"/>
                          </a:rPr>
                        </m:ctrlPr>
                      </m:fPr>
                      <m:num>
                        <m:r>
                          <m:rPr>
                            <m:nor/>
                          </m:rPr>
                          <a:rPr lang="ar-AE" sz="2800" b="0" i="0" smtClean="0">
                            <a:latin typeface="Century Gothic" panose="020B0502020202020204" pitchFamily="34" charset="0"/>
                          </a:rPr>
                          <m:t>3</m:t>
                        </m:r>
                      </m:num>
                      <m:den>
                        <m:r>
                          <m:rPr>
                            <m:nor/>
                          </m:rPr>
                          <a:rPr lang="ar-AE" sz="2800" b="0" i="0" smtClean="0">
                            <a:latin typeface="Century Gothic" panose="020B0502020202020204" pitchFamily="34" charset="0"/>
                          </a:rPr>
                          <m:t>11</m:t>
                        </m:r>
                      </m:den>
                    </m:f>
                  </m:oMath>
                </a14:m>
                <a:r>
                  <a:rPr lang="ar-AE" sz="2800" dirty="0"/>
                  <a:t> = </a:t>
                </a:r>
              </a:p>
            </p:txBody>
          </p:sp>
        </mc:Choice>
        <mc:Fallback xmlns="">
          <p:sp>
            <p:nvSpPr>
              <p:cNvPr id="15" name="TextBox 14">
                <a:extLst>
                  <a:ext uri="{FF2B5EF4-FFF2-40B4-BE49-F238E27FC236}">
                    <a16:creationId xmlns:a16="http://schemas.microsoft.com/office/drawing/2014/main" id="{30FAFADA-7A66-4554-ACA7-4A6679E13B35}"/>
                  </a:ext>
                </a:extLst>
              </p:cNvPr>
              <p:cNvSpPr txBox="1">
                <a:spLocks noRot="1" noChangeAspect="1" noMove="1" noResize="1" noEditPoints="1" noAdjustHandles="1" noChangeArrowheads="1" noChangeShapeType="1" noTextEdit="1"/>
              </p:cNvSpPr>
              <p:nvPr/>
            </p:nvSpPr>
            <p:spPr bwMode="auto">
              <a:xfrm>
                <a:off x="4066472" y="1660776"/>
                <a:ext cx="4657344" cy="803874"/>
              </a:xfrm>
              <a:prstGeom prst="rect">
                <a:avLst/>
              </a:prstGeom>
              <a:blipFill>
                <a:blip r:embed="rId6"/>
                <a:stretch>
                  <a:fillRect b="-681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GB">
                    <a:noFill/>
                  </a:rPr>
                  <a:t> </a:t>
                </a:r>
              </a:p>
            </p:txBody>
          </p:sp>
        </mc:Fallback>
      </mc:AlternateContent>
      <p:sp>
        <p:nvSpPr>
          <p:cNvPr id="17" name="Google Shape;74;p13">
            <a:extLst>
              <a:ext uri="{FF2B5EF4-FFF2-40B4-BE49-F238E27FC236}">
                <a16:creationId xmlns:a16="http://schemas.microsoft.com/office/drawing/2014/main" xmlns="" id="{26CBABF4-6585-4B0E-8F59-9E4862392F2C}"/>
              </a:ext>
            </a:extLst>
          </p:cNvPr>
          <p:cNvSpPr txBox="1">
            <a:spLocks noGrp="1"/>
          </p:cNvSpPr>
          <p:nvPr/>
        </p:nvSpPr>
        <p:spPr>
          <a:xfrm>
            <a:off x="4988976" y="3050260"/>
            <a:ext cx="5137200" cy="3693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8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8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8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8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lvl="0" indent="-228600" algn="l" rtl="0">
              <a:lnSpc>
                <a:spcPct val="100000"/>
              </a:lnSpc>
              <a:spcBef>
                <a:spcPts val="0"/>
              </a:spcBef>
              <a:spcAft>
                <a:spcPts val="0"/>
              </a:spcAft>
              <a:buClr>
                <a:schemeClr val="dk1"/>
              </a:buClr>
              <a:buSzPts val="1800"/>
              <a:buNone/>
            </a:pPr>
            <a:r>
              <a:rPr lang="en-GB" sz="2200" dirty="0"/>
              <a:t>1. This cannot be completed.</a:t>
            </a:r>
            <a:endParaRPr sz="2200" dirty="0"/>
          </a:p>
        </p:txBody>
      </p:sp>
      <mc:AlternateContent xmlns:mc="http://schemas.openxmlformats.org/markup-compatibility/2006" xmlns:a14="http://schemas.microsoft.com/office/drawing/2010/main">
        <mc:Choice Requires="a14">
          <p:sp>
            <p:nvSpPr>
              <p:cNvPr id="18" name="Google Shape;75;p13">
                <a:extLst>
                  <a:ext uri="{FF2B5EF4-FFF2-40B4-BE49-F238E27FC236}">
                    <a16:creationId xmlns:a16="http://schemas.microsoft.com/office/drawing/2014/main" xmlns="" id="{6F972B98-AFF2-4149-A38D-835A40E04E49}"/>
                  </a:ext>
                </a:extLst>
              </p:cNvPr>
              <p:cNvSpPr txBox="1">
                <a:spLocks noGrp="1"/>
              </p:cNvSpPr>
              <p:nvPr/>
            </p:nvSpPr>
            <p:spPr>
              <a:xfrm>
                <a:off x="5100653" y="5052527"/>
                <a:ext cx="5137200" cy="3693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8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8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8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8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lvl="0" indent="-228600" algn="l" rtl="0">
                  <a:lnSpc>
                    <a:spcPct val="100000"/>
                  </a:lnSpc>
                  <a:spcBef>
                    <a:spcPts val="0"/>
                  </a:spcBef>
                  <a:spcAft>
                    <a:spcPts val="0"/>
                  </a:spcAft>
                  <a:buClr>
                    <a:schemeClr val="dk1"/>
                  </a:buClr>
                  <a:buSzPts val="1800"/>
                  <a:buNone/>
                </a:pPr>
                <a:r>
                  <a:rPr lang="en-GB" sz="2200" dirty="0"/>
                  <a:t>4.  2</a:t>
                </a:r>
                <a14:m>
                  <m:oMath xmlns:m="http://schemas.openxmlformats.org/officeDocument/2006/math">
                    <m:f>
                      <m:fPr>
                        <m:ctrlPr>
                          <a:rPr lang="en-GB" sz="2200" i="1" smtClean="0">
                            <a:latin typeface="Cambria Math"/>
                          </a:rPr>
                        </m:ctrlPr>
                      </m:fPr>
                      <m:num>
                        <m:r>
                          <m:rPr>
                            <m:nor/>
                          </m:rPr>
                          <a:rPr lang="en-US" sz="2200" b="0" i="0" smtClean="0">
                            <a:latin typeface="Century Gothic" panose="020B0502020202020204" pitchFamily="34" charset="0"/>
                          </a:rPr>
                          <m:t>8</m:t>
                        </m:r>
                      </m:num>
                      <m:den>
                        <m:r>
                          <m:rPr>
                            <m:nor/>
                          </m:rPr>
                          <a:rPr lang="en-US" sz="2200" b="0" i="0" smtClean="0">
                            <a:latin typeface="Century Gothic" panose="020B0502020202020204" pitchFamily="34" charset="0"/>
                          </a:rPr>
                          <m:t>11</m:t>
                        </m:r>
                      </m:den>
                    </m:f>
                  </m:oMath>
                </a14:m>
                <a:endParaRPr sz="2200" dirty="0"/>
              </a:p>
            </p:txBody>
          </p:sp>
        </mc:Choice>
        <mc:Fallback xmlns="">
          <p:sp>
            <p:nvSpPr>
              <p:cNvPr id="18" name="Google Shape;75;p13">
                <a:extLst>
                  <a:ext uri="{FF2B5EF4-FFF2-40B4-BE49-F238E27FC236}">
                    <a16:creationId xmlns:a16="http://schemas.microsoft.com/office/drawing/2014/main" id="{6F972B98-AFF2-4149-A38D-835A40E04E49}"/>
                  </a:ext>
                </a:extLst>
              </p:cNvPr>
              <p:cNvSpPr txBox="1">
                <a:spLocks noGrp="1" noRot="1" noChangeAspect="1" noMove="1" noResize="1" noEditPoints="1" noAdjustHandles="1" noChangeArrowheads="1" noChangeShapeType="1" noTextEdit="1"/>
              </p:cNvSpPr>
              <p:nvPr/>
            </p:nvSpPr>
            <p:spPr>
              <a:xfrm>
                <a:off x="5100653" y="5052527"/>
                <a:ext cx="5137200" cy="369300"/>
              </a:xfrm>
              <a:prstGeom prst="rect">
                <a:avLst/>
              </a:prstGeom>
              <a:blipFill>
                <a:blip r:embed="rId7"/>
                <a:stretch>
                  <a:fillRect l="-1544" b="-86667"/>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Google Shape;76;p13">
                <a:extLst>
                  <a:ext uri="{FF2B5EF4-FFF2-40B4-BE49-F238E27FC236}">
                    <a16:creationId xmlns:a16="http://schemas.microsoft.com/office/drawing/2014/main" xmlns="" id="{5513DA7D-7B36-4044-AE77-1CB7B57B76E5}"/>
                  </a:ext>
                </a:extLst>
              </p:cNvPr>
              <p:cNvSpPr txBox="1">
                <a:spLocks noGrp="1"/>
              </p:cNvSpPr>
              <p:nvPr/>
            </p:nvSpPr>
            <p:spPr>
              <a:xfrm>
                <a:off x="5100653" y="3530247"/>
                <a:ext cx="5137200" cy="3693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8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8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8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8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lvl="0" indent="-228600" algn="l" rtl="0">
                  <a:lnSpc>
                    <a:spcPct val="100000"/>
                  </a:lnSpc>
                  <a:spcBef>
                    <a:spcPts val="0"/>
                  </a:spcBef>
                  <a:spcAft>
                    <a:spcPts val="0"/>
                  </a:spcAft>
                  <a:buClr>
                    <a:schemeClr val="dk1"/>
                  </a:buClr>
                  <a:buSzPts val="1800"/>
                  <a:buNone/>
                </a:pPr>
                <a:r>
                  <a:rPr lang="en-GB" sz="2200" dirty="0"/>
                  <a:t>2. </a:t>
                </a:r>
                <a14:m>
                  <m:oMath xmlns:m="http://schemas.openxmlformats.org/officeDocument/2006/math">
                    <m:f>
                      <m:fPr>
                        <m:ctrlPr>
                          <a:rPr lang="en-GB" sz="2200" i="1" smtClean="0">
                            <a:latin typeface="Cambria Math"/>
                          </a:rPr>
                        </m:ctrlPr>
                      </m:fPr>
                      <m:num>
                        <m:r>
                          <m:rPr>
                            <m:nor/>
                          </m:rPr>
                          <a:rPr lang="en-US" sz="2200" b="0" i="0" smtClean="0">
                            <a:latin typeface="Century Gothic" panose="020B0502020202020204" pitchFamily="34" charset="0"/>
                          </a:rPr>
                          <m:t>8</m:t>
                        </m:r>
                      </m:num>
                      <m:den>
                        <m:r>
                          <m:rPr>
                            <m:nor/>
                          </m:rPr>
                          <a:rPr lang="en-US" sz="2200" b="0" i="0" smtClean="0">
                            <a:latin typeface="Century Gothic" panose="020B0502020202020204" pitchFamily="34" charset="0"/>
                          </a:rPr>
                          <m:t>11</m:t>
                        </m:r>
                      </m:den>
                    </m:f>
                  </m:oMath>
                </a14:m>
                <a:r>
                  <a:rPr lang="en-GB" sz="2200" dirty="0"/>
                  <a:t> </a:t>
                </a:r>
                <a:endParaRPr sz="2200" dirty="0"/>
              </a:p>
            </p:txBody>
          </p:sp>
        </mc:Choice>
        <mc:Fallback xmlns="">
          <p:sp>
            <p:nvSpPr>
              <p:cNvPr id="20" name="Google Shape;76;p13">
                <a:extLst>
                  <a:ext uri="{FF2B5EF4-FFF2-40B4-BE49-F238E27FC236}">
                    <a16:creationId xmlns:a16="http://schemas.microsoft.com/office/drawing/2014/main" id="{5513DA7D-7B36-4044-AE77-1CB7B57B76E5}"/>
                  </a:ext>
                </a:extLst>
              </p:cNvPr>
              <p:cNvSpPr txBox="1">
                <a:spLocks noGrp="1" noRot="1" noChangeAspect="1" noMove="1" noResize="1" noEditPoints="1" noAdjustHandles="1" noChangeArrowheads="1" noChangeShapeType="1" noTextEdit="1"/>
              </p:cNvSpPr>
              <p:nvPr/>
            </p:nvSpPr>
            <p:spPr>
              <a:xfrm>
                <a:off x="5100653" y="3530247"/>
                <a:ext cx="5137200" cy="369300"/>
              </a:xfrm>
              <a:prstGeom prst="rect">
                <a:avLst/>
              </a:prstGeom>
              <a:blipFill>
                <a:blip r:embed="rId8"/>
                <a:stretch>
                  <a:fillRect l="-1544" b="-85246"/>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Google Shape;77;p13">
                <a:extLst>
                  <a:ext uri="{FF2B5EF4-FFF2-40B4-BE49-F238E27FC236}">
                    <a16:creationId xmlns:a16="http://schemas.microsoft.com/office/drawing/2014/main" xmlns="" id="{29E6D04B-C9A2-4665-834E-ECC59CE7E421}"/>
                  </a:ext>
                </a:extLst>
              </p:cNvPr>
              <p:cNvSpPr txBox="1">
                <a:spLocks noGrp="1"/>
              </p:cNvSpPr>
              <p:nvPr/>
            </p:nvSpPr>
            <p:spPr>
              <a:xfrm>
                <a:off x="5100653" y="4288855"/>
                <a:ext cx="5137200" cy="3693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8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8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8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8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228600" lvl="0" indent="-228600" algn="l" rtl="0">
                  <a:lnSpc>
                    <a:spcPct val="100000"/>
                  </a:lnSpc>
                  <a:spcBef>
                    <a:spcPts val="0"/>
                  </a:spcBef>
                  <a:spcAft>
                    <a:spcPts val="0"/>
                  </a:spcAft>
                  <a:buClr>
                    <a:schemeClr val="dk1"/>
                  </a:buClr>
                  <a:buSzPts val="1800"/>
                  <a:buNone/>
                </a:pPr>
                <a:r>
                  <a:rPr lang="en-GB" sz="2200" dirty="0"/>
                  <a:t>3. </a:t>
                </a:r>
                <a14:m>
                  <m:oMath xmlns:m="http://schemas.openxmlformats.org/officeDocument/2006/math">
                    <m:f>
                      <m:fPr>
                        <m:ctrlPr>
                          <a:rPr lang="en-GB" sz="2200" i="1" smtClean="0">
                            <a:latin typeface="Cambria Math"/>
                          </a:rPr>
                        </m:ctrlPr>
                      </m:fPr>
                      <m:num>
                        <m:r>
                          <m:rPr>
                            <m:nor/>
                          </m:rPr>
                          <a:rPr lang="en-US" sz="2200" b="0" i="0" smtClean="0">
                            <a:latin typeface="Century Gothic" panose="020B0502020202020204" pitchFamily="34" charset="0"/>
                          </a:rPr>
                          <m:t>0</m:t>
                        </m:r>
                      </m:num>
                      <m:den>
                        <m:r>
                          <m:rPr>
                            <m:nor/>
                          </m:rPr>
                          <a:rPr lang="en-US" sz="2200" b="0" i="0" smtClean="0">
                            <a:latin typeface="Century Gothic" panose="020B0502020202020204" pitchFamily="34" charset="0"/>
                          </a:rPr>
                          <m:t>11</m:t>
                        </m:r>
                      </m:den>
                    </m:f>
                  </m:oMath>
                </a14:m>
                <a:r>
                  <a:rPr lang="en-GB" sz="2200" dirty="0"/>
                  <a:t> </a:t>
                </a:r>
                <a:endParaRPr sz="2200" dirty="0"/>
              </a:p>
            </p:txBody>
          </p:sp>
        </mc:Choice>
        <mc:Fallback xmlns="">
          <p:sp>
            <p:nvSpPr>
              <p:cNvPr id="21" name="Google Shape;77;p13">
                <a:extLst>
                  <a:ext uri="{FF2B5EF4-FFF2-40B4-BE49-F238E27FC236}">
                    <a16:creationId xmlns:a16="http://schemas.microsoft.com/office/drawing/2014/main" id="{29E6D04B-C9A2-4665-834E-ECC59CE7E421}"/>
                  </a:ext>
                </a:extLst>
              </p:cNvPr>
              <p:cNvSpPr txBox="1">
                <a:spLocks noGrp="1" noRot="1" noChangeAspect="1" noMove="1" noResize="1" noEditPoints="1" noAdjustHandles="1" noChangeArrowheads="1" noChangeShapeType="1" noTextEdit="1"/>
              </p:cNvSpPr>
              <p:nvPr/>
            </p:nvSpPr>
            <p:spPr>
              <a:xfrm>
                <a:off x="5100653" y="4288855"/>
                <a:ext cx="5137200" cy="369300"/>
              </a:xfrm>
              <a:prstGeom prst="rect">
                <a:avLst/>
              </a:prstGeom>
              <a:blipFill>
                <a:blip r:embed="rId9"/>
                <a:stretch>
                  <a:fillRect l="-1544" b="-86667"/>
                </a:stretch>
              </a:blipFill>
              <a:ln>
                <a:noFill/>
              </a:ln>
            </p:spPr>
            <p:txBody>
              <a:bodyPr/>
              <a:lstStyle/>
              <a:p>
                <a:r>
                  <a:rPr lang="en-GB">
                    <a:noFill/>
                  </a:rPr>
                  <a:t> </a:t>
                </a:r>
              </a:p>
            </p:txBody>
          </p:sp>
        </mc:Fallback>
      </mc:AlternateContent>
    </p:spTree>
    <p:extLst>
      <p:ext uri="{BB962C8B-B14F-4D97-AF65-F5344CB8AC3E}">
        <p14:creationId xmlns:p14="http://schemas.microsoft.com/office/powerpoint/2010/main" val="146186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xmlns=""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xmlns=""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5" name="Straight Connector 4">
            <a:extLst>
              <a:ext uri="{FF2B5EF4-FFF2-40B4-BE49-F238E27FC236}">
                <a16:creationId xmlns:a16="http://schemas.microsoft.com/office/drawing/2014/main" xmlns="" id="{A68CB37D-C9C1-4D5D-B20F-FD5BA3215609}"/>
              </a:ext>
            </a:extLst>
          </p:cNvPr>
          <p:cNvCxnSpPr>
            <a:stCxn id="2" idx="2"/>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a:extLst>
              <a:ext uri="{FF2B5EF4-FFF2-40B4-BE49-F238E27FC236}">
                <a16:creationId xmlns:a16="http://schemas.microsoft.com/office/drawing/2014/main" xmlns="" id="{92DE8701-6131-4A16-A01B-5713663C4980}"/>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9" name="TextBox 8">
            <a:extLst>
              <a:ext uri="{FF2B5EF4-FFF2-40B4-BE49-F238E27FC236}">
                <a16:creationId xmlns:a16="http://schemas.microsoft.com/office/drawing/2014/main" xmlns="" id="{007B44FD-A94F-42CE-86CC-A0A186C0BC5E}"/>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
        <p:nvSpPr>
          <p:cNvPr id="11" name="TextBox 10">
            <a:extLst>
              <a:ext uri="{FF2B5EF4-FFF2-40B4-BE49-F238E27FC236}">
                <a16:creationId xmlns:a16="http://schemas.microsoft.com/office/drawing/2014/main" xmlns="" id="{2E5EA377-76D9-471C-8728-1531FAFEF289}"/>
              </a:ext>
            </a:extLst>
          </p:cNvPr>
          <p:cNvSpPr txBox="1"/>
          <p:nvPr/>
        </p:nvSpPr>
        <p:spPr bwMode="auto">
          <a:xfrm>
            <a:off x="98658" y="1002594"/>
            <a:ext cx="4657344" cy="1235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marL="0" lvl="0" indent="0" algn="ctr" rtl="0">
              <a:lnSpc>
                <a:spcPct val="150000"/>
              </a:lnSpc>
              <a:spcBef>
                <a:spcPts val="0"/>
              </a:spcBef>
              <a:spcAft>
                <a:spcPts val="0"/>
              </a:spcAft>
              <a:buClr>
                <a:schemeClr val="dk1"/>
              </a:buClr>
              <a:buSzPts val="1800"/>
              <a:buNone/>
            </a:pPr>
            <a:r>
              <a:rPr lang="en-GB" sz="3200" b="1" dirty="0"/>
              <a:t>&lt; , &gt; , or = ?</a:t>
            </a:r>
          </a:p>
          <a:p>
            <a:pPr marL="0" lvl="0" indent="0" algn="ctr" rtl="0">
              <a:lnSpc>
                <a:spcPct val="150000"/>
              </a:lnSpc>
              <a:spcBef>
                <a:spcPts val="0"/>
              </a:spcBef>
              <a:spcAft>
                <a:spcPts val="0"/>
              </a:spcAft>
              <a:buClr>
                <a:schemeClr val="dk1"/>
              </a:buClr>
              <a:buSzPts val="1800"/>
              <a:buNone/>
            </a:pPr>
            <a:r>
              <a:rPr lang="en-GB" sz="1800" dirty="0"/>
              <a:t>Explain how you know.</a:t>
            </a:r>
          </a:p>
        </p:txBody>
      </p:sp>
      <p:pic>
        <p:nvPicPr>
          <p:cNvPr id="8" name="Picture 7">
            <a:extLst>
              <a:ext uri="{FF2B5EF4-FFF2-40B4-BE49-F238E27FC236}">
                <a16:creationId xmlns:a16="http://schemas.microsoft.com/office/drawing/2014/main" xmlns="" id="{EFF1E1F2-6862-4A03-B559-048A24314AD5}"/>
              </a:ext>
            </a:extLst>
          </p:cNvPr>
          <p:cNvPicPr>
            <a:picLocks noChangeAspect="1"/>
          </p:cNvPicPr>
          <p:nvPr/>
        </p:nvPicPr>
        <p:blipFill>
          <a:blip r:embed="rId3"/>
          <a:stretch>
            <a:fillRect/>
          </a:stretch>
        </p:blipFill>
        <p:spPr>
          <a:xfrm>
            <a:off x="98658" y="2457744"/>
            <a:ext cx="4411121" cy="971256"/>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xmlns="" id="{FB383892-DBD8-49C7-856F-98207CB57A93}"/>
                  </a:ext>
                </a:extLst>
              </p:cNvPr>
              <p:cNvSpPr txBox="1"/>
              <p:nvPr/>
            </p:nvSpPr>
            <p:spPr bwMode="auto">
              <a:xfrm>
                <a:off x="4626426" y="1525814"/>
                <a:ext cx="4657344" cy="23364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marL="0" lvl="0" indent="0" algn="l" rtl="0">
                  <a:lnSpc>
                    <a:spcPct val="150000"/>
                  </a:lnSpc>
                  <a:spcBef>
                    <a:spcPts val="0"/>
                  </a:spcBef>
                  <a:spcAft>
                    <a:spcPts val="0"/>
                  </a:spcAft>
                  <a:buClr>
                    <a:schemeClr val="dk1"/>
                  </a:buClr>
                  <a:buSzPts val="1800"/>
                  <a:buNone/>
                </a:pPr>
                <a:r>
                  <a:rPr lang="en-GB" sz="2000" b="1" dirty="0"/>
                  <a:t>Explain how you would find the answer to this question.</a:t>
                </a:r>
              </a:p>
              <a:p>
                <a:pPr marL="0" lvl="0" indent="0" algn="l" rtl="0">
                  <a:lnSpc>
                    <a:spcPct val="150000"/>
                  </a:lnSpc>
                  <a:spcBef>
                    <a:spcPts val="0"/>
                  </a:spcBef>
                  <a:spcAft>
                    <a:spcPts val="0"/>
                  </a:spcAft>
                  <a:buClr>
                    <a:schemeClr val="dk1"/>
                  </a:buClr>
                  <a:buSzPts val="1800"/>
                  <a:buNone/>
                </a:pPr>
                <a:endParaRPr lang="en-GB" sz="2000" b="1" dirty="0"/>
              </a:p>
              <a:p>
                <a:pPr marL="0" lvl="0" indent="0" algn="ctr">
                  <a:buNone/>
                </a:pPr>
                <a14:m>
                  <m:oMath xmlns:m="http://schemas.openxmlformats.org/officeDocument/2006/math">
                    <m:f>
                      <m:fPr>
                        <m:ctrlPr>
                          <a:rPr lang="ar-AE" i="1" smtClean="0">
                            <a:latin typeface="Cambria Math"/>
                          </a:rPr>
                        </m:ctrlPr>
                      </m:fPr>
                      <m:num>
                        <m:r>
                          <m:rPr>
                            <m:nor/>
                          </m:rPr>
                          <a:rPr lang="ar-AE" b="0" i="0" smtClean="0">
                            <a:latin typeface="Century Gothic" panose="020B0502020202020204" pitchFamily="34" charset="0"/>
                          </a:rPr>
                          <m:t>10</m:t>
                        </m:r>
                      </m:num>
                      <m:den>
                        <m:r>
                          <m:rPr>
                            <m:nor/>
                          </m:rPr>
                          <a:rPr lang="ar-AE" b="0" i="0" smtClean="0">
                            <a:latin typeface="Century Gothic" panose="020B0502020202020204" pitchFamily="34" charset="0"/>
                          </a:rPr>
                          <m:t>10</m:t>
                        </m:r>
                      </m:den>
                    </m:f>
                    <m:r>
                      <a:rPr lang="ar-AE" b="0" i="1" smtClean="0">
                        <a:latin typeface="Cambria Math" panose="02040503050406030204" pitchFamily="18" charset="0"/>
                      </a:rPr>
                      <m:t> </m:t>
                    </m:r>
                  </m:oMath>
                </a14:m>
                <a:r>
                  <a:rPr lang="ar-AE" dirty="0"/>
                  <a:t>– </a:t>
                </a:r>
                <a:r>
                  <a:rPr lang="en-GB" dirty="0"/>
                  <a:t> </a:t>
                </a:r>
                <a14:m>
                  <m:oMath xmlns:m="http://schemas.openxmlformats.org/officeDocument/2006/math">
                    <m:f>
                      <m:fPr>
                        <m:ctrlPr>
                          <a:rPr lang="ar-AE" i="1">
                            <a:latin typeface="Cambria Math"/>
                          </a:rPr>
                        </m:ctrlPr>
                      </m:fPr>
                      <m:num>
                        <m:r>
                          <m:rPr>
                            <m:nor/>
                          </m:rPr>
                          <a:rPr lang="ar-AE" b="0" i="0" smtClean="0">
                            <a:latin typeface="Century Gothic" panose="020B0502020202020204" pitchFamily="34" charset="0"/>
                          </a:rPr>
                          <m:t>3</m:t>
                        </m:r>
                      </m:num>
                      <m:den>
                        <m:r>
                          <m:rPr>
                            <m:nor/>
                          </m:rPr>
                          <a:rPr lang="ar-AE">
                            <a:latin typeface="Century Gothic" panose="020B0502020202020204" pitchFamily="34" charset="0"/>
                          </a:rPr>
                          <m:t>10</m:t>
                        </m:r>
                      </m:den>
                    </m:f>
                  </m:oMath>
                </a14:m>
                <a:endParaRPr lang="ar-AE" dirty="0"/>
              </a:p>
            </p:txBody>
          </p:sp>
        </mc:Choice>
        <mc:Fallback xmlns="">
          <p:sp>
            <p:nvSpPr>
              <p:cNvPr id="12" name="TextBox 11">
                <a:extLst>
                  <a:ext uri="{FF2B5EF4-FFF2-40B4-BE49-F238E27FC236}">
                    <a16:creationId xmlns:a16="http://schemas.microsoft.com/office/drawing/2014/main" id="{FB383892-DBD8-49C7-856F-98207CB57A93}"/>
                  </a:ext>
                </a:extLst>
              </p:cNvPr>
              <p:cNvSpPr txBox="1">
                <a:spLocks noRot="1" noChangeAspect="1" noMove="1" noResize="1" noEditPoints="1" noAdjustHandles="1" noChangeArrowheads="1" noChangeShapeType="1" noTextEdit="1"/>
              </p:cNvSpPr>
              <p:nvPr/>
            </p:nvSpPr>
            <p:spPr bwMode="auto">
              <a:xfrm>
                <a:off x="4626426" y="1525814"/>
                <a:ext cx="4657344" cy="2336409"/>
              </a:xfrm>
              <a:prstGeom prst="rect">
                <a:avLst/>
              </a:prstGeom>
              <a:blipFill>
                <a:blip r:embed="rId4"/>
                <a:stretch>
                  <a:fillRect l="-1440" b="-1302"/>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GB">
                    <a:noFill/>
                  </a:rPr>
                  <a:t> </a:t>
                </a:r>
              </a:p>
            </p:txBody>
          </p:sp>
        </mc:Fallback>
      </mc:AlternateContent>
    </p:spTree>
    <p:extLst>
      <p:ext uri="{BB962C8B-B14F-4D97-AF65-F5344CB8AC3E}">
        <p14:creationId xmlns:p14="http://schemas.microsoft.com/office/powerpoint/2010/main" val="300793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xmlns=""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7" name="TextBox 16">
            <a:extLst>
              <a:ext uri="{FF2B5EF4-FFF2-40B4-BE49-F238E27FC236}">
                <a16:creationId xmlns:a16="http://schemas.microsoft.com/office/drawing/2014/main" xmlns="" id="{7A80F243-FB73-4C6D-AED7-F70AD514027F}"/>
              </a:ext>
            </a:extLst>
          </p:cNvPr>
          <p:cNvSpPr txBox="1"/>
          <p:nvPr/>
        </p:nvSpPr>
        <p:spPr bwMode="auto">
          <a:xfrm>
            <a:off x="233148" y="1219235"/>
            <a:ext cx="8634125" cy="3342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None/>
            </a:pPr>
            <a:r>
              <a:rPr lang="en-GB" sz="2400" dirty="0"/>
              <a:t>Stem sentences:</a:t>
            </a:r>
          </a:p>
          <a:p>
            <a:pPr>
              <a:buNone/>
            </a:pPr>
            <a:r>
              <a:rPr lang="en-GB" sz="2400" dirty="0"/>
              <a:t>Y3:</a:t>
            </a:r>
          </a:p>
          <a:p>
            <a:pPr>
              <a:buNone/>
            </a:pPr>
            <a:r>
              <a:rPr lang="en-GB" sz="2400" dirty="0"/>
              <a:t>When the denominators are the different and the numerator is the same, the</a:t>
            </a:r>
            <a:r>
              <a:rPr lang="en-GB" sz="2400" u="sng" dirty="0"/>
              <a:t> greater</a:t>
            </a:r>
            <a:r>
              <a:rPr lang="en-GB" sz="2400" dirty="0"/>
              <a:t> the denominator, the </a:t>
            </a:r>
            <a:r>
              <a:rPr lang="en-GB" sz="2400" u="sng" dirty="0"/>
              <a:t>smaller</a:t>
            </a:r>
            <a:r>
              <a:rPr lang="en-GB" sz="2400" dirty="0"/>
              <a:t> the fraction.</a:t>
            </a:r>
          </a:p>
          <a:p>
            <a:pPr>
              <a:buNone/>
            </a:pPr>
            <a:endParaRPr lang="en-GB" sz="2400" dirty="0"/>
          </a:p>
          <a:p>
            <a:pPr>
              <a:buNone/>
            </a:pPr>
            <a:r>
              <a:rPr lang="en-GB" sz="2400" dirty="0"/>
              <a:t>Y4: When subtracting fractions that have the same denominator, you only change the numerator.</a:t>
            </a:r>
          </a:p>
        </p:txBody>
      </p:sp>
      <p:sp>
        <p:nvSpPr>
          <p:cNvPr id="19" name="Rectangle 18">
            <a:extLst>
              <a:ext uri="{FF2B5EF4-FFF2-40B4-BE49-F238E27FC236}">
                <a16:creationId xmlns:a16="http://schemas.microsoft.com/office/drawing/2014/main" xmlns=""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090179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xmlns="" id="{6014C65D-FBC4-42A6-8370-0BB29BAC8FCD}"/>
              </a:ext>
            </a:extLst>
          </p:cNvPr>
          <p:cNvSpPr txBox="1"/>
          <p:nvPr/>
        </p:nvSpPr>
        <p:spPr bwMode="auto">
          <a:xfrm>
            <a:off x="117191" y="45800"/>
            <a:ext cx="177119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sp>
        <p:nvSpPr>
          <p:cNvPr id="10" name="Rectangle 9">
            <a:extLst>
              <a:ext uri="{FF2B5EF4-FFF2-40B4-BE49-F238E27FC236}">
                <a16:creationId xmlns:a16="http://schemas.microsoft.com/office/drawing/2014/main" xmlns=""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2" name="Straight Connector 11">
            <a:extLst>
              <a:ext uri="{FF2B5EF4-FFF2-40B4-BE49-F238E27FC236}">
                <a16:creationId xmlns:a16="http://schemas.microsoft.com/office/drawing/2014/main" xmlns="" id="{D03027F6-102E-42FB-B5A1-52B17CED64AB}"/>
              </a:ext>
            </a:extLst>
          </p:cNvPr>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a:extLst>
              <a:ext uri="{FF2B5EF4-FFF2-40B4-BE49-F238E27FC236}">
                <a16:creationId xmlns:a16="http://schemas.microsoft.com/office/drawing/2014/main" xmlns="" id="{31ADA901-18A5-4B2A-B447-96CB9A2FB654}"/>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4" name="TextBox 13">
            <a:extLst>
              <a:ext uri="{FF2B5EF4-FFF2-40B4-BE49-F238E27FC236}">
                <a16:creationId xmlns:a16="http://schemas.microsoft.com/office/drawing/2014/main" xmlns="" id="{4120E70F-7955-4485-A403-56EF884DBD48}"/>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4" name="Picture 3">
            <a:extLst>
              <a:ext uri="{FF2B5EF4-FFF2-40B4-BE49-F238E27FC236}">
                <a16:creationId xmlns:a16="http://schemas.microsoft.com/office/drawing/2014/main" xmlns="" id="{B607164D-42DA-48D6-BE7C-F7737E40902D}"/>
              </a:ext>
            </a:extLst>
          </p:cNvPr>
          <p:cNvPicPr>
            <a:picLocks noChangeAspect="1"/>
          </p:cNvPicPr>
          <p:nvPr/>
        </p:nvPicPr>
        <p:blipFill>
          <a:blip r:embed="rId3"/>
          <a:stretch>
            <a:fillRect/>
          </a:stretch>
        </p:blipFill>
        <p:spPr>
          <a:xfrm>
            <a:off x="106716" y="4877469"/>
            <a:ext cx="4362491" cy="1409700"/>
          </a:xfrm>
          <a:prstGeom prst="rect">
            <a:avLst/>
          </a:prstGeom>
        </p:spPr>
      </p:pic>
      <p:sp>
        <p:nvSpPr>
          <p:cNvPr id="15" name="TextBox 14">
            <a:extLst>
              <a:ext uri="{FF2B5EF4-FFF2-40B4-BE49-F238E27FC236}">
                <a16:creationId xmlns:a16="http://schemas.microsoft.com/office/drawing/2014/main" xmlns="" id="{56235E3E-8279-45E8-A864-61A527BA7346}"/>
              </a:ext>
            </a:extLst>
          </p:cNvPr>
          <p:cNvSpPr txBox="1"/>
          <p:nvPr/>
        </p:nvSpPr>
        <p:spPr bwMode="auto">
          <a:xfrm>
            <a:off x="234098" y="1153220"/>
            <a:ext cx="4226513" cy="4196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marL="0" lvl="0" indent="0" algn="l" rtl="0">
              <a:lnSpc>
                <a:spcPct val="150000"/>
              </a:lnSpc>
              <a:spcBef>
                <a:spcPts val="0"/>
              </a:spcBef>
              <a:spcAft>
                <a:spcPts val="0"/>
              </a:spcAft>
              <a:buClr>
                <a:schemeClr val="dk1"/>
              </a:buClr>
              <a:buSzPts val="1100"/>
              <a:buFont typeface="Arial"/>
              <a:buNone/>
            </a:pPr>
            <a:r>
              <a:rPr lang="en-GB" sz="1800" dirty="0"/>
              <a:t>The </a:t>
            </a:r>
            <a:r>
              <a:rPr lang="en-GB" sz="1800" dirty="0" err="1"/>
              <a:t>mathstronaut</a:t>
            </a:r>
            <a:r>
              <a:rPr lang="en-GB" sz="1800" dirty="0"/>
              <a:t> takes four strips of paper. She splits one into thirds, one into half, one into eighths and one into quarters.</a:t>
            </a:r>
          </a:p>
          <a:p>
            <a:pPr marL="0" lvl="0" indent="0" algn="l" rtl="0">
              <a:lnSpc>
                <a:spcPct val="150000"/>
              </a:lnSpc>
              <a:spcBef>
                <a:spcPts val="0"/>
              </a:spcBef>
              <a:spcAft>
                <a:spcPts val="0"/>
              </a:spcAft>
              <a:buClr>
                <a:schemeClr val="dk1"/>
              </a:buClr>
              <a:buSzPts val="1100"/>
              <a:buFont typeface="Arial"/>
              <a:buNone/>
            </a:pPr>
            <a:r>
              <a:rPr lang="en-GB" sz="1800" dirty="0"/>
              <a:t>She colours one section of each of her strips.</a:t>
            </a:r>
          </a:p>
          <a:p>
            <a:pPr marL="0" lvl="0" indent="0" algn="l" rtl="0">
              <a:lnSpc>
                <a:spcPct val="150000"/>
              </a:lnSpc>
              <a:spcBef>
                <a:spcPts val="0"/>
              </a:spcBef>
              <a:spcAft>
                <a:spcPts val="0"/>
              </a:spcAft>
              <a:buClr>
                <a:schemeClr val="dk1"/>
              </a:buClr>
              <a:buSzPts val="1100"/>
              <a:buFont typeface="Arial"/>
              <a:buNone/>
            </a:pPr>
            <a:r>
              <a:rPr lang="en-GB" sz="1800" b="1" dirty="0"/>
              <a:t>Can you help her order the strips from the smallest to the largest fraction?</a:t>
            </a:r>
          </a:p>
          <a:p>
            <a:pPr marL="0" lvl="0" indent="0" algn="l" rtl="0">
              <a:lnSpc>
                <a:spcPct val="150000"/>
              </a:lnSpc>
              <a:spcBef>
                <a:spcPts val="0"/>
              </a:spcBef>
              <a:spcAft>
                <a:spcPts val="0"/>
              </a:spcAft>
              <a:buClr>
                <a:schemeClr val="dk1"/>
              </a:buClr>
              <a:buSzPts val="1800"/>
              <a:buNone/>
            </a:pPr>
            <a:endParaRPr lang="en-GB" sz="1800" dirty="0"/>
          </a:p>
        </p:txBody>
      </p:sp>
      <p:sp>
        <p:nvSpPr>
          <p:cNvPr id="16" name="TextBox 15">
            <a:extLst>
              <a:ext uri="{FF2B5EF4-FFF2-40B4-BE49-F238E27FC236}">
                <a16:creationId xmlns:a16="http://schemas.microsoft.com/office/drawing/2014/main" xmlns="" id="{F1338B3C-885A-40BE-B07A-EAB6804A16FE}"/>
              </a:ext>
            </a:extLst>
          </p:cNvPr>
          <p:cNvSpPr txBox="1"/>
          <p:nvPr/>
        </p:nvSpPr>
        <p:spPr bwMode="auto">
          <a:xfrm>
            <a:off x="4675594" y="1260000"/>
            <a:ext cx="4657344" cy="872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marL="0" lvl="0" indent="0" algn="l" rtl="0">
              <a:lnSpc>
                <a:spcPct val="150000"/>
              </a:lnSpc>
              <a:spcBef>
                <a:spcPts val="0"/>
              </a:spcBef>
              <a:spcAft>
                <a:spcPts val="0"/>
              </a:spcAft>
              <a:buClr>
                <a:schemeClr val="dk1"/>
              </a:buClr>
              <a:buSzPts val="1800"/>
              <a:buNone/>
            </a:pPr>
            <a:r>
              <a:rPr lang="en-GB" sz="1800" b="1" dirty="0"/>
              <a:t>Use this bar model to solve the calculation.</a:t>
            </a:r>
          </a:p>
        </p:txBody>
      </p:sp>
      <p:pic>
        <p:nvPicPr>
          <p:cNvPr id="9" name="Picture 8">
            <a:extLst>
              <a:ext uri="{FF2B5EF4-FFF2-40B4-BE49-F238E27FC236}">
                <a16:creationId xmlns:a16="http://schemas.microsoft.com/office/drawing/2014/main" xmlns="" id="{2346DD4D-51A0-414D-8733-75BE434DE452}"/>
              </a:ext>
            </a:extLst>
          </p:cNvPr>
          <p:cNvPicPr>
            <a:picLocks noChangeAspect="1"/>
          </p:cNvPicPr>
          <p:nvPr/>
        </p:nvPicPr>
        <p:blipFill>
          <a:blip r:embed="rId4"/>
          <a:stretch>
            <a:fillRect/>
          </a:stretch>
        </p:blipFill>
        <p:spPr>
          <a:xfrm>
            <a:off x="4602079" y="2175434"/>
            <a:ext cx="4346901" cy="2200275"/>
          </a:xfrm>
          <a:prstGeom prst="rect">
            <a:avLst/>
          </a:prstGeom>
        </p:spPr>
      </p:pic>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xmlns="" id="{7D2424F4-D3C1-45DE-A217-D001C3BDEECD}"/>
                  </a:ext>
                </a:extLst>
              </p:cNvPr>
              <p:cNvSpPr txBox="1"/>
              <p:nvPr/>
            </p:nvSpPr>
            <p:spPr bwMode="auto">
              <a:xfrm>
                <a:off x="4666998" y="4558000"/>
                <a:ext cx="4748784" cy="102431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marL="0" lvl="0" indent="0" algn="l" rtl="0">
                  <a:lnSpc>
                    <a:spcPct val="150000"/>
                  </a:lnSpc>
                  <a:spcBef>
                    <a:spcPts val="0"/>
                  </a:spcBef>
                  <a:spcAft>
                    <a:spcPts val="0"/>
                  </a:spcAft>
                  <a:buClr>
                    <a:schemeClr val="dk1"/>
                  </a:buClr>
                  <a:buSzPts val="1800"/>
                  <a:buNone/>
                </a:pPr>
                <a:r>
                  <a:rPr lang="en-GB" sz="1600" b="1" dirty="0"/>
                  <a:t>Draw a bar model to solve this calculation:</a:t>
                </a:r>
              </a:p>
              <a:p>
                <a:pPr marL="0" lvl="0" indent="0" algn="l" rtl="0">
                  <a:lnSpc>
                    <a:spcPct val="150000"/>
                  </a:lnSpc>
                  <a:spcBef>
                    <a:spcPts val="0"/>
                  </a:spcBef>
                  <a:spcAft>
                    <a:spcPts val="0"/>
                  </a:spcAft>
                  <a:buClr>
                    <a:schemeClr val="dk1"/>
                  </a:buClr>
                  <a:buSzPts val="1800"/>
                  <a:buNone/>
                </a:pPr>
                <a:r>
                  <a:rPr lang="en-GB" sz="1600" dirty="0"/>
                  <a:t>2 – </a:t>
                </a:r>
                <a14:m>
                  <m:oMath xmlns:m="http://schemas.openxmlformats.org/officeDocument/2006/math">
                    <m:f>
                      <m:fPr>
                        <m:ctrlPr>
                          <a:rPr lang="ar-AE" sz="1600" i="1" smtClean="0">
                            <a:latin typeface="Cambria Math"/>
                          </a:rPr>
                        </m:ctrlPr>
                      </m:fPr>
                      <m:num>
                        <m:r>
                          <m:rPr>
                            <m:nor/>
                          </m:rPr>
                          <a:rPr lang="ar-AE" sz="1600" b="0" i="0" smtClean="0">
                            <a:latin typeface="Century Gothic" panose="020B0502020202020204" pitchFamily="34" charset="0"/>
                          </a:rPr>
                          <m:t>8</m:t>
                        </m:r>
                      </m:num>
                      <m:den>
                        <m:r>
                          <m:rPr>
                            <m:nor/>
                          </m:rPr>
                          <a:rPr lang="ar-AE" sz="1600" b="0" i="0" smtClean="0">
                            <a:latin typeface="Century Gothic" panose="020B0502020202020204" pitchFamily="34" charset="0"/>
                          </a:rPr>
                          <m:t>10</m:t>
                        </m:r>
                      </m:den>
                    </m:f>
                  </m:oMath>
                </a14:m>
                <a:r>
                  <a:rPr lang="ar-AE" sz="1600" dirty="0"/>
                  <a:t> = </a:t>
                </a:r>
              </a:p>
            </p:txBody>
          </p:sp>
        </mc:Choice>
        <mc:Fallback xmlns="">
          <p:sp>
            <p:nvSpPr>
              <p:cNvPr id="17" name="TextBox 16">
                <a:extLst>
                  <a:ext uri="{FF2B5EF4-FFF2-40B4-BE49-F238E27FC236}">
                    <a16:creationId xmlns:a16="http://schemas.microsoft.com/office/drawing/2014/main" id="{7D2424F4-D3C1-45DE-A217-D001C3BDEECD}"/>
                  </a:ext>
                </a:extLst>
              </p:cNvPr>
              <p:cNvSpPr txBox="1">
                <a:spLocks noRot="1" noChangeAspect="1" noMove="1" noResize="1" noEditPoints="1" noAdjustHandles="1" noChangeArrowheads="1" noChangeShapeType="1" noTextEdit="1"/>
              </p:cNvSpPr>
              <p:nvPr/>
            </p:nvSpPr>
            <p:spPr bwMode="auto">
              <a:xfrm>
                <a:off x="4666998" y="4558000"/>
                <a:ext cx="4748784" cy="1024319"/>
              </a:xfrm>
              <a:prstGeom prst="rect">
                <a:avLst/>
              </a:prstGeom>
              <a:blipFill>
                <a:blip r:embed="rId5"/>
                <a:stretch>
                  <a:fillRect l="-770" b="-178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GB">
                    <a:noFill/>
                  </a:rPr>
                  <a:t> </a:t>
                </a:r>
              </a:p>
            </p:txBody>
          </p:sp>
        </mc:Fallback>
      </mc:AlternateContent>
    </p:spTree>
    <p:extLst>
      <p:ext uri="{BB962C8B-B14F-4D97-AF65-F5344CB8AC3E}">
        <p14:creationId xmlns:p14="http://schemas.microsoft.com/office/powerpoint/2010/main" val="66208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xmlns="" id="{6014C65D-FBC4-42A6-8370-0BB29BAC8FCD}"/>
              </a:ext>
            </a:extLst>
          </p:cNvPr>
          <p:cNvSpPr txBox="1"/>
          <p:nvPr/>
        </p:nvSpPr>
        <p:spPr bwMode="auto">
          <a:xfrm>
            <a:off x="117191" y="45800"/>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0" name="Rectangle 9">
            <a:extLst>
              <a:ext uri="{FF2B5EF4-FFF2-40B4-BE49-F238E27FC236}">
                <a16:creationId xmlns:a16="http://schemas.microsoft.com/office/drawing/2014/main" xmlns=""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6" name="Straight Connector 5">
            <a:extLst>
              <a:ext uri="{FF2B5EF4-FFF2-40B4-BE49-F238E27FC236}">
                <a16:creationId xmlns:a16="http://schemas.microsoft.com/office/drawing/2014/main" xmlns="" id="{04C4E4A1-DF2C-4847-94DB-FF6344640FFA}"/>
              </a:ext>
            </a:extLst>
          </p:cNvPr>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xmlns="" id="{E7617B54-E605-4FA4-8EDD-1FAC1FD73B79}"/>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9" name="TextBox 8">
            <a:extLst>
              <a:ext uri="{FF2B5EF4-FFF2-40B4-BE49-F238E27FC236}">
                <a16:creationId xmlns:a16="http://schemas.microsoft.com/office/drawing/2014/main" xmlns="" id="{D88B1E7F-E8A6-44EF-A9F3-4225CA740E4C}"/>
              </a:ext>
            </a:extLst>
          </p:cNvPr>
          <p:cNvSpPr txBox="1"/>
          <p:nvPr/>
        </p:nvSpPr>
        <p:spPr bwMode="auto">
          <a:xfrm>
            <a:off x="4878512" y="328243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sp>
        <p:nvSpPr>
          <p:cNvPr id="12" name="TextBox 11">
            <a:extLst>
              <a:ext uri="{FF2B5EF4-FFF2-40B4-BE49-F238E27FC236}">
                <a16:creationId xmlns:a16="http://schemas.microsoft.com/office/drawing/2014/main" xmlns="" id="{D6144CDE-D50E-4735-BE34-096B4B74B9F4}"/>
              </a:ext>
            </a:extLst>
          </p:cNvPr>
          <p:cNvSpPr txBox="1"/>
          <p:nvPr/>
        </p:nvSpPr>
        <p:spPr bwMode="auto">
          <a:xfrm>
            <a:off x="77271" y="1107513"/>
            <a:ext cx="4657344" cy="456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marL="0" lvl="0" indent="0" algn="l" rtl="0">
              <a:lnSpc>
                <a:spcPct val="150000"/>
              </a:lnSpc>
              <a:spcBef>
                <a:spcPts val="0"/>
              </a:spcBef>
              <a:spcAft>
                <a:spcPts val="0"/>
              </a:spcAft>
              <a:buClr>
                <a:schemeClr val="dk1"/>
              </a:buClr>
              <a:buSzPts val="1800"/>
              <a:buNone/>
            </a:pPr>
            <a:r>
              <a:rPr lang="en-GB" sz="1800" b="1" dirty="0"/>
              <a:t>Place the fractions on the number line.</a:t>
            </a:r>
          </a:p>
        </p:txBody>
      </p:sp>
      <p:pic>
        <p:nvPicPr>
          <p:cNvPr id="35" name="Google Shape;152;p17">
            <a:extLst>
              <a:ext uri="{FF2B5EF4-FFF2-40B4-BE49-F238E27FC236}">
                <a16:creationId xmlns:a16="http://schemas.microsoft.com/office/drawing/2014/main" xmlns="" id="{3D776FB9-0867-44C9-8D46-07F3F2F75C1B}"/>
              </a:ext>
            </a:extLst>
          </p:cNvPr>
          <p:cNvPicPr preferRelativeResize="0"/>
          <p:nvPr/>
        </p:nvPicPr>
        <p:blipFill>
          <a:blip r:embed="rId3">
            <a:alphaModFix/>
          </a:blip>
          <a:stretch>
            <a:fillRect/>
          </a:stretch>
        </p:blipFill>
        <p:spPr>
          <a:xfrm>
            <a:off x="385344" y="3021071"/>
            <a:ext cx="3612728" cy="116792"/>
          </a:xfrm>
          <a:prstGeom prst="rect">
            <a:avLst/>
          </a:prstGeom>
          <a:noFill/>
          <a:ln>
            <a:noFill/>
          </a:ln>
        </p:spPr>
      </p:pic>
      <p:sp>
        <p:nvSpPr>
          <p:cNvPr id="36" name="Google Shape;153;p17">
            <a:extLst>
              <a:ext uri="{FF2B5EF4-FFF2-40B4-BE49-F238E27FC236}">
                <a16:creationId xmlns:a16="http://schemas.microsoft.com/office/drawing/2014/main" xmlns="" id="{E076EABD-B743-43B8-8B77-7C514029CF3D}"/>
              </a:ext>
            </a:extLst>
          </p:cNvPr>
          <p:cNvSpPr txBox="1"/>
          <p:nvPr/>
        </p:nvSpPr>
        <p:spPr>
          <a:xfrm>
            <a:off x="232943" y="3231895"/>
            <a:ext cx="211004"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000" b="1" i="0" u="none" strike="noStrike" kern="0" cap="none" spc="0" normalizeH="0" baseline="0" noProof="0">
                <a:ln>
                  <a:noFill/>
                </a:ln>
                <a:solidFill>
                  <a:srgbClr val="000000"/>
                </a:solidFill>
                <a:effectLst/>
                <a:uLnTx/>
                <a:uFillTx/>
                <a:latin typeface="Century Gothic"/>
                <a:ea typeface="Century Gothic"/>
                <a:cs typeface="Century Gothic"/>
                <a:sym typeface="Century Gothic"/>
              </a:rPr>
              <a:t>0</a:t>
            </a:r>
            <a:endParaRPr kumimoji="0" sz="2000" b="1"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37" name="Google Shape;154;p17">
            <a:extLst>
              <a:ext uri="{FF2B5EF4-FFF2-40B4-BE49-F238E27FC236}">
                <a16:creationId xmlns:a16="http://schemas.microsoft.com/office/drawing/2014/main" xmlns="" id="{2B22EC5C-A2E1-4AA2-A8BF-57F95C8EF6DD}"/>
              </a:ext>
            </a:extLst>
          </p:cNvPr>
          <p:cNvSpPr txBox="1"/>
          <p:nvPr/>
        </p:nvSpPr>
        <p:spPr>
          <a:xfrm>
            <a:off x="3868376" y="3079467"/>
            <a:ext cx="211004" cy="49241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0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rPr>
              <a:t>1</a:t>
            </a:r>
            <a:endParaRPr kumimoji="0" sz="20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AlternateContent xmlns:mc="http://schemas.openxmlformats.org/markup-compatibility/2006" xmlns:a14="http://schemas.microsoft.com/office/drawing/2010/main">
        <mc:Choice Requires="a14">
          <p:sp>
            <p:nvSpPr>
              <p:cNvPr id="38" name="Google Shape;159;p17">
                <a:extLst>
                  <a:ext uri="{FF2B5EF4-FFF2-40B4-BE49-F238E27FC236}">
                    <a16:creationId xmlns:a16="http://schemas.microsoft.com/office/drawing/2014/main" xmlns="" id="{6C530065-BDB6-4B51-AFF8-BD161CF90D4E}"/>
                  </a:ext>
                </a:extLst>
              </p:cNvPr>
              <p:cNvSpPr txBox="1"/>
              <p:nvPr/>
            </p:nvSpPr>
            <p:spPr>
              <a:xfrm>
                <a:off x="1511455" y="1860295"/>
                <a:ext cx="264085" cy="776785"/>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f>
                        <m:fPr>
                          <m:ctrlPr>
                            <a:rPr lang="ar-AE" sz="2000" i="1" smtClean="0">
                              <a:latin typeface="Cambria Math"/>
                            </a:rPr>
                          </m:ctrlPr>
                        </m:fPr>
                        <m:num>
                          <m:r>
                            <m:rPr>
                              <m:nor/>
                            </m:rPr>
                            <a:rPr lang="en-US" sz="2000" b="0" i="0" smtClean="0">
                              <a:latin typeface="Century Gothic" panose="020B0502020202020204" pitchFamily="34" charset="0"/>
                            </a:rPr>
                            <m:t>1</m:t>
                          </m:r>
                        </m:num>
                        <m:den>
                          <m:r>
                            <m:rPr>
                              <m:nor/>
                            </m:rPr>
                            <a:rPr lang="en-US" sz="2000" i="0" smtClean="0">
                              <a:latin typeface="Century Gothic" panose="020B0502020202020204" pitchFamily="34" charset="0"/>
                            </a:rPr>
                            <m:t> </m:t>
                          </m:r>
                          <m:r>
                            <m:rPr>
                              <m:nor/>
                            </m:rPr>
                            <a:rPr lang="en-US" sz="2000" b="0" i="0" smtClean="0">
                              <a:latin typeface="Century Gothic" panose="020B0502020202020204" pitchFamily="34" charset="0"/>
                            </a:rPr>
                            <m:t>6</m:t>
                          </m:r>
                          <m:r>
                            <m:rPr>
                              <m:nor/>
                            </m:rPr>
                            <a:rPr lang="en-US" sz="2000" i="0" smtClean="0">
                              <a:latin typeface="Century Gothic" panose="020B0502020202020204" pitchFamily="34" charset="0"/>
                            </a:rPr>
                            <m:t> </m:t>
                          </m:r>
                        </m:den>
                      </m:f>
                    </m:oMath>
                  </m:oMathPara>
                </a14:m>
                <a:endParaRPr kumimoji="0" sz="20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38" name="Google Shape;159;p17">
                <a:extLst>
                  <a:ext uri="{FF2B5EF4-FFF2-40B4-BE49-F238E27FC236}">
                    <a16:creationId xmlns:a16="http://schemas.microsoft.com/office/drawing/2014/main" id="{6C530065-BDB6-4B51-AFF8-BD161CF90D4E}"/>
                  </a:ext>
                </a:extLst>
              </p:cNvPr>
              <p:cNvSpPr txBox="1">
                <a:spLocks noRot="1" noChangeAspect="1" noMove="1" noResize="1" noEditPoints="1" noAdjustHandles="1" noChangeArrowheads="1" noChangeShapeType="1" noTextEdit="1"/>
              </p:cNvSpPr>
              <p:nvPr/>
            </p:nvSpPr>
            <p:spPr>
              <a:xfrm>
                <a:off x="1511455" y="1860295"/>
                <a:ext cx="264085" cy="776785"/>
              </a:xfrm>
              <a:prstGeom prst="rect">
                <a:avLst/>
              </a:prstGeom>
              <a:blipFill>
                <a:blip r:embed="rId4"/>
                <a:stretch>
                  <a:fillRect r="-41860"/>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Google Shape;160;p17">
                <a:extLst>
                  <a:ext uri="{FF2B5EF4-FFF2-40B4-BE49-F238E27FC236}">
                    <a16:creationId xmlns:a16="http://schemas.microsoft.com/office/drawing/2014/main" xmlns="" id="{D94A7D49-CDB8-4489-ABCC-92AD828EBC1C}"/>
                  </a:ext>
                </a:extLst>
              </p:cNvPr>
              <p:cNvSpPr txBox="1"/>
              <p:nvPr/>
            </p:nvSpPr>
            <p:spPr>
              <a:xfrm>
                <a:off x="524334" y="1817279"/>
                <a:ext cx="264085" cy="78140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f>
                        <m:fPr>
                          <m:ctrlPr>
                            <a:rPr lang="ar-AE" sz="2000" i="1" smtClean="0">
                              <a:latin typeface="Cambria Math"/>
                            </a:rPr>
                          </m:ctrlPr>
                        </m:fPr>
                        <m:num>
                          <m:r>
                            <m:rPr>
                              <m:nor/>
                            </m:rPr>
                            <a:rPr lang="en-US" sz="2000" b="0" i="0" smtClean="0">
                              <a:latin typeface="Century Gothic" panose="020B0502020202020204" pitchFamily="34" charset="0"/>
                            </a:rPr>
                            <m:t>2</m:t>
                          </m:r>
                        </m:num>
                        <m:den>
                          <m:r>
                            <m:rPr>
                              <m:nor/>
                            </m:rPr>
                            <a:rPr lang="en-US" sz="2000" i="0" smtClean="0">
                              <a:latin typeface="Century Gothic" panose="020B0502020202020204" pitchFamily="34" charset="0"/>
                            </a:rPr>
                            <m:t> </m:t>
                          </m:r>
                          <m:r>
                            <m:rPr>
                              <m:nor/>
                            </m:rPr>
                            <a:rPr lang="en-US" sz="2000" b="0" i="0" smtClean="0">
                              <a:latin typeface="Century Gothic" panose="020B0502020202020204" pitchFamily="34" charset="0"/>
                            </a:rPr>
                            <m:t>6</m:t>
                          </m:r>
                          <m:r>
                            <m:rPr>
                              <m:nor/>
                            </m:rPr>
                            <a:rPr lang="en-US" sz="2000" i="0" smtClean="0">
                              <a:latin typeface="Century Gothic" panose="020B0502020202020204" pitchFamily="34" charset="0"/>
                            </a:rPr>
                            <m:t> </m:t>
                          </m:r>
                        </m:den>
                      </m:f>
                    </m:oMath>
                  </m:oMathPara>
                </a14:m>
                <a:endParaRPr kumimoji="0" lang="en-GB" sz="20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39" name="Google Shape;160;p17">
                <a:extLst>
                  <a:ext uri="{FF2B5EF4-FFF2-40B4-BE49-F238E27FC236}">
                    <a16:creationId xmlns:a16="http://schemas.microsoft.com/office/drawing/2014/main" id="{D94A7D49-CDB8-4489-ABCC-92AD828EBC1C}"/>
                  </a:ext>
                </a:extLst>
              </p:cNvPr>
              <p:cNvSpPr txBox="1">
                <a:spLocks noRot="1" noChangeAspect="1" noMove="1" noResize="1" noEditPoints="1" noAdjustHandles="1" noChangeArrowheads="1" noChangeShapeType="1" noTextEdit="1"/>
              </p:cNvSpPr>
              <p:nvPr/>
            </p:nvSpPr>
            <p:spPr>
              <a:xfrm>
                <a:off x="524334" y="1817279"/>
                <a:ext cx="264085" cy="781402"/>
              </a:xfrm>
              <a:prstGeom prst="rect">
                <a:avLst/>
              </a:prstGeom>
              <a:blipFill>
                <a:blip r:embed="rId5"/>
                <a:stretch>
                  <a:fillRect r="-44186"/>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Google Shape;161;p17">
                <a:extLst>
                  <a:ext uri="{FF2B5EF4-FFF2-40B4-BE49-F238E27FC236}">
                    <a16:creationId xmlns:a16="http://schemas.microsoft.com/office/drawing/2014/main" xmlns="" id="{A39B8931-99C8-4C59-8D92-16CD0516F63E}"/>
                  </a:ext>
                </a:extLst>
              </p:cNvPr>
              <p:cNvSpPr txBox="1"/>
              <p:nvPr/>
            </p:nvSpPr>
            <p:spPr>
              <a:xfrm>
                <a:off x="2141858" y="1817279"/>
                <a:ext cx="264085" cy="781402"/>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f>
                        <m:fPr>
                          <m:ctrlPr>
                            <a:rPr lang="ar-AE" sz="2000" i="1" smtClean="0">
                              <a:latin typeface="Cambria Math"/>
                            </a:rPr>
                          </m:ctrlPr>
                        </m:fPr>
                        <m:num>
                          <m:r>
                            <m:rPr>
                              <m:nor/>
                            </m:rPr>
                            <a:rPr lang="en-US" sz="2000" b="0" i="0" smtClean="0">
                              <a:latin typeface="Century Gothic" panose="020B0502020202020204" pitchFamily="34" charset="0"/>
                            </a:rPr>
                            <m:t>3</m:t>
                          </m:r>
                        </m:num>
                        <m:den>
                          <m:r>
                            <m:rPr>
                              <m:nor/>
                            </m:rPr>
                            <a:rPr lang="en-US" sz="2000" i="0" smtClean="0">
                              <a:latin typeface="Century Gothic" panose="020B0502020202020204" pitchFamily="34" charset="0"/>
                            </a:rPr>
                            <m:t> </m:t>
                          </m:r>
                          <m:r>
                            <m:rPr>
                              <m:nor/>
                            </m:rPr>
                            <a:rPr lang="en-US" sz="2000" b="0" i="0" smtClean="0">
                              <a:latin typeface="Century Gothic" panose="020B0502020202020204" pitchFamily="34" charset="0"/>
                            </a:rPr>
                            <m:t>6</m:t>
                          </m:r>
                          <m:r>
                            <m:rPr>
                              <m:nor/>
                            </m:rPr>
                            <a:rPr lang="en-US" sz="2000" i="0" smtClean="0">
                              <a:latin typeface="Century Gothic" panose="020B0502020202020204" pitchFamily="34" charset="0"/>
                            </a:rPr>
                            <m:t> </m:t>
                          </m:r>
                        </m:den>
                      </m:f>
                    </m:oMath>
                  </m:oMathPara>
                </a14:m>
                <a:endParaRPr kumimoji="0" lang="en-GB" sz="20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40" name="Google Shape;161;p17">
                <a:extLst>
                  <a:ext uri="{FF2B5EF4-FFF2-40B4-BE49-F238E27FC236}">
                    <a16:creationId xmlns:a16="http://schemas.microsoft.com/office/drawing/2014/main" id="{A39B8931-99C8-4C59-8D92-16CD0516F63E}"/>
                  </a:ext>
                </a:extLst>
              </p:cNvPr>
              <p:cNvSpPr txBox="1">
                <a:spLocks noRot="1" noChangeAspect="1" noMove="1" noResize="1" noEditPoints="1" noAdjustHandles="1" noChangeArrowheads="1" noChangeShapeType="1" noTextEdit="1"/>
              </p:cNvSpPr>
              <p:nvPr/>
            </p:nvSpPr>
            <p:spPr>
              <a:xfrm>
                <a:off x="2141858" y="1817279"/>
                <a:ext cx="264085" cy="781402"/>
              </a:xfrm>
              <a:prstGeom prst="rect">
                <a:avLst/>
              </a:prstGeom>
              <a:blipFill>
                <a:blip r:embed="rId6"/>
                <a:stretch>
                  <a:fillRect r="-40909"/>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Google Shape;162;p17">
                <a:extLst>
                  <a:ext uri="{FF2B5EF4-FFF2-40B4-BE49-F238E27FC236}">
                    <a16:creationId xmlns:a16="http://schemas.microsoft.com/office/drawing/2014/main" xmlns="" id="{9F92B105-B733-4887-B0CB-7F270B18ACDB}"/>
                  </a:ext>
                </a:extLst>
              </p:cNvPr>
              <p:cNvSpPr txBox="1"/>
              <p:nvPr/>
            </p:nvSpPr>
            <p:spPr>
              <a:xfrm>
                <a:off x="3038108" y="1821896"/>
                <a:ext cx="264085" cy="776785"/>
              </a:xfrm>
              <a:prstGeom prst="rect">
                <a:avLst/>
              </a:prstGeom>
              <a:noFill/>
              <a:ln>
                <a:noFill/>
              </a:ln>
            </p:spPr>
            <p:txBody>
              <a:bodyPr spcFirstLastPara="1" wrap="square" lIns="91425" tIns="91425" rIns="91425" bIns="91425"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14:m>
                  <m:oMathPara xmlns:m="http://schemas.openxmlformats.org/officeDocument/2006/math">
                    <m:oMathParaPr>
                      <m:jc m:val="centerGroup"/>
                    </m:oMathParaPr>
                    <m:oMath xmlns:m="http://schemas.openxmlformats.org/officeDocument/2006/math">
                      <m:f>
                        <m:fPr>
                          <m:ctrlPr>
                            <a:rPr lang="ar-AE" sz="2000" i="1" smtClean="0">
                              <a:latin typeface="Cambria Math"/>
                            </a:rPr>
                          </m:ctrlPr>
                        </m:fPr>
                        <m:num>
                          <m:r>
                            <m:rPr>
                              <m:nor/>
                            </m:rPr>
                            <a:rPr lang="en-US" sz="2000" b="0" i="0" smtClean="0">
                              <a:latin typeface="Century Gothic" panose="020B0502020202020204" pitchFamily="34" charset="0"/>
                            </a:rPr>
                            <m:t>5</m:t>
                          </m:r>
                        </m:num>
                        <m:den>
                          <m:r>
                            <m:rPr>
                              <m:nor/>
                            </m:rPr>
                            <a:rPr lang="en-US" sz="2000" i="0" smtClean="0">
                              <a:latin typeface="Century Gothic" panose="020B0502020202020204" pitchFamily="34" charset="0"/>
                            </a:rPr>
                            <m:t> </m:t>
                          </m:r>
                          <m:r>
                            <m:rPr>
                              <m:nor/>
                            </m:rPr>
                            <a:rPr lang="en-US" sz="2000" b="0" i="0" smtClean="0">
                              <a:latin typeface="Century Gothic" panose="020B0502020202020204" pitchFamily="34" charset="0"/>
                            </a:rPr>
                            <m:t>6</m:t>
                          </m:r>
                          <m:r>
                            <m:rPr>
                              <m:nor/>
                            </m:rPr>
                            <a:rPr lang="en-US" sz="2000" i="0" smtClean="0">
                              <a:latin typeface="Century Gothic" panose="020B0502020202020204" pitchFamily="34" charset="0"/>
                            </a:rPr>
                            <m:t> </m:t>
                          </m:r>
                        </m:den>
                      </m:f>
                    </m:oMath>
                  </m:oMathPara>
                </a14:m>
                <a:endParaRPr kumimoji="0" lang="en-GB" sz="2000" b="1" i="0" u="none" strike="noStrike" kern="0" cap="none" spc="0" normalizeH="0" baseline="0" noProof="0" dirty="0">
                  <a:ln>
                    <a:noFill/>
                  </a:ln>
                  <a:solidFill>
                    <a:srgbClr val="000000"/>
                  </a:solidFill>
                  <a:effectLst/>
                  <a:uLnTx/>
                  <a:uFillTx/>
                  <a:latin typeface="Century Gothic"/>
                  <a:ea typeface="Century Gothic"/>
                  <a:cs typeface="Century Gothic"/>
                  <a:sym typeface="Century Gothic"/>
                </a:endParaRPr>
              </a:p>
            </p:txBody>
          </p:sp>
        </mc:Choice>
        <mc:Fallback xmlns="">
          <p:sp>
            <p:nvSpPr>
              <p:cNvPr id="41" name="Google Shape;162;p17">
                <a:extLst>
                  <a:ext uri="{FF2B5EF4-FFF2-40B4-BE49-F238E27FC236}">
                    <a16:creationId xmlns:a16="http://schemas.microsoft.com/office/drawing/2014/main" id="{9F92B105-B733-4887-B0CB-7F270B18ACDB}"/>
                  </a:ext>
                </a:extLst>
              </p:cNvPr>
              <p:cNvSpPr txBox="1">
                <a:spLocks noRot="1" noChangeAspect="1" noMove="1" noResize="1" noEditPoints="1" noAdjustHandles="1" noChangeArrowheads="1" noChangeShapeType="1" noTextEdit="1"/>
              </p:cNvSpPr>
              <p:nvPr/>
            </p:nvSpPr>
            <p:spPr>
              <a:xfrm>
                <a:off x="3038108" y="1821896"/>
                <a:ext cx="264085" cy="776785"/>
              </a:xfrm>
              <a:prstGeom prst="rect">
                <a:avLst/>
              </a:prstGeom>
              <a:blipFill>
                <a:blip r:embed="rId7"/>
                <a:stretch>
                  <a:fillRect r="-40909"/>
                </a:stretch>
              </a:blipFill>
              <a:ln>
                <a:noFill/>
              </a:ln>
            </p:spPr>
            <p:txBody>
              <a:bodyPr/>
              <a:lstStyle/>
              <a:p>
                <a:r>
                  <a:rPr lang="en-GB">
                    <a:noFill/>
                  </a:rPr>
                  <a:t> </a:t>
                </a:r>
              </a:p>
            </p:txBody>
          </p:sp>
        </mc:Fallback>
      </mc:AlternateContent>
      <p:pic>
        <p:nvPicPr>
          <p:cNvPr id="4" name="Picture 3">
            <a:extLst>
              <a:ext uri="{FF2B5EF4-FFF2-40B4-BE49-F238E27FC236}">
                <a16:creationId xmlns:a16="http://schemas.microsoft.com/office/drawing/2014/main" xmlns="" id="{41E9DC60-E021-4725-BD06-4ECD5F4AD237}"/>
              </a:ext>
            </a:extLst>
          </p:cNvPr>
          <p:cNvPicPr>
            <a:picLocks noChangeAspect="1"/>
          </p:cNvPicPr>
          <p:nvPr/>
        </p:nvPicPr>
        <p:blipFill>
          <a:blip r:embed="rId8"/>
          <a:stretch>
            <a:fillRect/>
          </a:stretch>
        </p:blipFill>
        <p:spPr>
          <a:xfrm>
            <a:off x="1511359" y="3720138"/>
            <a:ext cx="7355915" cy="2869263"/>
          </a:xfrm>
          <a:prstGeom prst="rect">
            <a:avLst/>
          </a:prstGeom>
        </p:spPr>
      </p:pic>
    </p:spTree>
    <p:extLst>
      <p:ext uri="{BB962C8B-B14F-4D97-AF65-F5344CB8AC3E}">
        <p14:creationId xmlns:p14="http://schemas.microsoft.com/office/powerpoint/2010/main" val="140694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xmlns="" id="{6014C65D-FBC4-42A6-8370-0BB29BAC8FCD}"/>
              </a:ext>
            </a:extLst>
          </p:cNvPr>
          <p:cNvSpPr txBox="1"/>
          <p:nvPr/>
        </p:nvSpPr>
        <p:spPr bwMode="auto">
          <a:xfrm>
            <a:off x="117191" y="45800"/>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0" name="Rectangle 9">
            <a:extLst>
              <a:ext uri="{FF2B5EF4-FFF2-40B4-BE49-F238E27FC236}">
                <a16:creationId xmlns:a16="http://schemas.microsoft.com/office/drawing/2014/main" xmlns=""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6" name="Straight Connector 5">
            <a:extLst>
              <a:ext uri="{FF2B5EF4-FFF2-40B4-BE49-F238E27FC236}">
                <a16:creationId xmlns:a16="http://schemas.microsoft.com/office/drawing/2014/main" xmlns="" id="{04C4E4A1-DF2C-4847-94DB-FF6344640FFA}"/>
              </a:ext>
            </a:extLst>
          </p:cNvPr>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xmlns="" id="{E7617B54-E605-4FA4-8EDD-1FAC1FD73B79}"/>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9" name="TextBox 8">
            <a:extLst>
              <a:ext uri="{FF2B5EF4-FFF2-40B4-BE49-F238E27FC236}">
                <a16:creationId xmlns:a16="http://schemas.microsoft.com/office/drawing/2014/main" xmlns="" id="{D88B1E7F-E8A6-44EF-A9F3-4225CA740E4C}"/>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4" name="Picture 3">
            <a:extLst>
              <a:ext uri="{FF2B5EF4-FFF2-40B4-BE49-F238E27FC236}">
                <a16:creationId xmlns:a16="http://schemas.microsoft.com/office/drawing/2014/main" xmlns="" id="{2FB4F055-B53D-4C24-8E31-2D2FB04BABC3}"/>
              </a:ext>
            </a:extLst>
          </p:cNvPr>
          <p:cNvPicPr>
            <a:picLocks noChangeAspect="1"/>
          </p:cNvPicPr>
          <p:nvPr/>
        </p:nvPicPr>
        <p:blipFill>
          <a:blip r:embed="rId3"/>
          <a:stretch>
            <a:fillRect/>
          </a:stretch>
        </p:blipFill>
        <p:spPr>
          <a:xfrm>
            <a:off x="4652601" y="1292893"/>
            <a:ext cx="4369183" cy="4103437"/>
          </a:xfrm>
          <a:prstGeom prst="rect">
            <a:avLst/>
          </a:prstGeom>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xmlns="" id="{EC632171-1C5F-4BA8-B54F-2286F5C13474}"/>
                  </a:ext>
                </a:extLst>
              </p:cNvPr>
              <p:cNvSpPr txBox="1"/>
              <p:nvPr/>
            </p:nvSpPr>
            <p:spPr bwMode="auto">
              <a:xfrm>
                <a:off x="117191" y="1231913"/>
                <a:ext cx="4657344" cy="372140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marL="0" lvl="0" indent="0" algn="l" rtl="0">
                  <a:lnSpc>
                    <a:spcPct val="150000"/>
                  </a:lnSpc>
                  <a:spcBef>
                    <a:spcPts val="0"/>
                  </a:spcBef>
                  <a:spcAft>
                    <a:spcPts val="0"/>
                  </a:spcAft>
                  <a:buClr>
                    <a:schemeClr val="dk1"/>
                  </a:buClr>
                  <a:buSzPts val="1800"/>
                  <a:buNone/>
                </a:pPr>
                <a:r>
                  <a:rPr lang="en-GB" sz="2000" dirty="0"/>
                  <a:t>The mathstronaut has ordered some fractions. </a:t>
                </a:r>
              </a:p>
              <a:p>
                <a:pPr marL="0" lvl="0" indent="0" algn="l" rtl="0">
                  <a:lnSpc>
                    <a:spcPct val="150000"/>
                  </a:lnSpc>
                  <a:spcBef>
                    <a:spcPts val="0"/>
                  </a:spcBef>
                  <a:spcAft>
                    <a:spcPts val="0"/>
                  </a:spcAft>
                  <a:buClr>
                    <a:schemeClr val="dk1"/>
                  </a:buClr>
                  <a:buSzPts val="1800"/>
                  <a:buNone/>
                </a:pPr>
                <a:r>
                  <a:rPr lang="en-GB" sz="2000" b="1" dirty="0"/>
                  <a:t>Is he correct? How do you know?</a:t>
                </a:r>
              </a:p>
              <a:p>
                <a:pPr marL="0" lvl="0" indent="0" algn="l" rtl="0">
                  <a:lnSpc>
                    <a:spcPct val="150000"/>
                  </a:lnSpc>
                  <a:spcBef>
                    <a:spcPts val="0"/>
                  </a:spcBef>
                  <a:spcAft>
                    <a:spcPts val="0"/>
                  </a:spcAft>
                  <a:buClr>
                    <a:schemeClr val="dk1"/>
                  </a:buClr>
                  <a:buSzPts val="1800"/>
                  <a:buNone/>
                </a:pPr>
                <a:r>
                  <a:rPr lang="en-GB" sz="2000" b="1" dirty="0"/>
                  <a:t>Has he ordered the fractions in ascending order or descending order? How do you know?</a:t>
                </a:r>
              </a:p>
              <a:p>
                <a:pPr marL="0" lvl="0" indent="0" algn="ctr">
                  <a:buNone/>
                </a:pPr>
                <a14:m>
                  <m:oMath xmlns:m="http://schemas.openxmlformats.org/officeDocument/2006/math">
                    <m:f>
                      <m:fPr>
                        <m:ctrlPr>
                          <a:rPr lang="ar-AE" sz="2800" i="1" smtClean="0">
                            <a:latin typeface="Cambria Math"/>
                          </a:rPr>
                        </m:ctrlPr>
                      </m:fPr>
                      <m:num>
                        <m:r>
                          <m:rPr>
                            <m:nor/>
                          </m:rPr>
                          <a:rPr lang="ar-AE" sz="2800" b="0" i="0" smtClean="0">
                            <a:latin typeface="Century Gothic" panose="020B0502020202020204" pitchFamily="34" charset="0"/>
                          </a:rPr>
                          <m:t>1</m:t>
                        </m:r>
                      </m:num>
                      <m:den>
                        <m:r>
                          <m:rPr>
                            <m:nor/>
                          </m:rPr>
                          <a:rPr lang="ar-AE" sz="2800" i="0" smtClean="0">
                            <a:latin typeface="Century Gothic" panose="020B0502020202020204" pitchFamily="34" charset="0"/>
                          </a:rPr>
                          <m:t> </m:t>
                        </m:r>
                        <m:r>
                          <m:rPr>
                            <m:nor/>
                          </m:rPr>
                          <a:rPr lang="ar-AE" sz="2800" b="0" i="0" smtClean="0">
                            <a:latin typeface="Century Gothic" panose="020B0502020202020204" pitchFamily="34" charset="0"/>
                          </a:rPr>
                          <m:t>9</m:t>
                        </m:r>
                        <m:r>
                          <m:rPr>
                            <m:nor/>
                          </m:rPr>
                          <a:rPr lang="ar-AE" sz="2800" i="0" smtClean="0">
                            <a:latin typeface="Century Gothic" panose="020B0502020202020204" pitchFamily="34" charset="0"/>
                          </a:rPr>
                          <m:t> </m:t>
                        </m:r>
                      </m:den>
                    </m:f>
                  </m:oMath>
                </a14:m>
                <a:r>
                  <a:rPr lang="ar-AE" b="1" dirty="0"/>
                  <a:t>, </a:t>
                </a:r>
                <a14:m>
                  <m:oMath xmlns:m="http://schemas.openxmlformats.org/officeDocument/2006/math">
                    <m:f>
                      <m:fPr>
                        <m:ctrlPr>
                          <a:rPr lang="ar-AE" i="1">
                            <a:latin typeface="Cambria Math"/>
                          </a:rPr>
                        </m:ctrlPr>
                      </m:fPr>
                      <m:num>
                        <m:r>
                          <m:rPr>
                            <m:nor/>
                          </m:rPr>
                          <a:rPr lang="ar-AE" b="0" i="0" smtClean="0">
                            <a:latin typeface="Century Gothic" panose="020B0502020202020204" pitchFamily="34" charset="0"/>
                          </a:rPr>
                          <m:t>3</m:t>
                        </m:r>
                      </m:num>
                      <m:den>
                        <m:r>
                          <m:rPr>
                            <m:nor/>
                          </m:rPr>
                          <a:rPr lang="ar-AE">
                            <a:latin typeface="Century Gothic" panose="020B0502020202020204" pitchFamily="34" charset="0"/>
                          </a:rPr>
                          <m:t> </m:t>
                        </m:r>
                        <m:r>
                          <m:rPr>
                            <m:nor/>
                          </m:rPr>
                          <a:rPr lang="ar-AE" b="0" i="0" smtClean="0">
                            <a:latin typeface="Century Gothic" panose="020B0502020202020204" pitchFamily="34" charset="0"/>
                          </a:rPr>
                          <m:t>9</m:t>
                        </m:r>
                        <m:r>
                          <m:rPr>
                            <m:nor/>
                          </m:rPr>
                          <a:rPr lang="ar-AE">
                            <a:latin typeface="Century Gothic" panose="020B0502020202020204" pitchFamily="34" charset="0"/>
                          </a:rPr>
                          <m:t> </m:t>
                        </m:r>
                      </m:den>
                    </m:f>
                  </m:oMath>
                </a14:m>
                <a:r>
                  <a:rPr lang="ar-AE" b="1" dirty="0"/>
                  <a:t>, </a:t>
                </a:r>
                <a14:m>
                  <m:oMath xmlns:m="http://schemas.openxmlformats.org/officeDocument/2006/math">
                    <m:f>
                      <m:fPr>
                        <m:ctrlPr>
                          <a:rPr lang="ar-AE" i="1">
                            <a:latin typeface="Cambria Math"/>
                          </a:rPr>
                        </m:ctrlPr>
                      </m:fPr>
                      <m:num>
                        <m:r>
                          <m:rPr>
                            <m:nor/>
                          </m:rPr>
                          <a:rPr lang="ar-AE" b="0" i="0" smtClean="0">
                            <a:latin typeface="Century Gothic" panose="020B0502020202020204" pitchFamily="34" charset="0"/>
                          </a:rPr>
                          <m:t>4</m:t>
                        </m:r>
                      </m:num>
                      <m:den>
                        <m:r>
                          <m:rPr>
                            <m:nor/>
                          </m:rPr>
                          <a:rPr lang="ar-AE">
                            <a:latin typeface="Century Gothic" panose="020B0502020202020204" pitchFamily="34" charset="0"/>
                          </a:rPr>
                          <m:t> </m:t>
                        </m:r>
                        <m:r>
                          <m:rPr>
                            <m:nor/>
                          </m:rPr>
                          <a:rPr lang="ar-AE" b="0" i="0" smtClean="0">
                            <a:latin typeface="Century Gothic" panose="020B0502020202020204" pitchFamily="34" charset="0"/>
                          </a:rPr>
                          <m:t>9</m:t>
                        </m:r>
                        <m:r>
                          <m:rPr>
                            <m:nor/>
                          </m:rPr>
                          <a:rPr lang="ar-AE">
                            <a:latin typeface="Century Gothic" panose="020B0502020202020204" pitchFamily="34" charset="0"/>
                          </a:rPr>
                          <m:t> </m:t>
                        </m:r>
                      </m:den>
                    </m:f>
                  </m:oMath>
                </a14:m>
                <a:r>
                  <a:rPr lang="ar-AE" b="1" dirty="0"/>
                  <a:t>, </a:t>
                </a:r>
                <a14:m>
                  <m:oMath xmlns:m="http://schemas.openxmlformats.org/officeDocument/2006/math">
                    <m:f>
                      <m:fPr>
                        <m:ctrlPr>
                          <a:rPr lang="ar-AE" i="1">
                            <a:latin typeface="Cambria Math"/>
                          </a:rPr>
                        </m:ctrlPr>
                      </m:fPr>
                      <m:num>
                        <m:r>
                          <m:rPr>
                            <m:nor/>
                          </m:rPr>
                          <a:rPr lang="ar-AE" b="0" i="0" smtClean="0">
                            <a:latin typeface="Century Gothic" panose="020B0502020202020204" pitchFamily="34" charset="0"/>
                          </a:rPr>
                          <m:t>8</m:t>
                        </m:r>
                      </m:num>
                      <m:den>
                        <m:r>
                          <m:rPr>
                            <m:nor/>
                          </m:rPr>
                          <a:rPr lang="ar-AE">
                            <a:latin typeface="Century Gothic" panose="020B0502020202020204" pitchFamily="34" charset="0"/>
                          </a:rPr>
                          <m:t> </m:t>
                        </m:r>
                        <m:r>
                          <m:rPr>
                            <m:nor/>
                          </m:rPr>
                          <a:rPr lang="ar-AE" b="0" i="0" smtClean="0">
                            <a:latin typeface="Century Gothic" panose="020B0502020202020204" pitchFamily="34" charset="0"/>
                          </a:rPr>
                          <m:t>9</m:t>
                        </m:r>
                        <m:r>
                          <m:rPr>
                            <m:nor/>
                          </m:rPr>
                          <a:rPr lang="ar-AE">
                            <a:latin typeface="Century Gothic" panose="020B0502020202020204" pitchFamily="34" charset="0"/>
                          </a:rPr>
                          <m:t> </m:t>
                        </m:r>
                      </m:den>
                    </m:f>
                  </m:oMath>
                </a14:m>
                <a:r>
                  <a:rPr lang="ar-AE" b="1" dirty="0"/>
                  <a:t>, </a:t>
                </a:r>
                <a14:m>
                  <m:oMath xmlns:m="http://schemas.openxmlformats.org/officeDocument/2006/math">
                    <m:f>
                      <m:fPr>
                        <m:ctrlPr>
                          <a:rPr lang="ar-AE" i="1">
                            <a:latin typeface="Cambria Math"/>
                          </a:rPr>
                        </m:ctrlPr>
                      </m:fPr>
                      <m:num>
                        <m:r>
                          <m:rPr>
                            <m:nor/>
                          </m:rPr>
                          <a:rPr lang="ar-AE" b="0" i="0" smtClean="0">
                            <a:latin typeface="Century Gothic" panose="020B0502020202020204" pitchFamily="34" charset="0"/>
                          </a:rPr>
                          <m:t>9</m:t>
                        </m:r>
                      </m:num>
                      <m:den>
                        <m:r>
                          <m:rPr>
                            <m:nor/>
                          </m:rPr>
                          <a:rPr lang="ar-AE">
                            <a:latin typeface="Century Gothic" panose="020B0502020202020204" pitchFamily="34" charset="0"/>
                          </a:rPr>
                          <m:t> </m:t>
                        </m:r>
                        <m:r>
                          <m:rPr>
                            <m:nor/>
                          </m:rPr>
                          <a:rPr lang="ar-AE" b="0" i="0" smtClean="0">
                            <a:latin typeface="Century Gothic" panose="020B0502020202020204" pitchFamily="34" charset="0"/>
                          </a:rPr>
                          <m:t>9</m:t>
                        </m:r>
                        <m:r>
                          <m:rPr>
                            <m:nor/>
                          </m:rPr>
                          <a:rPr lang="ar-AE">
                            <a:latin typeface="Century Gothic" panose="020B0502020202020204" pitchFamily="34" charset="0"/>
                          </a:rPr>
                          <m:t> </m:t>
                        </m:r>
                      </m:den>
                    </m:f>
                  </m:oMath>
                </a14:m>
                <a:endParaRPr lang="ar-AE" b="1" dirty="0"/>
              </a:p>
            </p:txBody>
          </p:sp>
        </mc:Choice>
        <mc:Fallback xmlns="">
          <p:sp>
            <p:nvSpPr>
              <p:cNvPr id="12" name="TextBox 11">
                <a:extLst>
                  <a:ext uri="{FF2B5EF4-FFF2-40B4-BE49-F238E27FC236}">
                    <a16:creationId xmlns:a16="http://schemas.microsoft.com/office/drawing/2014/main" id="{EC632171-1C5F-4BA8-B54F-2286F5C13474}"/>
                  </a:ext>
                </a:extLst>
              </p:cNvPr>
              <p:cNvSpPr txBox="1">
                <a:spLocks noRot="1" noChangeAspect="1" noMove="1" noResize="1" noEditPoints="1" noAdjustHandles="1" noChangeArrowheads="1" noChangeShapeType="1" noTextEdit="1"/>
              </p:cNvSpPr>
              <p:nvPr/>
            </p:nvSpPr>
            <p:spPr bwMode="auto">
              <a:xfrm>
                <a:off x="117191" y="1231913"/>
                <a:ext cx="4657344" cy="3721403"/>
              </a:xfrm>
              <a:prstGeom prst="rect">
                <a:avLst/>
              </a:prstGeom>
              <a:blipFill>
                <a:blip r:embed="rId4"/>
                <a:stretch>
                  <a:fillRect l="-1309" b="-49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GB">
                    <a:noFill/>
                  </a:rPr>
                  <a:t> </a:t>
                </a:r>
              </a:p>
            </p:txBody>
          </p:sp>
        </mc:Fallback>
      </mc:AlternateContent>
      <p:pic>
        <p:nvPicPr>
          <p:cNvPr id="13" name="Google Shape;182;p19">
            <a:extLst>
              <a:ext uri="{FF2B5EF4-FFF2-40B4-BE49-F238E27FC236}">
                <a16:creationId xmlns:a16="http://schemas.microsoft.com/office/drawing/2014/main" xmlns="" id="{DA34DABA-DD44-46B4-91C5-DCD8A6182FA2}"/>
              </a:ext>
            </a:extLst>
          </p:cNvPr>
          <p:cNvPicPr preferRelativeResize="0"/>
          <p:nvPr/>
        </p:nvPicPr>
        <p:blipFill>
          <a:blip r:embed="rId5">
            <a:alphaModFix/>
          </a:blip>
          <a:stretch>
            <a:fillRect/>
          </a:stretch>
        </p:blipFill>
        <p:spPr>
          <a:xfrm>
            <a:off x="-61510" y="5039417"/>
            <a:ext cx="1601472" cy="1557057"/>
          </a:xfrm>
          <a:prstGeom prst="rect">
            <a:avLst/>
          </a:prstGeom>
          <a:noFill/>
          <a:ln>
            <a:noFill/>
          </a:ln>
        </p:spPr>
      </p:pic>
    </p:spTree>
    <p:extLst>
      <p:ext uri="{BB962C8B-B14F-4D97-AF65-F5344CB8AC3E}">
        <p14:creationId xmlns:p14="http://schemas.microsoft.com/office/powerpoint/2010/main" val="2752083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xmlns=""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10" name="Rectangle 9">
            <a:extLst>
              <a:ext uri="{FF2B5EF4-FFF2-40B4-BE49-F238E27FC236}">
                <a16:creationId xmlns:a16="http://schemas.microsoft.com/office/drawing/2014/main" xmlns=""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3" name="Straight Connector 12">
            <a:extLst>
              <a:ext uri="{FF2B5EF4-FFF2-40B4-BE49-F238E27FC236}">
                <a16:creationId xmlns:a16="http://schemas.microsoft.com/office/drawing/2014/main" xmlns="" id="{2DA67CF4-AD30-47B6-88BB-7B31CABBEC38}"/>
              </a:ext>
            </a:extLst>
          </p:cNvPr>
          <p:cNvCxnSpPr/>
          <p:nvPr/>
        </p:nvCxnSpPr>
        <p:spPr bwMode="auto">
          <a:xfrm>
            <a:off x="4588259" y="56902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a:extLst>
              <a:ext uri="{FF2B5EF4-FFF2-40B4-BE49-F238E27FC236}">
                <a16:creationId xmlns:a16="http://schemas.microsoft.com/office/drawing/2014/main" xmlns="" id="{1BAD5C7A-5685-4BA9-BB80-BA3AC849BA9C}"/>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5" name="TextBox 14">
            <a:extLst>
              <a:ext uri="{FF2B5EF4-FFF2-40B4-BE49-F238E27FC236}">
                <a16:creationId xmlns:a16="http://schemas.microsoft.com/office/drawing/2014/main" xmlns="" id="{A7F13D98-3376-4312-A3E8-684D743F5E5E}"/>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18" name="Google Shape;191;p20">
            <a:extLst>
              <a:ext uri="{FF2B5EF4-FFF2-40B4-BE49-F238E27FC236}">
                <a16:creationId xmlns:a16="http://schemas.microsoft.com/office/drawing/2014/main" xmlns="" id="{C539FC6F-BF71-40C5-BDA8-495E99D41412}"/>
              </a:ext>
            </a:extLst>
          </p:cNvPr>
          <p:cNvPicPr preferRelativeResize="0"/>
          <p:nvPr/>
        </p:nvPicPr>
        <p:blipFill>
          <a:blip r:embed="rId3">
            <a:alphaModFix/>
          </a:blip>
          <a:stretch>
            <a:fillRect/>
          </a:stretch>
        </p:blipFill>
        <p:spPr>
          <a:xfrm>
            <a:off x="59135" y="1141658"/>
            <a:ext cx="4469990" cy="1519796"/>
          </a:xfrm>
          <a:prstGeom prst="rect">
            <a:avLst/>
          </a:prstGeom>
          <a:noFill/>
          <a:ln>
            <a:noFill/>
          </a:ln>
          <a:effectLst>
            <a:outerShdw blurRad="57150" dist="19050" dir="5400000" algn="bl" rotWithShape="0">
              <a:srgbClr val="000000">
                <a:alpha val="50000"/>
              </a:srgbClr>
            </a:outerShdw>
          </a:effectLst>
        </p:spPr>
      </p:pic>
      <p:pic>
        <p:nvPicPr>
          <p:cNvPr id="20" name="Google Shape;212;p22">
            <a:extLst>
              <a:ext uri="{FF2B5EF4-FFF2-40B4-BE49-F238E27FC236}">
                <a16:creationId xmlns:a16="http://schemas.microsoft.com/office/drawing/2014/main" xmlns="" id="{30B7381C-0FE1-4FC0-AF64-2AD684D346AF}"/>
              </a:ext>
            </a:extLst>
          </p:cNvPr>
          <p:cNvPicPr preferRelativeResize="0"/>
          <p:nvPr/>
        </p:nvPicPr>
        <p:blipFill>
          <a:blip r:embed="rId4">
            <a:alphaModFix/>
          </a:blip>
          <a:stretch>
            <a:fillRect/>
          </a:stretch>
        </p:blipFill>
        <p:spPr>
          <a:xfrm>
            <a:off x="54238" y="2772131"/>
            <a:ext cx="4469990" cy="1943023"/>
          </a:xfrm>
          <a:prstGeom prst="rect">
            <a:avLst/>
          </a:prstGeom>
          <a:noFill/>
          <a:ln>
            <a:noFill/>
          </a:ln>
          <a:effectLst>
            <a:outerShdw blurRad="57150" dist="19050" dir="5400000" algn="bl" rotWithShape="0">
              <a:srgbClr val="000000">
                <a:alpha val="50000"/>
              </a:srgbClr>
            </a:outerShdw>
          </a:effectLst>
        </p:spPr>
      </p:pic>
      <p:pic>
        <p:nvPicPr>
          <p:cNvPr id="16" name="Google Shape;125;p18">
            <a:extLst>
              <a:ext uri="{FF2B5EF4-FFF2-40B4-BE49-F238E27FC236}">
                <a16:creationId xmlns:a16="http://schemas.microsoft.com/office/drawing/2014/main" xmlns="" id="{DEB8D93D-CC01-4DF4-8952-5EBA2543321A}"/>
              </a:ext>
            </a:extLst>
          </p:cNvPr>
          <p:cNvPicPr/>
          <p:nvPr/>
        </p:nvPicPr>
        <p:blipFill rotWithShape="1">
          <a:blip r:embed="rId5">
            <a:alphaModFix/>
          </a:blip>
          <a:srcRect b="2409"/>
          <a:stretch/>
        </p:blipFill>
        <p:spPr bwMode="auto">
          <a:xfrm>
            <a:off x="4630264" y="1108999"/>
            <a:ext cx="4407838" cy="1705804"/>
          </a:xfrm>
          <a:prstGeom prst="rect">
            <a:avLst/>
          </a:prstGeom>
          <a:noFill/>
          <a:ln>
            <a:noFill/>
          </a:ln>
          <a:effectLst>
            <a:outerShdw blurRad="57150" dist="19050" dir="5400000" algn="bl" rotWithShape="0">
              <a:srgbClr val="000000">
                <a:alpha val="50000"/>
              </a:srgbClr>
            </a:outerShdw>
          </a:effectLst>
          <a:extLst>
            <a:ext uri="{53640926-AAD7-44D8-BBD7-CCE9431645EC}">
              <a14:shadowObscured xmlns:a14="http://schemas.microsoft.com/office/drawing/2010/main"/>
            </a:ext>
          </a:extLst>
        </p:spPr>
      </p:pic>
      <p:pic>
        <p:nvPicPr>
          <p:cNvPr id="17" name="Google Shape;150;p20">
            <a:extLst>
              <a:ext uri="{FF2B5EF4-FFF2-40B4-BE49-F238E27FC236}">
                <a16:creationId xmlns:a16="http://schemas.microsoft.com/office/drawing/2014/main" xmlns="" id="{48B03DB8-64AF-4FC8-8437-36D7EF050CE8}"/>
              </a:ext>
            </a:extLst>
          </p:cNvPr>
          <p:cNvPicPr preferRelativeResize="0"/>
          <p:nvPr/>
        </p:nvPicPr>
        <p:blipFill>
          <a:blip r:embed="rId6">
            <a:alphaModFix/>
          </a:blip>
          <a:stretch>
            <a:fillRect/>
          </a:stretch>
        </p:blipFill>
        <p:spPr>
          <a:xfrm>
            <a:off x="4655188" y="2888444"/>
            <a:ext cx="4469991" cy="1826710"/>
          </a:xfrm>
          <a:prstGeom prst="rect">
            <a:avLst/>
          </a:prstGeom>
          <a:noFill/>
          <a:ln>
            <a:noFill/>
          </a:ln>
          <a:effectLst>
            <a:outerShdw blurRad="57150" dist="19050" dir="5400000" algn="bl" rotWithShape="0">
              <a:srgbClr val="000000">
                <a:alpha val="50000"/>
              </a:srgbClr>
            </a:outerShdw>
          </a:effectLst>
        </p:spPr>
      </p:pic>
    </p:spTree>
    <p:extLst>
      <p:ext uri="{BB962C8B-B14F-4D97-AF65-F5344CB8AC3E}">
        <p14:creationId xmlns:p14="http://schemas.microsoft.com/office/powerpoint/2010/main" val="3840735060"/>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460</Words>
  <Application>Microsoft Office PowerPoint</Application>
  <PresentationFormat>On-screen Show (4:3)</PresentationFormat>
  <Paragraphs>94</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cp:revision>
  <dcterms:created xsi:type="dcterms:W3CDTF">2019-06-19T10:42:03Z</dcterms:created>
  <dcterms:modified xsi:type="dcterms:W3CDTF">2021-04-23T07:07:17Z</dcterms:modified>
</cp:coreProperties>
</file>