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58" r:id="rId4"/>
    <p:sldId id="278" r:id="rId5"/>
    <p:sldId id="283" r:id="rId6"/>
    <p:sldId id="281" r:id="rId7"/>
    <p:sldId id="284" r:id="rId8"/>
    <p:sldId id="280" r:id="rId9"/>
    <p:sldId id="282" r:id="rId10"/>
    <p:sldId id="285" r:id="rId11"/>
    <p:sldId id="286" r:id="rId12"/>
    <p:sldId id="287" r:id="rId13"/>
    <p:sldId id="27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14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GB"/>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197964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2A7D1F-84CD-4681-A9AA-97BF2D13154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165551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184851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694204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18373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627742"/>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627742"/>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2A7D1F-84CD-4681-A9AA-97BF2D131544}"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1112619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2A7D1F-84CD-4681-A9AA-97BF2D131544}"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973347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a:xfrm>
            <a:off x="516133" y="6387910"/>
            <a:ext cx="3859795" cy="228660"/>
          </a:xfrm>
        </p:spPr>
        <p:txBody>
          <a:bodyPr/>
          <a:lstStyle/>
          <a:p>
            <a:endParaRPr lang="en-GB"/>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961185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a:xfrm>
            <a:off x="538546" y="6365498"/>
            <a:ext cx="3859795" cy="228660"/>
          </a:xfrm>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16833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362780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2A7D1F-84CD-4681-A9AA-97BF2D13154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93484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2A7D1F-84CD-4681-A9AA-97BF2D13154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377825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2A7D1F-84CD-4681-A9AA-97BF2D131544}"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341713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2A7D1F-84CD-4681-A9AA-97BF2D131544}"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81824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FD2A7D1F-84CD-4681-A9AA-97BF2D131544}"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56652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2A7D1F-84CD-4681-A9AA-97BF2D13154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222910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2A7D1F-84CD-4681-A9AA-97BF2D13154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56113DBF-8885-4EC8-8C1C-C3B5AA3417D0}" type="slidenum">
              <a:rPr lang="en-GB" smtClean="0"/>
              <a:t>‹#›</a:t>
            </a:fld>
            <a:endParaRPr lang="en-GB"/>
          </a:p>
        </p:txBody>
      </p:sp>
    </p:spTree>
    <p:extLst>
      <p:ext uri="{BB962C8B-B14F-4D97-AF65-F5344CB8AC3E}">
        <p14:creationId xmlns:p14="http://schemas.microsoft.com/office/powerpoint/2010/main" val="42591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FD2A7D1F-84CD-4681-A9AA-97BF2D131544}" type="datetimeFigureOut">
              <a:rPr lang="en-GB" smtClean="0"/>
              <a:t>24/02/2021</a:t>
            </a:fld>
            <a:endParaRPr lang="en-GB"/>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GB"/>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56113DBF-8885-4EC8-8C1C-C3B5AA3417D0}" type="slidenum">
              <a:rPr lang="en-GB" smtClean="0"/>
              <a:t>‹#›</a:t>
            </a:fld>
            <a:endParaRPr lang="en-GB"/>
          </a:p>
        </p:txBody>
      </p:sp>
    </p:spTree>
    <p:extLst>
      <p:ext uri="{BB962C8B-B14F-4D97-AF65-F5344CB8AC3E}">
        <p14:creationId xmlns:p14="http://schemas.microsoft.com/office/powerpoint/2010/main" val="32686909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37A8-6B52-4F9F-B618-82344B362AB9}"/>
              </a:ext>
            </a:extLst>
          </p:cNvPr>
          <p:cNvSpPr>
            <a:spLocks noGrp="1"/>
          </p:cNvSpPr>
          <p:nvPr>
            <p:ph type="ctrTitle"/>
          </p:nvPr>
        </p:nvSpPr>
        <p:spPr>
          <a:xfrm>
            <a:off x="866440" y="1508046"/>
            <a:ext cx="7411120" cy="2550877"/>
          </a:xfrm>
        </p:spPr>
        <p:txBody>
          <a:bodyPr/>
          <a:lstStyle/>
          <a:p>
            <a:r>
              <a:rPr lang="en-GB" dirty="0"/>
              <a:t>The Tale of Custard the Dragon – Ogden Nash</a:t>
            </a:r>
          </a:p>
        </p:txBody>
      </p:sp>
      <p:sp>
        <p:nvSpPr>
          <p:cNvPr id="3" name="Subtitle 2">
            <a:extLst>
              <a:ext uri="{FF2B5EF4-FFF2-40B4-BE49-F238E27FC236}">
                <a16:creationId xmlns:a16="http://schemas.microsoft.com/office/drawing/2014/main" id="{F356FBFE-A9B2-4DAB-9F22-3243774561DB}"/>
              </a:ext>
            </a:extLst>
          </p:cNvPr>
          <p:cNvSpPr>
            <a:spLocks noGrp="1"/>
          </p:cNvSpPr>
          <p:nvPr>
            <p:ph type="subTitle" idx="1"/>
          </p:nvPr>
        </p:nvSpPr>
        <p:spPr/>
        <p:txBody>
          <a:bodyPr>
            <a:normAutofit fontScale="92500" lnSpcReduction="10000"/>
          </a:bodyPr>
          <a:lstStyle/>
          <a:p>
            <a:endParaRPr lang="en-GB" sz="2400" dirty="0"/>
          </a:p>
          <a:p>
            <a:r>
              <a:rPr lang="en-GB" sz="2400" dirty="0"/>
              <a:t>Friday 26 February 2021</a:t>
            </a:r>
          </a:p>
        </p:txBody>
      </p:sp>
      <p:sp>
        <p:nvSpPr>
          <p:cNvPr id="5" name="TextBox 4">
            <a:extLst>
              <a:ext uri="{FF2B5EF4-FFF2-40B4-BE49-F238E27FC236}">
                <a16:creationId xmlns:a16="http://schemas.microsoft.com/office/drawing/2014/main" id="{ABABA70E-C03B-412A-848F-A817175D2B8D}"/>
              </a:ext>
            </a:extLst>
          </p:cNvPr>
          <p:cNvSpPr txBox="1"/>
          <p:nvPr/>
        </p:nvSpPr>
        <p:spPr>
          <a:xfrm>
            <a:off x="866440" y="678416"/>
            <a:ext cx="4572000" cy="461665"/>
          </a:xfrm>
          <a:prstGeom prst="rect">
            <a:avLst/>
          </a:prstGeom>
          <a:noFill/>
        </p:spPr>
        <p:txBody>
          <a:bodyPr wrap="square">
            <a:spAutoFit/>
          </a:bodyPr>
          <a:lstStyle/>
          <a:p>
            <a:r>
              <a:rPr lang="en-GB" sz="2400" dirty="0">
                <a:solidFill>
                  <a:schemeClr val="accent1">
                    <a:lumMod val="40000"/>
                    <a:lumOff val="60000"/>
                  </a:schemeClr>
                </a:solidFill>
              </a:rPr>
              <a:t>Narrative poetry</a:t>
            </a:r>
          </a:p>
        </p:txBody>
      </p:sp>
    </p:spTree>
    <p:extLst>
      <p:ext uri="{BB962C8B-B14F-4D97-AF65-F5344CB8AC3E}">
        <p14:creationId xmlns:p14="http://schemas.microsoft.com/office/powerpoint/2010/main" val="215027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r>
              <a:rPr lang="en-GB" dirty="0"/>
              <a:t>Let’s go back to that phrase: chasing lions down the stairs.</a:t>
            </a:r>
          </a:p>
          <a:p>
            <a:r>
              <a:rPr lang="en-GB" dirty="0"/>
              <a:t>We thought of other brave actions, now we need to think about the what or the when of these actions. </a:t>
            </a:r>
          </a:p>
          <a:p>
            <a:r>
              <a:rPr lang="en-GB" dirty="0"/>
              <a:t>For example, chasing is the action, lions down the stairs is the what. </a:t>
            </a:r>
          </a:p>
          <a:p>
            <a:r>
              <a:rPr lang="en-GB" dirty="0"/>
              <a:t>Write your ‘what’ ideas in the fourth box.</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71230" y="5799832"/>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9" name="Straight Connector 18">
            <a:extLst>
              <a:ext uri="{FF2B5EF4-FFF2-40B4-BE49-F238E27FC236}">
                <a16:creationId xmlns:a16="http://schemas.microsoft.com/office/drawing/2014/main" id="{F2F61B36-EB50-48EB-804D-C8CC1D2AFB3C}"/>
              </a:ext>
            </a:extLst>
          </p:cNvPr>
          <p:cNvCxnSpPr/>
          <p:nvPr/>
        </p:nvCxnSpPr>
        <p:spPr>
          <a:xfrm>
            <a:off x="8252924" y="526487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2B0AFC6-9198-4490-B27F-8A24C7508699}"/>
              </a:ext>
            </a:extLst>
          </p:cNvPr>
          <p:cNvSpPr txBox="1"/>
          <p:nvPr/>
        </p:nvSpPr>
        <p:spPr>
          <a:xfrm>
            <a:off x="8376557" y="5850774"/>
            <a:ext cx="382555" cy="369332"/>
          </a:xfrm>
          <a:prstGeom prst="rect">
            <a:avLst/>
          </a:prstGeom>
          <a:noFill/>
        </p:spPr>
        <p:txBody>
          <a:bodyPr wrap="square" rtlCol="0">
            <a:spAutoFit/>
          </a:bodyPr>
          <a:lstStyle/>
          <a:p>
            <a:r>
              <a:rPr lang="en-GB" dirty="0"/>
              <a:t>4.</a:t>
            </a:r>
          </a:p>
        </p:txBody>
      </p:sp>
    </p:spTree>
    <p:extLst>
      <p:ext uri="{BB962C8B-B14F-4D97-AF65-F5344CB8AC3E}">
        <p14:creationId xmlns:p14="http://schemas.microsoft.com/office/powerpoint/2010/main" val="4180334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pPr marL="0" indent="0">
              <a:buNone/>
            </a:pPr>
            <a:r>
              <a:rPr lang="en-GB" dirty="0"/>
              <a:t>Here are some of my ideas. </a:t>
            </a:r>
          </a:p>
          <a:p>
            <a:r>
              <a:rPr lang="en-GB" dirty="0"/>
              <a:t>(Rescuing) someone from a burning house</a:t>
            </a:r>
          </a:p>
          <a:p>
            <a:r>
              <a:rPr lang="en-GB" dirty="0"/>
              <a:t>(Persevering) when the work is hard or to solve a problem</a:t>
            </a:r>
          </a:p>
          <a:p>
            <a:r>
              <a:rPr lang="en-GB" dirty="0"/>
              <a:t>(Pursuing) a huge spider and releasing it outside</a:t>
            </a:r>
          </a:p>
          <a:p>
            <a:r>
              <a:rPr lang="en-GB" dirty="0"/>
              <a:t>(Daring) to stand up for yourself to a bully</a:t>
            </a:r>
          </a:p>
          <a:p>
            <a:r>
              <a:rPr lang="en-GB" dirty="0"/>
              <a:t>(Fighting) like a soldier in a war</a:t>
            </a:r>
          </a:p>
          <a:p>
            <a:endParaRPr lang="en-GB" dirty="0"/>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71230" y="5799832"/>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9" name="Straight Connector 18">
            <a:extLst>
              <a:ext uri="{FF2B5EF4-FFF2-40B4-BE49-F238E27FC236}">
                <a16:creationId xmlns:a16="http://schemas.microsoft.com/office/drawing/2014/main" id="{F2F61B36-EB50-48EB-804D-C8CC1D2AFB3C}"/>
              </a:ext>
            </a:extLst>
          </p:cNvPr>
          <p:cNvCxnSpPr/>
          <p:nvPr/>
        </p:nvCxnSpPr>
        <p:spPr>
          <a:xfrm>
            <a:off x="8252924" y="526487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F5ADD7A0-3B2C-4103-8B4C-EC94AE763545}"/>
              </a:ext>
            </a:extLst>
          </p:cNvPr>
          <p:cNvSpPr txBox="1"/>
          <p:nvPr/>
        </p:nvSpPr>
        <p:spPr>
          <a:xfrm>
            <a:off x="8376557" y="5850774"/>
            <a:ext cx="382555" cy="369332"/>
          </a:xfrm>
          <a:prstGeom prst="rect">
            <a:avLst/>
          </a:prstGeom>
          <a:noFill/>
        </p:spPr>
        <p:txBody>
          <a:bodyPr wrap="square" rtlCol="0">
            <a:spAutoFit/>
          </a:bodyPr>
          <a:lstStyle/>
          <a:p>
            <a:r>
              <a:rPr lang="en-GB" dirty="0"/>
              <a:t>4.</a:t>
            </a:r>
          </a:p>
        </p:txBody>
      </p:sp>
    </p:spTree>
    <p:extLst>
      <p:ext uri="{BB962C8B-B14F-4D97-AF65-F5344CB8AC3E}">
        <p14:creationId xmlns:p14="http://schemas.microsoft.com/office/powerpoint/2010/main" val="394323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r>
              <a:rPr lang="en-GB" dirty="0"/>
              <a:t>For your version of this verse, you need choose two similes and one brave action. </a:t>
            </a:r>
          </a:p>
          <a:p>
            <a:r>
              <a:rPr lang="en-GB" dirty="0"/>
              <a:t>The last box is for you to find some rhyming words for the ideas you jotted down. This will help you to decide which similes and which brave action to choose for your own poem.</a:t>
            </a:r>
          </a:p>
          <a:p>
            <a:r>
              <a:rPr lang="en-GB" dirty="0"/>
              <a:t>Write the rhyming words in the last box. Remember, you can use an online rhyming dictionary.  </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71230" y="5799832"/>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9" name="Straight Connector 18">
            <a:extLst>
              <a:ext uri="{FF2B5EF4-FFF2-40B4-BE49-F238E27FC236}">
                <a16:creationId xmlns:a16="http://schemas.microsoft.com/office/drawing/2014/main" id="{F2F61B36-EB50-48EB-804D-C8CC1D2AFB3C}"/>
              </a:ext>
            </a:extLst>
          </p:cNvPr>
          <p:cNvCxnSpPr/>
          <p:nvPr/>
        </p:nvCxnSpPr>
        <p:spPr>
          <a:xfrm>
            <a:off x="8252924" y="526487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AB4F40B-A4E4-4B65-B1C5-AA59F2D23E6C}"/>
              </a:ext>
            </a:extLst>
          </p:cNvPr>
          <p:cNvSpPr txBox="1"/>
          <p:nvPr/>
        </p:nvSpPr>
        <p:spPr>
          <a:xfrm>
            <a:off x="8089640" y="6382139"/>
            <a:ext cx="513183" cy="369332"/>
          </a:xfrm>
          <a:prstGeom prst="rect">
            <a:avLst/>
          </a:prstGeom>
          <a:noFill/>
        </p:spPr>
        <p:txBody>
          <a:bodyPr wrap="square" rtlCol="0">
            <a:spAutoFit/>
          </a:bodyPr>
          <a:lstStyle/>
          <a:p>
            <a:r>
              <a:rPr lang="en-GB" dirty="0"/>
              <a:t>5.</a:t>
            </a:r>
          </a:p>
        </p:txBody>
      </p:sp>
    </p:spTree>
    <p:extLst>
      <p:ext uri="{BB962C8B-B14F-4D97-AF65-F5344CB8AC3E}">
        <p14:creationId xmlns:p14="http://schemas.microsoft.com/office/powerpoint/2010/main" val="29498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4FDC-255F-495D-901C-FCD443A010DF}"/>
              </a:ext>
            </a:extLst>
          </p:cNvPr>
          <p:cNvSpPr>
            <a:spLocks noGrp="1"/>
          </p:cNvSpPr>
          <p:nvPr>
            <p:ph type="title"/>
          </p:nvPr>
        </p:nvSpPr>
        <p:spPr/>
        <p:txBody>
          <a:bodyPr/>
          <a:lstStyle/>
          <a:p>
            <a:r>
              <a:rPr lang="en-GB" dirty="0"/>
              <a:t>Model – an example</a:t>
            </a:r>
          </a:p>
        </p:txBody>
      </p:sp>
      <p:sp>
        <p:nvSpPr>
          <p:cNvPr id="3" name="Content Placeholder 2">
            <a:extLst>
              <a:ext uri="{FF2B5EF4-FFF2-40B4-BE49-F238E27FC236}">
                <a16:creationId xmlns:a16="http://schemas.microsoft.com/office/drawing/2014/main" id="{799D6634-2265-4E13-9316-2E63A7BAE1C0}"/>
              </a:ext>
            </a:extLst>
          </p:cNvPr>
          <p:cNvSpPr>
            <a:spLocks noGrp="1"/>
          </p:cNvSpPr>
          <p:nvPr>
            <p:ph idx="1"/>
          </p:nvPr>
        </p:nvSpPr>
        <p:spPr>
          <a:xfrm>
            <a:off x="873712" y="2489200"/>
            <a:ext cx="7411871" cy="3530600"/>
          </a:xfrm>
        </p:spPr>
        <p:txBody>
          <a:bodyPr>
            <a:normAutofit/>
          </a:bodyPr>
          <a:lstStyle/>
          <a:p>
            <a:pPr marL="0" indent="0">
              <a:buNone/>
            </a:pPr>
            <a:r>
              <a:rPr lang="en-US" altLang="en-US" dirty="0">
                <a:highlight>
                  <a:srgbClr val="FFFF00"/>
                </a:highlight>
              </a:rPr>
              <a:t>Darcy</a:t>
            </a:r>
            <a:r>
              <a:rPr lang="en-US" altLang="en-US" sz="1800" dirty="0">
                <a:solidFill>
                  <a:schemeClr val="tx1"/>
                </a:solidFill>
              </a:rPr>
              <a:t> was as brave as barrelful of </a:t>
            </a:r>
            <a:r>
              <a:rPr lang="en-US" altLang="en-US" sz="1800" dirty="0">
                <a:solidFill>
                  <a:schemeClr val="tx1"/>
                </a:solidFill>
                <a:highlight>
                  <a:srgbClr val="FFFF00"/>
                </a:highlight>
              </a:rPr>
              <a:t>lions</a:t>
            </a:r>
            <a:r>
              <a:rPr lang="en-US" altLang="en-US" sz="1800" dirty="0">
                <a:solidFill>
                  <a:schemeClr val="tx1"/>
                </a:solidFill>
              </a:rPr>
              <a:t>, </a:t>
            </a:r>
            <a:br>
              <a:rPr lang="en-US" altLang="en-US" sz="1800" dirty="0">
                <a:solidFill>
                  <a:schemeClr val="tx1"/>
                </a:solidFill>
              </a:rPr>
            </a:br>
            <a:r>
              <a:rPr lang="en-US" altLang="en-US" sz="1800" dirty="0">
                <a:solidFill>
                  <a:schemeClr val="tx1"/>
                </a:solidFill>
              </a:rPr>
              <a:t>And </a:t>
            </a:r>
            <a:r>
              <a:rPr lang="en-US" altLang="en-US" sz="1800" dirty="0">
                <a:solidFill>
                  <a:schemeClr val="tx1"/>
                </a:solidFill>
                <a:highlight>
                  <a:srgbClr val="FFFF00"/>
                </a:highlight>
              </a:rPr>
              <a:t>Kid and Brit</a:t>
            </a:r>
            <a:r>
              <a:rPr lang="en-US" altLang="en-US" sz="1800" dirty="0">
                <a:solidFill>
                  <a:schemeClr val="tx1"/>
                </a:solidFill>
              </a:rPr>
              <a:t> </a:t>
            </a:r>
            <a:r>
              <a:rPr lang="en-US" altLang="en-US" sz="1800" dirty="0">
                <a:solidFill>
                  <a:schemeClr val="tx1"/>
                </a:solidFill>
                <a:highlight>
                  <a:srgbClr val="FFFF00"/>
                </a:highlight>
              </a:rPr>
              <a:t>persevered with their science</a:t>
            </a:r>
            <a:r>
              <a:rPr lang="en-US" altLang="en-US" sz="1800" dirty="0">
                <a:solidFill>
                  <a:schemeClr val="tx1"/>
                </a:solidFill>
              </a:rPr>
              <a:t>, </a:t>
            </a:r>
            <a:br>
              <a:rPr lang="en-US" altLang="en-US" sz="1800" dirty="0">
                <a:solidFill>
                  <a:schemeClr val="tx1"/>
                </a:solidFill>
              </a:rPr>
            </a:br>
            <a:r>
              <a:rPr lang="en-US" altLang="en-US" sz="1800" dirty="0">
                <a:solidFill>
                  <a:schemeClr val="tx1"/>
                </a:solidFill>
                <a:highlight>
                  <a:srgbClr val="FFFF00"/>
                </a:highlight>
              </a:rPr>
              <a:t>Monty</a:t>
            </a:r>
            <a:r>
              <a:rPr lang="en-US" altLang="en-US" sz="1800" dirty="0">
                <a:solidFill>
                  <a:schemeClr val="tx1"/>
                </a:solidFill>
              </a:rPr>
              <a:t> was as brave as </a:t>
            </a:r>
            <a:r>
              <a:rPr lang="en-US" altLang="en-US" dirty="0">
                <a:highlight>
                  <a:srgbClr val="FFFF00"/>
                </a:highlight>
              </a:rPr>
              <a:t>a hippo giving chase</a:t>
            </a:r>
            <a:r>
              <a:rPr lang="en-US" altLang="en-US" sz="1800" dirty="0">
                <a:solidFill>
                  <a:schemeClr val="tx1"/>
                </a:solidFill>
              </a:rPr>
              <a:t>, </a:t>
            </a:r>
            <a:br>
              <a:rPr lang="en-US" altLang="en-US" sz="1800" dirty="0">
                <a:solidFill>
                  <a:schemeClr val="tx1"/>
                </a:solidFill>
              </a:rPr>
            </a:br>
            <a:r>
              <a:rPr lang="en-US" altLang="en-US" sz="1800" dirty="0">
                <a:solidFill>
                  <a:schemeClr val="tx1"/>
                </a:solidFill>
              </a:rPr>
              <a:t>But </a:t>
            </a:r>
            <a:r>
              <a:rPr lang="en-US" altLang="en-US" sz="1800" dirty="0" err="1">
                <a:solidFill>
                  <a:schemeClr val="tx1"/>
                </a:solidFill>
                <a:highlight>
                  <a:srgbClr val="FFFF00"/>
                </a:highlight>
              </a:rPr>
              <a:t>Bronty</a:t>
            </a:r>
            <a:r>
              <a:rPr lang="en-US" altLang="en-US" sz="1800" dirty="0">
                <a:solidFill>
                  <a:schemeClr val="tx1"/>
                </a:solidFill>
              </a:rPr>
              <a:t> cried for a nice safe </a:t>
            </a:r>
            <a:r>
              <a:rPr lang="en-US" altLang="en-US" sz="1800" dirty="0">
                <a:solidFill>
                  <a:schemeClr val="tx1"/>
                </a:solidFill>
                <a:highlight>
                  <a:srgbClr val="FFFF00"/>
                </a:highlight>
              </a:rPr>
              <a:t>place</a:t>
            </a:r>
            <a:r>
              <a:rPr lang="en-US" altLang="en-US" sz="1800" dirty="0">
                <a:solidFill>
                  <a:schemeClr val="tx1"/>
                </a:solidFill>
              </a:rPr>
              <a:t>.</a:t>
            </a:r>
            <a:endParaRPr lang="en-GB" dirty="0"/>
          </a:p>
          <a:p>
            <a:r>
              <a:rPr lang="en-GB" dirty="0"/>
              <a:t>Write your own ‘brave’ verse, describing how three of your characters are brave </a:t>
            </a:r>
          </a:p>
          <a:p>
            <a:r>
              <a:rPr lang="en-GB" dirty="0"/>
              <a:t>The first and the third line, need to contain a simile.</a:t>
            </a:r>
          </a:p>
          <a:p>
            <a:r>
              <a:rPr lang="en-GB" dirty="0"/>
              <a:t>The second line needs an action.</a:t>
            </a:r>
          </a:p>
          <a:p>
            <a:r>
              <a:rPr lang="en-GB" dirty="0"/>
              <a:t>Keep it simple: use Ogden Nash’s or our rhyming words</a:t>
            </a:r>
            <a:br>
              <a:rPr lang="en-GB" dirty="0"/>
            </a:br>
            <a:r>
              <a:rPr lang="en-GB" dirty="0"/>
              <a:t>Challenge yourself: use your own ideas for rhymes</a:t>
            </a:r>
          </a:p>
        </p:txBody>
      </p:sp>
      <p:pic>
        <p:nvPicPr>
          <p:cNvPr id="7" name="Picture 6">
            <a:extLst>
              <a:ext uri="{FF2B5EF4-FFF2-40B4-BE49-F238E27FC236}">
                <a16:creationId xmlns:a16="http://schemas.microsoft.com/office/drawing/2014/main" id="{11ECC840-60F2-4B0B-8052-91543848950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285583" y="6089477"/>
            <a:ext cx="570126" cy="617265"/>
          </a:xfrm>
          <a:prstGeom prst="rect">
            <a:avLst/>
          </a:prstGeom>
        </p:spPr>
      </p:pic>
      <p:sp>
        <p:nvSpPr>
          <p:cNvPr id="8" name="TextBox 7">
            <a:extLst>
              <a:ext uri="{FF2B5EF4-FFF2-40B4-BE49-F238E27FC236}">
                <a16:creationId xmlns:a16="http://schemas.microsoft.com/office/drawing/2014/main" id="{40C6A0F6-608D-4F5C-BBD9-7B783CCE6D79}"/>
              </a:ext>
            </a:extLst>
          </p:cNvPr>
          <p:cNvSpPr txBox="1"/>
          <p:nvPr/>
        </p:nvSpPr>
        <p:spPr>
          <a:xfrm>
            <a:off x="6257475" y="6145462"/>
            <a:ext cx="1959429" cy="523220"/>
          </a:xfrm>
          <a:prstGeom prst="rect">
            <a:avLst/>
          </a:prstGeom>
          <a:noFill/>
        </p:spPr>
        <p:txBody>
          <a:bodyPr wrap="square" rtlCol="0">
            <a:spAutoFit/>
          </a:bodyPr>
          <a:lstStyle/>
          <a:p>
            <a:pPr algn="r"/>
            <a:r>
              <a:rPr lang="en-GB" sz="1400" dirty="0"/>
              <a:t>Deepen the moment</a:t>
            </a:r>
          </a:p>
        </p:txBody>
      </p:sp>
    </p:spTree>
    <p:extLst>
      <p:ext uri="{BB962C8B-B14F-4D97-AF65-F5344CB8AC3E}">
        <p14:creationId xmlns:p14="http://schemas.microsoft.com/office/powerpoint/2010/main" val="315462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644BDB-1818-4929-9E0A-2409A7D657EC}"/>
              </a:ext>
            </a:extLst>
          </p:cNvPr>
          <p:cNvSpPr>
            <a:spLocks noGrp="1"/>
          </p:cNvSpPr>
          <p:nvPr>
            <p:ph type="ctrTitle"/>
          </p:nvPr>
        </p:nvSpPr>
        <p:spPr>
          <a:xfrm>
            <a:off x="866440" y="2226504"/>
            <a:ext cx="7344499" cy="1813652"/>
          </a:xfrm>
        </p:spPr>
        <p:txBody>
          <a:bodyPr/>
          <a:lstStyle/>
          <a:p>
            <a:r>
              <a:rPr lang="en-GB" sz="3600" dirty="0"/>
              <a:t>LI: Can I write a narrative poem using a model?</a:t>
            </a:r>
          </a:p>
        </p:txBody>
      </p:sp>
      <p:sp>
        <p:nvSpPr>
          <p:cNvPr id="5" name="Subtitle 4">
            <a:extLst>
              <a:ext uri="{FF2B5EF4-FFF2-40B4-BE49-F238E27FC236}">
                <a16:creationId xmlns:a16="http://schemas.microsoft.com/office/drawing/2014/main" id="{61F1178A-53F9-45B1-AB94-BBABC188911A}"/>
              </a:ext>
            </a:extLst>
          </p:cNvPr>
          <p:cNvSpPr>
            <a:spLocks noGrp="1"/>
          </p:cNvSpPr>
          <p:nvPr>
            <p:ph type="subTitle" idx="1"/>
          </p:nvPr>
        </p:nvSpPr>
        <p:spPr>
          <a:xfrm>
            <a:off x="866440" y="4040156"/>
            <a:ext cx="7204540" cy="1598644"/>
          </a:xfrm>
        </p:spPr>
        <p:txBody>
          <a:bodyPr>
            <a:normAutofit/>
          </a:bodyPr>
          <a:lstStyle/>
          <a:p>
            <a:r>
              <a:rPr lang="en-GB" dirty="0">
                <a:solidFill>
                  <a:schemeClr val="bg2"/>
                </a:solidFill>
              </a:rPr>
              <a:t>Steps to success</a:t>
            </a:r>
          </a:p>
          <a:p>
            <a:pPr marL="285750" indent="-285750">
              <a:buFont typeface="Courier New" panose="02070309020205020404" pitchFamily="49" charset="0"/>
              <a:buChar char="o"/>
            </a:pPr>
            <a:r>
              <a:rPr lang="en-GB" dirty="0">
                <a:solidFill>
                  <a:schemeClr val="bg2"/>
                </a:solidFill>
              </a:rPr>
              <a:t>Use an online rhyming dictionary</a:t>
            </a:r>
          </a:p>
          <a:p>
            <a:pPr marL="285750" indent="-285750">
              <a:buFont typeface="Courier New" panose="02070309020205020404" pitchFamily="49" charset="0"/>
              <a:buChar char="o"/>
            </a:pPr>
            <a:r>
              <a:rPr lang="en-GB" dirty="0">
                <a:solidFill>
                  <a:schemeClr val="bg2"/>
                </a:solidFill>
              </a:rPr>
              <a:t>Use the model</a:t>
            </a:r>
          </a:p>
          <a:p>
            <a:pPr marL="285750" indent="-285750">
              <a:buFont typeface="Courier New" panose="02070309020205020404" pitchFamily="49" charset="0"/>
              <a:buChar char="o"/>
            </a:pPr>
            <a:r>
              <a:rPr lang="en-GB" dirty="0">
                <a:solidFill>
                  <a:schemeClr val="bg2"/>
                </a:solidFill>
              </a:rPr>
              <a:t>Write your own verses</a:t>
            </a:r>
          </a:p>
        </p:txBody>
      </p:sp>
    </p:spTree>
    <p:extLst>
      <p:ext uri="{BB962C8B-B14F-4D97-AF65-F5344CB8AC3E}">
        <p14:creationId xmlns:p14="http://schemas.microsoft.com/office/powerpoint/2010/main" val="172725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r>
              <a:rPr lang="en-GB" dirty="0"/>
              <a:t>Today, you are going to describe how brave all the characters are (except for one). </a:t>
            </a:r>
          </a:p>
          <a:p>
            <a:r>
              <a:rPr lang="en-GB" dirty="0"/>
              <a:t>We will use the similes lens and the action lens</a:t>
            </a:r>
          </a:p>
          <a:p>
            <a:r>
              <a:rPr lang="en-GB" dirty="0"/>
              <a:t>Your </a:t>
            </a:r>
            <a:r>
              <a:rPr lang="en-GB" dirty="0" err="1"/>
              <a:t>chotting</a:t>
            </a:r>
            <a:r>
              <a:rPr lang="en-GB" dirty="0"/>
              <a:t> page should look like this:</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52926" y="5821957"/>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9" name="Straight Connector 18">
            <a:extLst>
              <a:ext uri="{FF2B5EF4-FFF2-40B4-BE49-F238E27FC236}">
                <a16:creationId xmlns:a16="http://schemas.microsoft.com/office/drawing/2014/main" id="{2C9FADA2-98BD-471E-BD4E-D542C4C35FD1}"/>
              </a:ext>
            </a:extLst>
          </p:cNvPr>
          <p:cNvCxnSpPr/>
          <p:nvPr/>
        </p:nvCxnSpPr>
        <p:spPr>
          <a:xfrm>
            <a:off x="8231436" y="5307015"/>
            <a:ext cx="1" cy="45067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31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r>
              <a:rPr lang="en-GB" dirty="0"/>
              <a:t>In the poem we read that Belinda is as brave as a barrelful of bears. Mustard is as brave as a tiger in a rage. </a:t>
            </a:r>
          </a:p>
          <a:p>
            <a:r>
              <a:rPr lang="en-GB" dirty="0"/>
              <a:t>Can you think of any animals that show bravery or look very brave?</a:t>
            </a:r>
          </a:p>
          <a:p>
            <a:r>
              <a:rPr lang="en-GB" dirty="0"/>
              <a:t>Write your ideas in the first box.</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40764" y="5825413"/>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sp>
        <p:nvSpPr>
          <p:cNvPr id="7" name="TextBox 6">
            <a:extLst>
              <a:ext uri="{FF2B5EF4-FFF2-40B4-BE49-F238E27FC236}">
                <a16:creationId xmlns:a16="http://schemas.microsoft.com/office/drawing/2014/main" id="{CFD8B003-BE02-4F40-A295-ECE1F9EF5096}"/>
              </a:ext>
            </a:extLst>
          </p:cNvPr>
          <p:cNvSpPr txBox="1"/>
          <p:nvPr/>
        </p:nvSpPr>
        <p:spPr>
          <a:xfrm>
            <a:off x="7735077" y="5331439"/>
            <a:ext cx="382555" cy="369332"/>
          </a:xfrm>
          <a:prstGeom prst="rect">
            <a:avLst/>
          </a:prstGeom>
          <a:noFill/>
        </p:spPr>
        <p:txBody>
          <a:bodyPr wrap="square" rtlCol="0">
            <a:spAutoFit/>
          </a:bodyPr>
          <a:lstStyle/>
          <a:p>
            <a:r>
              <a:rPr lang="en-GB" dirty="0"/>
              <a:t>1.</a:t>
            </a:r>
          </a:p>
        </p:txBody>
      </p:sp>
      <p:cxnSp>
        <p:nvCxnSpPr>
          <p:cNvPr id="18" name="Straight Connector 17">
            <a:extLst>
              <a:ext uri="{FF2B5EF4-FFF2-40B4-BE49-F238E27FC236}">
                <a16:creationId xmlns:a16="http://schemas.microsoft.com/office/drawing/2014/main" id="{0082EFC5-D3D8-40E2-BED0-A8262D69E93A}"/>
              </a:ext>
            </a:extLst>
          </p:cNvPr>
          <p:cNvCxnSpPr/>
          <p:nvPr/>
        </p:nvCxnSpPr>
        <p:spPr>
          <a:xfrm>
            <a:off x="8226770" y="5298737"/>
            <a:ext cx="1" cy="45067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51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pPr marL="0" indent="0">
              <a:buNone/>
            </a:pPr>
            <a:r>
              <a:rPr lang="en-GB" dirty="0"/>
              <a:t>Here are some of my ideas:</a:t>
            </a:r>
          </a:p>
          <a:p>
            <a:r>
              <a:rPr lang="en-GB" dirty="0"/>
              <a:t>Honey badger</a:t>
            </a:r>
          </a:p>
          <a:p>
            <a:r>
              <a:rPr lang="en-GB" dirty="0"/>
              <a:t>Hippopotamus</a:t>
            </a:r>
          </a:p>
          <a:p>
            <a:r>
              <a:rPr lang="en-GB" dirty="0"/>
              <a:t>Lion</a:t>
            </a:r>
          </a:p>
          <a:p>
            <a:r>
              <a:rPr lang="en-GB" dirty="0"/>
              <a:t>Rescue dog</a:t>
            </a:r>
          </a:p>
          <a:p>
            <a:r>
              <a:rPr lang="en-GB" dirty="0"/>
              <a:t>Mountain goat</a:t>
            </a:r>
          </a:p>
          <a:p>
            <a:r>
              <a:rPr lang="en-GB" dirty="0"/>
              <a:t>Tasmanian devil</a:t>
            </a:r>
          </a:p>
          <a:p>
            <a:r>
              <a:rPr lang="en-GB" dirty="0"/>
              <a:t>Dolphin</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40764" y="5825413"/>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sp>
        <p:nvSpPr>
          <p:cNvPr id="7" name="TextBox 6">
            <a:extLst>
              <a:ext uri="{FF2B5EF4-FFF2-40B4-BE49-F238E27FC236}">
                <a16:creationId xmlns:a16="http://schemas.microsoft.com/office/drawing/2014/main" id="{CFD8B003-BE02-4F40-A295-ECE1F9EF5096}"/>
              </a:ext>
            </a:extLst>
          </p:cNvPr>
          <p:cNvSpPr txBox="1"/>
          <p:nvPr/>
        </p:nvSpPr>
        <p:spPr>
          <a:xfrm>
            <a:off x="7735077" y="5331439"/>
            <a:ext cx="382555" cy="369332"/>
          </a:xfrm>
          <a:prstGeom prst="rect">
            <a:avLst/>
          </a:prstGeom>
          <a:noFill/>
        </p:spPr>
        <p:txBody>
          <a:bodyPr wrap="square" rtlCol="0">
            <a:spAutoFit/>
          </a:bodyPr>
          <a:lstStyle/>
          <a:p>
            <a:r>
              <a:rPr lang="en-GB" dirty="0"/>
              <a:t>1.</a:t>
            </a:r>
          </a:p>
        </p:txBody>
      </p:sp>
      <p:cxnSp>
        <p:nvCxnSpPr>
          <p:cNvPr id="18" name="Straight Connector 17">
            <a:extLst>
              <a:ext uri="{FF2B5EF4-FFF2-40B4-BE49-F238E27FC236}">
                <a16:creationId xmlns:a16="http://schemas.microsoft.com/office/drawing/2014/main" id="{0082EFC5-D3D8-40E2-BED0-A8262D69E93A}"/>
              </a:ext>
            </a:extLst>
          </p:cNvPr>
          <p:cNvCxnSpPr/>
          <p:nvPr/>
        </p:nvCxnSpPr>
        <p:spPr>
          <a:xfrm>
            <a:off x="8226770" y="5298737"/>
            <a:ext cx="1" cy="45067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5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r>
              <a:rPr lang="en-GB" dirty="0"/>
              <a:t>Can you turn some of your ideas into similes?</a:t>
            </a:r>
            <a:br>
              <a:rPr lang="en-GB" dirty="0"/>
            </a:br>
            <a:r>
              <a:rPr lang="en-GB" dirty="0"/>
              <a:t>Remember, a simile is where you compare one thing to another using the words ‘as’ or ‘like’. </a:t>
            </a:r>
          </a:p>
          <a:p>
            <a:r>
              <a:rPr lang="en-GB" dirty="0"/>
              <a:t>Write your similes in the second box.</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26770" y="5814616"/>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8" name="Straight Connector 17">
            <a:extLst>
              <a:ext uri="{FF2B5EF4-FFF2-40B4-BE49-F238E27FC236}">
                <a16:creationId xmlns:a16="http://schemas.microsoft.com/office/drawing/2014/main" id="{0082EFC5-D3D8-40E2-BED0-A8262D69E93A}"/>
              </a:ext>
            </a:extLst>
          </p:cNvPr>
          <p:cNvCxnSpPr/>
          <p:nvPr/>
        </p:nvCxnSpPr>
        <p:spPr>
          <a:xfrm>
            <a:off x="8226770" y="529873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C894460-BCA4-424B-AB72-51AD54025A4A}"/>
              </a:ext>
            </a:extLst>
          </p:cNvPr>
          <p:cNvSpPr txBox="1"/>
          <p:nvPr/>
        </p:nvSpPr>
        <p:spPr>
          <a:xfrm>
            <a:off x="8339234" y="5331439"/>
            <a:ext cx="382555" cy="369332"/>
          </a:xfrm>
          <a:prstGeom prst="rect">
            <a:avLst/>
          </a:prstGeom>
          <a:noFill/>
        </p:spPr>
        <p:txBody>
          <a:bodyPr wrap="square" rtlCol="0">
            <a:spAutoFit/>
          </a:bodyPr>
          <a:lstStyle/>
          <a:p>
            <a:r>
              <a:rPr lang="en-GB" dirty="0"/>
              <a:t>2.</a:t>
            </a:r>
          </a:p>
        </p:txBody>
      </p:sp>
    </p:spTree>
    <p:extLst>
      <p:ext uri="{BB962C8B-B14F-4D97-AF65-F5344CB8AC3E}">
        <p14:creationId xmlns:p14="http://schemas.microsoft.com/office/powerpoint/2010/main" val="330478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pPr marL="0" indent="0">
              <a:buNone/>
            </a:pPr>
            <a:r>
              <a:rPr lang="en-GB" dirty="0"/>
              <a:t>Here are some of my ideas:</a:t>
            </a:r>
          </a:p>
          <a:p>
            <a:r>
              <a:rPr lang="en-GB" dirty="0"/>
              <a:t>Honey badger defending its burrow</a:t>
            </a:r>
          </a:p>
          <a:p>
            <a:r>
              <a:rPr lang="en-GB" dirty="0"/>
              <a:t>Hippo stomping and grunting</a:t>
            </a:r>
          </a:p>
          <a:p>
            <a:r>
              <a:rPr lang="en-GB" dirty="0"/>
              <a:t>Rescue dog finding people in the rubble or snow</a:t>
            </a:r>
          </a:p>
          <a:p>
            <a:r>
              <a:rPr lang="en-GB" dirty="0"/>
              <a:t>Mountain goat jumping from peak to peak</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40764" y="5825413"/>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8" name="Straight Connector 17">
            <a:extLst>
              <a:ext uri="{FF2B5EF4-FFF2-40B4-BE49-F238E27FC236}">
                <a16:creationId xmlns:a16="http://schemas.microsoft.com/office/drawing/2014/main" id="{0082EFC5-D3D8-40E2-BED0-A8262D69E93A}"/>
              </a:ext>
            </a:extLst>
          </p:cNvPr>
          <p:cNvCxnSpPr/>
          <p:nvPr/>
        </p:nvCxnSpPr>
        <p:spPr>
          <a:xfrm>
            <a:off x="8226770" y="529873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E2DD6FF-D884-4F35-9E28-FAB62EAEF485}"/>
              </a:ext>
            </a:extLst>
          </p:cNvPr>
          <p:cNvSpPr txBox="1"/>
          <p:nvPr/>
        </p:nvSpPr>
        <p:spPr>
          <a:xfrm>
            <a:off x="8339234" y="5331439"/>
            <a:ext cx="382555" cy="369332"/>
          </a:xfrm>
          <a:prstGeom prst="rect">
            <a:avLst/>
          </a:prstGeom>
          <a:noFill/>
        </p:spPr>
        <p:txBody>
          <a:bodyPr wrap="square" rtlCol="0">
            <a:spAutoFit/>
          </a:bodyPr>
          <a:lstStyle/>
          <a:p>
            <a:r>
              <a:rPr lang="en-GB" dirty="0"/>
              <a:t>2.</a:t>
            </a:r>
          </a:p>
        </p:txBody>
      </p:sp>
    </p:spTree>
    <p:extLst>
      <p:ext uri="{BB962C8B-B14F-4D97-AF65-F5344CB8AC3E}">
        <p14:creationId xmlns:p14="http://schemas.microsoft.com/office/powerpoint/2010/main" val="238816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r>
              <a:rPr lang="en-GB" dirty="0"/>
              <a:t>Ogden Nash writes in his poem about Custard the dragon, that Ink and Blink show their bravery by chasing lions down the stairs.</a:t>
            </a:r>
          </a:p>
          <a:p>
            <a:r>
              <a:rPr lang="en-GB" dirty="0"/>
              <a:t>Ogden Nash is using the action ‘chasing’ to show bravery. </a:t>
            </a:r>
          </a:p>
          <a:p>
            <a:r>
              <a:rPr lang="en-GB" dirty="0"/>
              <a:t>Let’s do some thesaurus thinking and find a good verb to use in our poem. </a:t>
            </a:r>
          </a:p>
          <a:p>
            <a:r>
              <a:rPr lang="en-GB" dirty="0"/>
              <a:t>First, I want you to think about any actions, like chasing, that show bravery.</a:t>
            </a:r>
          </a:p>
          <a:p>
            <a:r>
              <a:rPr lang="en-GB" dirty="0"/>
              <a:t>Write them in the third box.</a:t>
            </a:r>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71230" y="5799832"/>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9" name="Straight Connector 18">
            <a:extLst>
              <a:ext uri="{FF2B5EF4-FFF2-40B4-BE49-F238E27FC236}">
                <a16:creationId xmlns:a16="http://schemas.microsoft.com/office/drawing/2014/main" id="{F2F61B36-EB50-48EB-804D-C8CC1D2AFB3C}"/>
              </a:ext>
            </a:extLst>
          </p:cNvPr>
          <p:cNvCxnSpPr/>
          <p:nvPr/>
        </p:nvCxnSpPr>
        <p:spPr>
          <a:xfrm>
            <a:off x="8252924" y="526487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2B0AFC6-9198-4490-B27F-8A24C7508699}"/>
              </a:ext>
            </a:extLst>
          </p:cNvPr>
          <p:cNvSpPr txBox="1"/>
          <p:nvPr/>
        </p:nvSpPr>
        <p:spPr>
          <a:xfrm>
            <a:off x="7768549" y="5839039"/>
            <a:ext cx="382555" cy="369332"/>
          </a:xfrm>
          <a:prstGeom prst="rect">
            <a:avLst/>
          </a:prstGeom>
          <a:noFill/>
        </p:spPr>
        <p:txBody>
          <a:bodyPr wrap="square" rtlCol="0">
            <a:spAutoFit/>
          </a:bodyPr>
          <a:lstStyle/>
          <a:p>
            <a:r>
              <a:rPr lang="en-GB" dirty="0"/>
              <a:t>3.</a:t>
            </a:r>
          </a:p>
        </p:txBody>
      </p:sp>
    </p:spTree>
    <p:extLst>
      <p:ext uri="{BB962C8B-B14F-4D97-AF65-F5344CB8AC3E}">
        <p14:creationId xmlns:p14="http://schemas.microsoft.com/office/powerpoint/2010/main" val="131486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F2D7-4795-4F77-9330-659A0D546448}"/>
              </a:ext>
            </a:extLst>
          </p:cNvPr>
          <p:cNvSpPr>
            <a:spLocks noGrp="1"/>
          </p:cNvSpPr>
          <p:nvPr>
            <p:ph type="title"/>
          </p:nvPr>
        </p:nvSpPr>
        <p:spPr/>
        <p:txBody>
          <a:bodyPr/>
          <a:lstStyle/>
          <a:p>
            <a:r>
              <a:rPr lang="en-GB" dirty="0"/>
              <a:t>Bravery</a:t>
            </a:r>
          </a:p>
        </p:txBody>
      </p:sp>
      <p:sp>
        <p:nvSpPr>
          <p:cNvPr id="3" name="Content Placeholder 2">
            <a:extLst>
              <a:ext uri="{FF2B5EF4-FFF2-40B4-BE49-F238E27FC236}">
                <a16:creationId xmlns:a16="http://schemas.microsoft.com/office/drawing/2014/main" id="{0BFD4524-11A8-45F6-AC6A-4C2827CDD7AD}"/>
              </a:ext>
            </a:extLst>
          </p:cNvPr>
          <p:cNvSpPr>
            <a:spLocks noGrp="1"/>
          </p:cNvSpPr>
          <p:nvPr>
            <p:ph idx="1"/>
          </p:nvPr>
        </p:nvSpPr>
        <p:spPr>
          <a:xfrm>
            <a:off x="639147" y="2311371"/>
            <a:ext cx="7613779" cy="3530600"/>
          </a:xfrm>
        </p:spPr>
        <p:txBody>
          <a:bodyPr/>
          <a:lstStyle/>
          <a:p>
            <a:pPr marL="0" indent="0">
              <a:buNone/>
            </a:pPr>
            <a:r>
              <a:rPr lang="en-GB" dirty="0"/>
              <a:t>Here are some of my ideas. </a:t>
            </a:r>
          </a:p>
          <a:p>
            <a:r>
              <a:rPr lang="en-GB" dirty="0"/>
              <a:t>Rescuing</a:t>
            </a:r>
          </a:p>
          <a:p>
            <a:r>
              <a:rPr lang="en-GB" dirty="0"/>
              <a:t>Persevering</a:t>
            </a:r>
          </a:p>
          <a:p>
            <a:r>
              <a:rPr lang="en-GB" dirty="0"/>
              <a:t>Pursuing</a:t>
            </a:r>
          </a:p>
          <a:p>
            <a:r>
              <a:rPr lang="en-GB" dirty="0"/>
              <a:t>Daring</a:t>
            </a:r>
          </a:p>
          <a:p>
            <a:r>
              <a:rPr lang="en-GB" dirty="0"/>
              <a:t>Fighting like a soldier</a:t>
            </a:r>
          </a:p>
          <a:p>
            <a:endParaRPr lang="en-GB" dirty="0"/>
          </a:p>
        </p:txBody>
      </p:sp>
      <p:sp>
        <p:nvSpPr>
          <p:cNvPr id="4" name="Rectangle 3">
            <a:extLst>
              <a:ext uri="{FF2B5EF4-FFF2-40B4-BE49-F238E27FC236}">
                <a16:creationId xmlns:a16="http://schemas.microsoft.com/office/drawing/2014/main" id="{7608DFEA-56AB-4422-A041-D1C0ED2F164B}"/>
              </a:ext>
            </a:extLst>
          </p:cNvPr>
          <p:cNvSpPr/>
          <p:nvPr/>
        </p:nvSpPr>
        <p:spPr>
          <a:xfrm>
            <a:off x="7623110" y="5234473"/>
            <a:ext cx="1259633" cy="15088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a:extLst>
              <a:ext uri="{FF2B5EF4-FFF2-40B4-BE49-F238E27FC236}">
                <a16:creationId xmlns:a16="http://schemas.microsoft.com/office/drawing/2014/main" id="{C79E8E0C-8909-495F-83C6-E79A1F7919DC}"/>
              </a:ext>
            </a:extLst>
          </p:cNvPr>
          <p:cNvCxnSpPr/>
          <p:nvPr/>
        </p:nvCxnSpPr>
        <p:spPr>
          <a:xfrm>
            <a:off x="7623110" y="5757693"/>
            <a:ext cx="125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6B16A9-C5A6-4CE6-ABD7-17839833400A}"/>
              </a:ext>
            </a:extLst>
          </p:cNvPr>
          <p:cNvCxnSpPr/>
          <p:nvPr/>
        </p:nvCxnSpPr>
        <p:spPr>
          <a:xfrm>
            <a:off x="7623110" y="6292648"/>
            <a:ext cx="1259633"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F968E34-35CA-4316-944A-46170CD0468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49193" y="6169272"/>
            <a:ext cx="646742" cy="617265"/>
          </a:xfrm>
          <a:prstGeom prst="rect">
            <a:avLst/>
          </a:prstGeom>
        </p:spPr>
      </p:pic>
      <p:pic>
        <p:nvPicPr>
          <p:cNvPr id="12" name="Picture 11">
            <a:extLst>
              <a:ext uri="{FF2B5EF4-FFF2-40B4-BE49-F238E27FC236}">
                <a16:creationId xmlns:a16="http://schemas.microsoft.com/office/drawing/2014/main" id="{A75865BF-724F-4627-A604-B76922F6CE5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10266" y="6220106"/>
            <a:ext cx="570126" cy="617265"/>
          </a:xfrm>
          <a:prstGeom prst="rect">
            <a:avLst/>
          </a:prstGeom>
        </p:spPr>
      </p:pic>
      <p:sp>
        <p:nvSpPr>
          <p:cNvPr id="13" name="TextBox 12">
            <a:extLst>
              <a:ext uri="{FF2B5EF4-FFF2-40B4-BE49-F238E27FC236}">
                <a16:creationId xmlns:a16="http://schemas.microsoft.com/office/drawing/2014/main" id="{064A2814-4CA9-4E65-B452-B84E354387B4}"/>
              </a:ext>
            </a:extLst>
          </p:cNvPr>
          <p:cNvSpPr txBox="1"/>
          <p:nvPr/>
        </p:nvSpPr>
        <p:spPr>
          <a:xfrm>
            <a:off x="4282158" y="6276091"/>
            <a:ext cx="1959429" cy="523220"/>
          </a:xfrm>
          <a:prstGeom prst="rect">
            <a:avLst/>
          </a:prstGeom>
          <a:noFill/>
        </p:spPr>
        <p:txBody>
          <a:bodyPr wrap="square" rtlCol="0">
            <a:spAutoFit/>
          </a:bodyPr>
          <a:lstStyle/>
          <a:p>
            <a:pPr algn="r"/>
            <a:r>
              <a:rPr lang="en-GB" sz="1400" dirty="0"/>
              <a:t>Deepen the moment</a:t>
            </a:r>
          </a:p>
        </p:txBody>
      </p:sp>
      <p:cxnSp>
        <p:nvCxnSpPr>
          <p:cNvPr id="14" name="Straight Connector 13">
            <a:extLst>
              <a:ext uri="{FF2B5EF4-FFF2-40B4-BE49-F238E27FC236}">
                <a16:creationId xmlns:a16="http://schemas.microsoft.com/office/drawing/2014/main" id="{EFACFF7C-C1C3-4488-A10D-5C2A4508A372}"/>
              </a:ext>
            </a:extLst>
          </p:cNvPr>
          <p:cNvCxnSpPr/>
          <p:nvPr/>
        </p:nvCxnSpPr>
        <p:spPr>
          <a:xfrm>
            <a:off x="8271230" y="5799832"/>
            <a:ext cx="1" cy="45067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Sword Icon 1628776">
            <a:extLst>
              <a:ext uri="{FF2B5EF4-FFF2-40B4-BE49-F238E27FC236}">
                <a16:creationId xmlns:a16="http://schemas.microsoft.com/office/drawing/2014/main" id="{956D9EB9-B3BB-4FFD-962D-609E638BB22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1872" y="815612"/>
            <a:ext cx="762000" cy="762000"/>
          </a:xfrm>
          <a:prstGeom prst="rect">
            <a:avLst/>
          </a:prstGeom>
          <a:solidFill>
            <a:schemeClr val="accent2">
              <a:lumMod val="20000"/>
              <a:lumOff val="80000"/>
            </a:schemeClr>
          </a:solidFill>
          <a:ln>
            <a:noFill/>
          </a:ln>
        </p:spPr>
      </p:pic>
      <p:pic>
        <p:nvPicPr>
          <p:cNvPr id="16" name="Picture 15">
            <a:extLst>
              <a:ext uri="{FF2B5EF4-FFF2-40B4-BE49-F238E27FC236}">
                <a16:creationId xmlns:a16="http://schemas.microsoft.com/office/drawing/2014/main" id="{DD489792-6ED0-4680-AE9A-5061D64CD53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662355" y="6174356"/>
            <a:ext cx="563808" cy="568970"/>
          </a:xfrm>
          <a:prstGeom prst="rect">
            <a:avLst/>
          </a:prstGeom>
        </p:spPr>
      </p:pic>
      <p:pic>
        <p:nvPicPr>
          <p:cNvPr id="17" name="Picture 16">
            <a:extLst>
              <a:ext uri="{FF2B5EF4-FFF2-40B4-BE49-F238E27FC236}">
                <a16:creationId xmlns:a16="http://schemas.microsoft.com/office/drawing/2014/main" id="{00000000-0008-0000-0700-00005B00000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12367" y="6083559"/>
            <a:ext cx="790881" cy="753812"/>
          </a:xfrm>
          <a:prstGeom prst="rect">
            <a:avLst/>
          </a:prstGeom>
        </p:spPr>
      </p:pic>
      <p:cxnSp>
        <p:nvCxnSpPr>
          <p:cNvPr id="19" name="Straight Connector 18">
            <a:extLst>
              <a:ext uri="{FF2B5EF4-FFF2-40B4-BE49-F238E27FC236}">
                <a16:creationId xmlns:a16="http://schemas.microsoft.com/office/drawing/2014/main" id="{F2F61B36-EB50-48EB-804D-C8CC1D2AFB3C}"/>
              </a:ext>
            </a:extLst>
          </p:cNvPr>
          <p:cNvCxnSpPr/>
          <p:nvPr/>
        </p:nvCxnSpPr>
        <p:spPr>
          <a:xfrm>
            <a:off x="8252924" y="5264877"/>
            <a:ext cx="1" cy="45067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2B0AFC6-9198-4490-B27F-8A24C7508699}"/>
              </a:ext>
            </a:extLst>
          </p:cNvPr>
          <p:cNvSpPr txBox="1"/>
          <p:nvPr/>
        </p:nvSpPr>
        <p:spPr>
          <a:xfrm>
            <a:off x="7768549" y="5839039"/>
            <a:ext cx="382555" cy="369332"/>
          </a:xfrm>
          <a:prstGeom prst="rect">
            <a:avLst/>
          </a:prstGeom>
          <a:noFill/>
        </p:spPr>
        <p:txBody>
          <a:bodyPr wrap="square" rtlCol="0">
            <a:spAutoFit/>
          </a:bodyPr>
          <a:lstStyle/>
          <a:p>
            <a:r>
              <a:rPr lang="en-GB" dirty="0"/>
              <a:t>3.</a:t>
            </a:r>
          </a:p>
        </p:txBody>
      </p:sp>
    </p:spTree>
    <p:extLst>
      <p:ext uri="{BB962C8B-B14F-4D97-AF65-F5344CB8AC3E}">
        <p14:creationId xmlns:p14="http://schemas.microsoft.com/office/powerpoint/2010/main" val="1668094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750</TotalTime>
  <Words>667</Words>
  <Application>Microsoft Office PowerPoint</Application>
  <PresentationFormat>On-screen Show (4:3)</PresentationFormat>
  <Paragraphs>90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Courier New</vt:lpstr>
      <vt:lpstr>Wingdings 3</vt:lpstr>
      <vt:lpstr>Ion Boardroom</vt:lpstr>
      <vt:lpstr>The Tale of Custard the Dragon – Ogden Nash</vt:lpstr>
      <vt:lpstr>LI: Can I write a narrative poem using a model?</vt:lpstr>
      <vt:lpstr>Bravery</vt:lpstr>
      <vt:lpstr>Bravery</vt:lpstr>
      <vt:lpstr>Bravery</vt:lpstr>
      <vt:lpstr>Bravery</vt:lpstr>
      <vt:lpstr>Bravery</vt:lpstr>
      <vt:lpstr>Bravery</vt:lpstr>
      <vt:lpstr>Bravery</vt:lpstr>
      <vt:lpstr>Bravery</vt:lpstr>
      <vt:lpstr>Bravery</vt:lpstr>
      <vt:lpstr>Bravery</vt:lpstr>
      <vt:lpstr>Model – an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Tale of Custard the Dragon – Ogden Nash</dc:title>
  <dc:creator>Mr and Mrs Smout</dc:creator>
  <cp:lastModifiedBy>Mr and Mrs Smout</cp:lastModifiedBy>
  <cp:revision>89</cp:revision>
  <dcterms:created xsi:type="dcterms:W3CDTF">2021-02-17T09:47:59Z</dcterms:created>
  <dcterms:modified xsi:type="dcterms:W3CDTF">2021-02-24T09:51:12Z</dcterms:modified>
</cp:coreProperties>
</file>