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mamoany" initials="wm" lastIdx="1" clrIdx="0">
    <p:extLst>
      <p:ext uri="{19B8F6BF-5375-455C-9EA6-DF929625EA0E}">
        <p15:presenceInfo xmlns:p15="http://schemas.microsoft.com/office/powerpoint/2012/main" xmlns="" userId="969a99151aaa2c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3EB6E5-F3E2-322F-9A0B-2D31B68B88B6}" v="86" dt="2020-11-22T19:14:00.869"/>
    <p1510:client id="{15F477FF-1585-F554-06AE-E5D7E48D473D}" v="992" dt="2020-11-16T14:53:15.679"/>
    <p1510:client id="{27A700DB-304F-F8CF-24CC-4BFBD06D4717}" v="728" dt="2020-11-22T19:10:47.106"/>
    <p1510:client id="{5A884CFF-81AD-2653-272B-04EFB51EB68F}" v="1127" dt="2020-11-17T12:53:14.754"/>
    <p1510:client id="{77962228-1B85-A6BD-A864-7C2072344574}" v="455" dt="2020-11-08T20:46:32.879"/>
    <p1510:client id="{81991692-C1BD-1D51-6D4A-F03CEC231A3F}" v="1598" dt="2020-11-15T16:56:48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0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4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8A5D-0791-494F-A755-3E63BA3CB8C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1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0A709-B697-4050-9C85-1E9C92B1F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990" y="656948"/>
            <a:ext cx="7483876" cy="537098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GB" sz="2400" b="1" u="sng" dirty="0">
                <a:latin typeface="XCCW Joined 1a"/>
              </a:rPr>
              <a:t/>
            </a:r>
            <a:br>
              <a:rPr lang="en-GB" sz="2400" b="1" u="sng" dirty="0">
                <a:latin typeface="XCCW Joined 1a"/>
              </a:rPr>
            </a:br>
            <a:r>
              <a:rPr lang="en-GB" sz="2400" b="1" u="sng" dirty="0">
                <a:latin typeface="XCCW Joined 1a"/>
              </a:rPr>
              <a:t/>
            </a:r>
            <a:br>
              <a:rPr lang="en-GB" sz="2400" b="1" u="sng" dirty="0">
                <a:latin typeface="XCCW Joined 1a"/>
              </a:rPr>
            </a:br>
            <a:r>
              <a:rPr lang="en-GB" sz="2000" b="1" u="sng" dirty="0">
                <a:latin typeface="XCCW Joined 1a"/>
              </a:rPr>
              <a:t>Y3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LI: Can I explore multiplying by </a:t>
            </a:r>
            <a:r>
              <a:rPr lang="en-GB" sz="2000" dirty="0" smtClean="0">
                <a:latin typeface="XCCW Joined 1a"/>
              </a:rPr>
              <a:t>8?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-  Share into equal groups of </a:t>
            </a:r>
            <a:r>
              <a:rPr lang="en-GB" sz="2000" dirty="0" smtClean="0">
                <a:latin typeface="XCCW Joined 1a"/>
              </a:rPr>
              <a:t>8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-  Group into </a:t>
            </a:r>
            <a:r>
              <a:rPr lang="en-GB" sz="2000" dirty="0" smtClean="0">
                <a:latin typeface="XCCW Joined 1a"/>
              </a:rPr>
              <a:t>8’s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-  Use concrete and pictorial representations.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-  </a:t>
            </a:r>
            <a:r>
              <a:rPr lang="en-GB" sz="2000" dirty="0" smtClean="0">
                <a:latin typeface="XCCW Joined 1a"/>
              </a:rPr>
              <a:t>Check </a:t>
            </a:r>
            <a:r>
              <a:rPr lang="en-GB" sz="2000" dirty="0">
                <a:latin typeface="XCCW Joined 1a"/>
              </a:rPr>
              <a:t>my answers by using the inverse </a:t>
            </a:r>
            <a:r>
              <a:rPr lang="en-GB" sz="2000" dirty="0" smtClean="0">
                <a:latin typeface="XCCW Joined 1a"/>
              </a:rPr>
              <a:t> </a:t>
            </a:r>
            <a:br>
              <a:rPr lang="en-GB" sz="2000" dirty="0" smtClean="0">
                <a:latin typeface="XCCW Joined 1a"/>
              </a:rPr>
            </a:br>
            <a:r>
              <a:rPr lang="en-GB" sz="2000" dirty="0">
                <a:latin typeface="XCCW Joined 1a"/>
              </a:rPr>
              <a:t> </a:t>
            </a:r>
            <a:r>
              <a:rPr lang="en-GB" sz="2000" dirty="0" smtClean="0">
                <a:latin typeface="XCCW Joined 1a"/>
              </a:rPr>
              <a:t>  </a:t>
            </a:r>
            <a:r>
              <a:rPr lang="en-GB" sz="2000" dirty="0" smtClean="0">
                <a:latin typeface="XCCW Joined 1a"/>
              </a:rPr>
              <a:t>operation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   </a:t>
            </a:r>
            <a:r>
              <a:rPr lang="en-GB" sz="2000" b="1" dirty="0">
                <a:latin typeface="XCCW Joined 1a"/>
              </a:rPr>
              <a:t>Challenge: Reasoning and problem-solving</a:t>
            </a:r>
            <a:r>
              <a:rPr lang="en-GB" sz="2000" dirty="0">
                <a:latin typeface="XCCW Joined 1a"/>
              </a:rPr>
              <a:t>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b="1" u="sng" dirty="0">
                <a:latin typeface="XCCW Joined 1a"/>
              </a:rPr>
              <a:t>Y4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LI: Can I explore multiplying by </a:t>
            </a:r>
            <a:r>
              <a:rPr lang="en-GB" sz="2000" dirty="0" smtClean="0">
                <a:latin typeface="XCCW Joined 1a"/>
              </a:rPr>
              <a:t>7?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 smtClean="0">
                <a:latin typeface="XCCW Joined 1a"/>
              </a:rPr>
              <a:t>-  </a:t>
            </a:r>
            <a:r>
              <a:rPr lang="en-GB" sz="2000" dirty="0">
                <a:latin typeface="XCCW Joined 1a"/>
              </a:rPr>
              <a:t>Apply knowledge of the </a:t>
            </a:r>
            <a:r>
              <a:rPr lang="en-GB" sz="2000" dirty="0" smtClean="0">
                <a:latin typeface="XCCW Joined 1a"/>
              </a:rPr>
              <a:t>7 times </a:t>
            </a:r>
            <a:r>
              <a:rPr lang="en-GB" sz="2000" dirty="0">
                <a:latin typeface="XCCW Joined 1a"/>
              </a:rPr>
              <a:t>table when 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 </a:t>
            </a:r>
            <a:r>
              <a:rPr lang="en-GB" sz="2000" dirty="0" smtClean="0">
                <a:latin typeface="XCCW Joined 1a"/>
              </a:rPr>
              <a:t>  multiplying </a:t>
            </a:r>
            <a:r>
              <a:rPr lang="en-GB" sz="2000" dirty="0">
                <a:latin typeface="XCCW Joined 1a"/>
              </a:rPr>
              <a:t>and dividing</a:t>
            </a:r>
            <a:br>
              <a:rPr lang="en-GB" sz="2000" dirty="0">
                <a:latin typeface="XCCW Joined 1a"/>
              </a:rPr>
            </a:br>
            <a:r>
              <a:rPr lang="en-GB" sz="2000" dirty="0" smtClean="0">
                <a:latin typeface="XCCW Joined 1a"/>
              </a:rPr>
              <a:t>-  Check </a:t>
            </a:r>
            <a:r>
              <a:rPr lang="en-GB" sz="2000" dirty="0">
                <a:latin typeface="XCCW Joined 1a"/>
              </a:rPr>
              <a:t>my answers by using the inverse </a:t>
            </a:r>
            <a:r>
              <a:rPr lang="en-GB" sz="2000" dirty="0" smtClean="0">
                <a:latin typeface="XCCW Joined 1a"/>
              </a:rPr>
              <a:t> </a:t>
            </a:r>
            <a:br>
              <a:rPr lang="en-GB" sz="2000" dirty="0" smtClean="0">
                <a:latin typeface="XCCW Joined 1a"/>
              </a:rPr>
            </a:br>
            <a:r>
              <a:rPr lang="en-GB" sz="2000" dirty="0">
                <a:latin typeface="XCCW Joined 1a"/>
              </a:rPr>
              <a:t> </a:t>
            </a:r>
            <a:r>
              <a:rPr lang="en-GB" sz="2000" dirty="0" smtClean="0">
                <a:latin typeface="XCCW Joined 1a"/>
              </a:rPr>
              <a:t>  operation.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 smtClean="0">
                <a:latin typeface="XCCW Joined 1a"/>
              </a:rPr>
              <a:t>-  </a:t>
            </a:r>
            <a:r>
              <a:rPr lang="en-GB" sz="2000" dirty="0">
                <a:latin typeface="XCCW Joined 1a"/>
              </a:rPr>
              <a:t>Know that multiplication is </a:t>
            </a:r>
            <a:r>
              <a:rPr lang="en-GB" sz="2000" dirty="0" smtClean="0">
                <a:latin typeface="XCCW Joined 1a"/>
              </a:rPr>
              <a:t>commutative. -</a:t>
            </a:r>
            <a:r>
              <a:rPr lang="en-GB" sz="2000" dirty="0">
                <a:latin typeface="XCCW Joined 1a"/>
              </a:rPr>
              <a:t/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   </a:t>
            </a:r>
            <a:r>
              <a:rPr lang="en-GB" sz="2000" b="1" dirty="0">
                <a:latin typeface="XCCW Joined 1a"/>
              </a:rPr>
              <a:t>Challenge: Reasoning and problem-solving</a:t>
            </a:r>
            <a:r>
              <a:rPr lang="en-GB" sz="2000" dirty="0">
                <a:latin typeface="XCCW Joined 1a"/>
              </a:rPr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679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4EF16E-5F0E-4072-8DAE-24E86613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EC53B-2B78-468C-A172-5138D9AFF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746B9F8-23DD-49DF-89CA-1B2F07FF0E29}"/>
              </a:ext>
            </a:extLst>
          </p:cNvPr>
          <p:cNvSpPr txBox="1"/>
          <p:nvPr/>
        </p:nvSpPr>
        <p:spPr>
          <a:xfrm>
            <a:off x="253702" y="2057400"/>
            <a:ext cx="3261023" cy="49859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u="sng" dirty="0">
                <a:latin typeface="XCCW Joined 1a" pitchFamily="66" charset="0"/>
                <a:cs typeface="Segoe UI"/>
              </a:rPr>
              <a:t>Year 3</a:t>
            </a:r>
            <a:endParaRPr lang="en-US" sz="3200" u="sng" dirty="0">
              <a:latin typeface="XCCW Joined 1a" pitchFamily="66" charset="0"/>
              <a:cs typeface="Calibri" panose="020F0502020204030204"/>
            </a:endParaRPr>
          </a:p>
          <a:p>
            <a:endParaRPr lang="en-US" dirty="0">
              <a:latin typeface="XCCW Joined 1a" pitchFamily="66" charset="0"/>
              <a:cs typeface="Segoe UI"/>
            </a:endParaRPr>
          </a:p>
          <a:p>
            <a:r>
              <a:rPr lang="en-US" dirty="0">
                <a:latin typeface="XCCW Joined 1a" pitchFamily="66" charset="0"/>
                <a:cs typeface="Segoe UI"/>
              </a:rPr>
              <a:t>Count in </a:t>
            </a:r>
            <a:r>
              <a:rPr lang="en-US" dirty="0" smtClean="0">
                <a:latin typeface="XCCW Joined 1a" pitchFamily="66" charset="0"/>
                <a:cs typeface="Segoe UI"/>
              </a:rPr>
              <a:t>8s </a:t>
            </a:r>
            <a:r>
              <a:rPr lang="en-US" dirty="0">
                <a:latin typeface="XCCW Joined 1a" pitchFamily="66" charset="0"/>
                <a:cs typeface="Segoe UI"/>
              </a:rPr>
              <a:t>to </a:t>
            </a:r>
            <a:r>
              <a:rPr lang="en-US" dirty="0" smtClean="0">
                <a:latin typeface="XCCW Joined 1a" pitchFamily="66" charset="0"/>
                <a:cs typeface="Segoe UI"/>
              </a:rPr>
              <a:t>96.</a:t>
            </a:r>
            <a:endParaRPr lang="en-US" dirty="0">
              <a:latin typeface="XCCW Joined 1a" pitchFamily="66" charset="0"/>
              <a:cs typeface="Calibri" panose="020F0502020204030204"/>
            </a:endParaRPr>
          </a:p>
          <a:p>
            <a:endParaRPr lang="en-US" dirty="0">
              <a:latin typeface="XCCW Joined 1a" pitchFamily="66" charset="0"/>
              <a:cs typeface="Segoe UI"/>
            </a:endParaRPr>
          </a:p>
          <a:p>
            <a:endParaRPr lang="en-US" dirty="0">
              <a:latin typeface="XCCW Joined 1a" pitchFamily="66" charset="0"/>
              <a:cs typeface="Segoe UI"/>
            </a:endParaRPr>
          </a:p>
          <a:p>
            <a:r>
              <a:rPr lang="en-US" dirty="0">
                <a:latin typeface="XCCW Joined 1a" pitchFamily="66" charset="0"/>
                <a:cs typeface="Segoe UI"/>
              </a:rPr>
              <a:t>How many </a:t>
            </a:r>
            <a:r>
              <a:rPr lang="en-US" dirty="0" smtClean="0">
                <a:latin typeface="XCCW Joined 1a" pitchFamily="66" charset="0"/>
                <a:cs typeface="Segoe UI"/>
              </a:rPr>
              <a:t>8s </a:t>
            </a:r>
            <a:r>
              <a:rPr lang="en-US" dirty="0">
                <a:latin typeface="XCCW Joined 1a" pitchFamily="66" charset="0"/>
                <a:cs typeface="Segoe UI"/>
              </a:rPr>
              <a:t>are in </a:t>
            </a:r>
            <a:r>
              <a:rPr lang="en-US" dirty="0" smtClean="0">
                <a:latin typeface="XCCW Joined 1a" pitchFamily="66" charset="0"/>
                <a:cs typeface="Segoe UI"/>
              </a:rPr>
              <a:t>16?</a:t>
            </a:r>
            <a:endParaRPr lang="en-US" dirty="0">
              <a:latin typeface="XCCW Joined 1a" pitchFamily="66" charset="0"/>
              <a:cs typeface="Segoe UI"/>
            </a:endParaRPr>
          </a:p>
          <a:p>
            <a:r>
              <a:rPr lang="en-US" dirty="0">
                <a:latin typeface="XCCW Joined 1a" pitchFamily="66" charset="0"/>
                <a:cs typeface="Segoe UI"/>
              </a:rPr>
              <a:t>How many </a:t>
            </a:r>
            <a:r>
              <a:rPr lang="en-US" dirty="0" smtClean="0">
                <a:latin typeface="XCCW Joined 1a" pitchFamily="66" charset="0"/>
                <a:cs typeface="Segoe UI"/>
              </a:rPr>
              <a:t>8s </a:t>
            </a:r>
            <a:r>
              <a:rPr lang="en-US" dirty="0">
                <a:latin typeface="XCCW Joined 1a" pitchFamily="66" charset="0"/>
                <a:cs typeface="Segoe UI"/>
              </a:rPr>
              <a:t>are in </a:t>
            </a:r>
            <a:r>
              <a:rPr lang="en-US" dirty="0" smtClean="0">
                <a:latin typeface="XCCW Joined 1a" pitchFamily="66" charset="0"/>
                <a:cs typeface="Segoe UI"/>
              </a:rPr>
              <a:t>32?</a:t>
            </a:r>
            <a:endParaRPr lang="en-US" dirty="0">
              <a:latin typeface="XCCW Joined 1a" pitchFamily="66" charset="0"/>
              <a:cs typeface="Segoe UI"/>
            </a:endParaRPr>
          </a:p>
          <a:p>
            <a:r>
              <a:rPr lang="en-US" dirty="0">
                <a:latin typeface="XCCW Joined 1a" pitchFamily="66" charset="0"/>
                <a:cs typeface="Segoe UI"/>
              </a:rPr>
              <a:t>How many </a:t>
            </a:r>
            <a:r>
              <a:rPr lang="en-US" dirty="0" smtClean="0">
                <a:latin typeface="XCCW Joined 1a" pitchFamily="66" charset="0"/>
                <a:cs typeface="Segoe UI"/>
              </a:rPr>
              <a:t>8s </a:t>
            </a:r>
            <a:r>
              <a:rPr lang="en-US" dirty="0">
                <a:latin typeface="XCCW Joined 1a" pitchFamily="66" charset="0"/>
                <a:cs typeface="Segoe UI"/>
              </a:rPr>
              <a:t>are in </a:t>
            </a:r>
            <a:r>
              <a:rPr lang="en-US" dirty="0" smtClean="0">
                <a:latin typeface="XCCW Joined 1a" pitchFamily="66" charset="0"/>
                <a:cs typeface="Segoe UI"/>
              </a:rPr>
              <a:t>64?</a:t>
            </a:r>
            <a:endParaRPr lang="en-US" dirty="0">
              <a:latin typeface="XCCW Joined 1a" pitchFamily="66" charset="0"/>
              <a:cs typeface="Segoe UI"/>
            </a:endParaRPr>
          </a:p>
          <a:p>
            <a:endParaRPr lang="en-US" dirty="0">
              <a:latin typeface="XCCW Joined 1a" pitchFamily="66" charset="0"/>
              <a:cs typeface="Segoe UI"/>
            </a:endParaRPr>
          </a:p>
          <a:p>
            <a:r>
              <a:rPr lang="en-US" dirty="0">
                <a:latin typeface="XCCW Joined 1a" pitchFamily="66" charset="0"/>
                <a:cs typeface="Segoe UI"/>
              </a:rPr>
              <a:t>How can you draw this </a:t>
            </a:r>
            <a:r>
              <a:rPr lang="en-US" dirty="0" smtClean="0">
                <a:latin typeface="XCCW Joined 1a" pitchFamily="66" charset="0"/>
                <a:cs typeface="Segoe UI"/>
              </a:rPr>
              <a:t>in an array?</a:t>
            </a:r>
            <a:endParaRPr lang="en-US" dirty="0">
              <a:latin typeface="XCCW Joined 1a" pitchFamily="66" charset="0"/>
              <a:cs typeface="Segoe UI"/>
            </a:endParaRPr>
          </a:p>
          <a:p>
            <a:endParaRPr lang="en-US" sz="2000" dirty="0">
              <a:latin typeface="XCCW Joined 1a" pitchFamily="66" charset="0"/>
              <a:cs typeface="Segoe UI"/>
            </a:endParaRPr>
          </a:p>
          <a:p>
            <a:endParaRPr lang="en-US" sz="3200" dirty="0">
              <a:latin typeface="XCCW Joined 1a" pitchFamily="66" charset="0"/>
              <a:cs typeface="Segoe U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CD2A9DA-D4DB-41CD-8294-9992A3942839}"/>
              </a:ext>
            </a:extLst>
          </p:cNvPr>
          <p:cNvSpPr txBox="1"/>
          <p:nvPr/>
        </p:nvSpPr>
        <p:spPr>
          <a:xfrm>
            <a:off x="4785014" y="2109355"/>
            <a:ext cx="4283587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u="sng" dirty="0">
                <a:latin typeface="XCCW Joined 1a" pitchFamily="66" charset="0"/>
                <a:cs typeface="Segoe UI"/>
              </a:rPr>
              <a:t>Year 4</a:t>
            </a:r>
            <a:endParaRPr lang="en-US" sz="2800" u="sng" dirty="0">
              <a:latin typeface="XCCW Joined 1a" pitchFamily="66" charset="0"/>
              <a:cs typeface="Calibri" panose="020F0502020204030204"/>
            </a:endParaRPr>
          </a:p>
          <a:p>
            <a:endParaRPr lang="en-US" sz="2000" dirty="0">
              <a:latin typeface="XCCW Joined 1a" pitchFamily="66" charset="0"/>
              <a:cs typeface="Segoe UI"/>
            </a:endParaRPr>
          </a:p>
          <a:p>
            <a:r>
              <a:rPr lang="en-US" sz="2000" dirty="0">
                <a:latin typeface="XCCW Joined 1a" pitchFamily="66" charset="0"/>
                <a:cs typeface="Segoe UI"/>
              </a:rPr>
              <a:t>Count in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7s </a:t>
            </a:r>
            <a:r>
              <a:rPr lang="en-US" sz="2000" dirty="0">
                <a:latin typeface="XCCW Joined 1a" pitchFamily="66" charset="0"/>
                <a:cs typeface="Segoe UI"/>
              </a:rPr>
              <a:t>to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84.</a:t>
            </a:r>
            <a:endParaRPr lang="en-US" sz="2000" dirty="0">
              <a:latin typeface="XCCW Joined 1a" pitchFamily="66" charset="0"/>
              <a:cs typeface="Segoe UI"/>
            </a:endParaRPr>
          </a:p>
          <a:p>
            <a:endParaRPr lang="en-US" sz="2000" dirty="0">
              <a:latin typeface="XCCW Joined 1a" pitchFamily="66" charset="0"/>
              <a:cs typeface="Segoe UI"/>
            </a:endParaRPr>
          </a:p>
          <a:p>
            <a:endParaRPr lang="en-US" sz="2000" dirty="0">
              <a:latin typeface="XCCW Joined 1a" pitchFamily="66" charset="0"/>
              <a:cs typeface="Segoe UI"/>
            </a:endParaRPr>
          </a:p>
          <a:p>
            <a:r>
              <a:rPr lang="en-US" sz="2000" dirty="0">
                <a:latin typeface="XCCW Joined 1a" pitchFamily="66" charset="0"/>
                <a:cs typeface="Segoe UI"/>
              </a:rPr>
              <a:t>How many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7s </a:t>
            </a:r>
            <a:r>
              <a:rPr lang="en-US" sz="2000" dirty="0">
                <a:latin typeface="XCCW Joined 1a" pitchFamily="66" charset="0"/>
                <a:cs typeface="Segoe UI"/>
              </a:rPr>
              <a:t>are in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21?</a:t>
            </a:r>
            <a:endParaRPr lang="en-US" sz="2000" dirty="0">
              <a:latin typeface="XCCW Joined 1a" pitchFamily="66" charset="0"/>
              <a:cs typeface="Segoe UI"/>
            </a:endParaRPr>
          </a:p>
          <a:p>
            <a:r>
              <a:rPr lang="en-US" sz="2000" dirty="0">
                <a:latin typeface="XCCW Joined 1a" pitchFamily="66" charset="0"/>
                <a:cs typeface="Segoe UI"/>
              </a:rPr>
              <a:t>How many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7s </a:t>
            </a:r>
            <a:r>
              <a:rPr lang="en-US" sz="2000" dirty="0">
                <a:latin typeface="XCCW Joined 1a" pitchFamily="66" charset="0"/>
                <a:cs typeface="Segoe UI"/>
              </a:rPr>
              <a:t>are in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35?</a:t>
            </a:r>
            <a:endParaRPr lang="en-US" sz="2000" dirty="0">
              <a:latin typeface="XCCW Joined 1a" pitchFamily="66" charset="0"/>
              <a:cs typeface="Segoe UI"/>
            </a:endParaRPr>
          </a:p>
          <a:p>
            <a:r>
              <a:rPr lang="en-US" sz="2000" dirty="0">
                <a:latin typeface="XCCW Joined 1a" pitchFamily="66" charset="0"/>
                <a:cs typeface="Segoe UI"/>
              </a:rPr>
              <a:t>How many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7s </a:t>
            </a:r>
            <a:r>
              <a:rPr lang="en-US" sz="2000" dirty="0">
                <a:latin typeface="XCCW Joined 1a" pitchFamily="66" charset="0"/>
                <a:cs typeface="Segoe UI"/>
              </a:rPr>
              <a:t>are in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70?</a:t>
            </a:r>
            <a:endParaRPr lang="en-US" sz="2000" dirty="0">
              <a:latin typeface="XCCW Joined 1a" pitchFamily="66" charset="0"/>
              <a:cs typeface="Segoe UI"/>
            </a:endParaRPr>
          </a:p>
          <a:p>
            <a:endParaRPr lang="en-US" sz="2000" dirty="0">
              <a:latin typeface="XCCW Joined 1a" pitchFamily="66" charset="0"/>
              <a:cs typeface="Segoe UI"/>
            </a:endParaRPr>
          </a:p>
          <a:p>
            <a:r>
              <a:rPr lang="en-US" sz="2000" dirty="0">
                <a:latin typeface="XCCW Joined 1a" pitchFamily="66" charset="0"/>
                <a:cs typeface="Segoe UI"/>
              </a:rPr>
              <a:t>Now, count in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7s </a:t>
            </a:r>
            <a:r>
              <a:rPr lang="en-US" sz="2000" dirty="0">
                <a:latin typeface="XCCW Joined 1a" pitchFamily="66" charset="0"/>
                <a:cs typeface="Segoe UI"/>
              </a:rPr>
              <a:t>to </a:t>
            </a:r>
            <a:r>
              <a:rPr lang="en-US" sz="2000" dirty="0" smtClean="0">
                <a:latin typeface="XCCW Joined 1a" pitchFamily="66" charset="0"/>
                <a:cs typeface="Segoe UI"/>
              </a:rPr>
              <a:t>84.</a:t>
            </a:r>
            <a:endParaRPr lang="en-US" sz="2000" dirty="0">
              <a:latin typeface="XCCW Joined 1a" pitchFamily="66" charset="0"/>
              <a:cs typeface="Segoe UI"/>
            </a:endParaRPr>
          </a:p>
          <a:p>
            <a:r>
              <a:rPr lang="en-US" sz="2000" dirty="0">
                <a:latin typeface="XCCW Joined 1a" pitchFamily="66" charset="0"/>
                <a:cs typeface="Segoe UI"/>
              </a:rPr>
              <a:t>Can you do it?</a:t>
            </a:r>
          </a:p>
          <a:p>
            <a:r>
              <a:rPr lang="en-US" sz="2000" dirty="0">
                <a:latin typeface="XCCW Joined 1a" pitchFamily="66" charset="0"/>
                <a:cs typeface="Segoe UI"/>
              </a:rPr>
              <a:t>What happens?</a:t>
            </a:r>
          </a:p>
        </p:txBody>
      </p:sp>
    </p:spTree>
    <p:extLst>
      <p:ext uri="{BB962C8B-B14F-4D97-AF65-F5344CB8AC3E}">
        <p14:creationId xmlns:p14="http://schemas.microsoft.com/office/powerpoint/2010/main" val="26255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16"/>
            <a:ext cx="7886700" cy="1325563"/>
          </a:xfrm>
        </p:spPr>
        <p:txBody>
          <a:bodyPr/>
          <a:lstStyle/>
          <a:p>
            <a:r>
              <a:rPr lang="en-GB" sz="2450" dirty="0">
                <a:latin typeface="XCCW Joined 1a"/>
              </a:rPr>
              <a:t>Year 3</a:t>
            </a:r>
            <a:br>
              <a:rPr lang="en-GB" sz="2450" dirty="0">
                <a:latin typeface="XCCW Joined 1a"/>
              </a:rPr>
            </a:br>
            <a:r>
              <a:rPr lang="en-GB" sz="1800" dirty="0">
                <a:latin typeface="XCCW Joined 1a"/>
              </a:rPr>
              <a:t>in books</a:t>
            </a:r>
            <a:endParaRPr lang="en-GB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60937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latin typeface="XCCW Joined 1a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DFA59EB0-9503-45D7-87FF-1CE5860F067B}"/>
              </a:ext>
            </a:extLst>
          </p:cNvPr>
          <p:cNvCxnSpPr/>
          <p:nvPr/>
        </p:nvCxnSpPr>
        <p:spPr>
          <a:xfrm flipH="1">
            <a:off x="4796679" y="542410"/>
            <a:ext cx="41264" cy="60904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1DF8828-8257-4422-A9BA-5EC85395EDF5}"/>
              </a:ext>
            </a:extLst>
          </p:cNvPr>
          <p:cNvSpPr txBox="1"/>
          <p:nvPr/>
        </p:nvSpPr>
        <p:spPr>
          <a:xfrm>
            <a:off x="4966479" y="658566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XCCW Joined 1a" pitchFamily="66" charset="0"/>
              </a:rPr>
              <a:t>Year 4</a:t>
            </a:r>
            <a:r>
              <a:rPr lang="en-US" dirty="0">
                <a:latin typeface="XCCW Joined 1a" pitchFamily="66" charset="0"/>
                <a:cs typeface="Segoe UI"/>
              </a:rPr>
              <a:t/>
            </a:r>
            <a:br>
              <a:rPr lang="en-US" dirty="0">
                <a:latin typeface="XCCW Joined 1a" pitchFamily="66" charset="0"/>
                <a:cs typeface="Segoe UI"/>
              </a:rPr>
            </a:br>
            <a:r>
              <a:rPr lang="en-GB" dirty="0">
                <a:latin typeface="XCCW Joined 1a" pitchFamily="66" charset="0"/>
              </a:rPr>
              <a:t>in books</a:t>
            </a:r>
            <a:endParaRPr lang="en-US" dirty="0">
              <a:latin typeface="XCCW Joined 1a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438FEC8-2820-4C38-9A61-3DBE9A49A459}"/>
              </a:ext>
            </a:extLst>
          </p:cNvPr>
          <p:cNvSpPr txBox="1"/>
          <p:nvPr/>
        </p:nvSpPr>
        <p:spPr>
          <a:xfrm>
            <a:off x="4876350" y="1785750"/>
            <a:ext cx="4031302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5899FC50-73F1-4FD3-9774-CE6C8A4B6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101" y="1879968"/>
            <a:ext cx="3893099" cy="1200100"/>
          </a:xfrm>
          <a:prstGeom prst="rect">
            <a:avLst/>
          </a:prstGeom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79" y="3453843"/>
            <a:ext cx="3933049" cy="2609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04" y="1879968"/>
            <a:ext cx="4265820" cy="144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latin typeface="XCCW Joined 1a"/>
              </a:rPr>
              <a:t>Year 3</a:t>
            </a:r>
            <a:br>
              <a:rPr lang="en-GB" sz="2450" dirty="0">
                <a:latin typeface="XCCW Joined 1a"/>
              </a:rPr>
            </a:br>
            <a:r>
              <a:rPr lang="en-GB" sz="1600" dirty="0" smtClean="0">
                <a:latin typeface="XCCW Joined 1a"/>
              </a:rPr>
              <a:t>in books</a:t>
            </a:r>
            <a:r>
              <a:rPr lang="en-GB" sz="1600" dirty="0">
                <a:latin typeface="XCCW Joined 1a"/>
              </a:rPr>
              <a:t> </a:t>
            </a:r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700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XCCW Joined 1a"/>
              </a:rPr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>
              <a:latin typeface="XCCW Joined 1a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DFA59EB0-9503-45D7-87FF-1CE5860F067B}"/>
              </a:ext>
            </a:extLst>
          </p:cNvPr>
          <p:cNvCxnSpPr/>
          <p:nvPr/>
        </p:nvCxnSpPr>
        <p:spPr>
          <a:xfrm flipH="1">
            <a:off x="4796679" y="542410"/>
            <a:ext cx="41264" cy="60904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1DF8828-8257-4422-A9BA-5EC85395EDF5}"/>
              </a:ext>
            </a:extLst>
          </p:cNvPr>
          <p:cNvSpPr txBox="1"/>
          <p:nvPr/>
        </p:nvSpPr>
        <p:spPr>
          <a:xfrm>
            <a:off x="4966478" y="658566"/>
            <a:ext cx="308188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XCCW Joined 1a" pitchFamily="66" charset="0"/>
              </a:rPr>
              <a:t>Year 4</a:t>
            </a:r>
            <a:r>
              <a:rPr lang="en-US" dirty="0">
                <a:latin typeface="XCCW Joined 1a" pitchFamily="66" charset="0"/>
                <a:cs typeface="Segoe UI"/>
              </a:rPr>
              <a:t/>
            </a:r>
            <a:br>
              <a:rPr lang="en-US" dirty="0">
                <a:latin typeface="XCCW Joined 1a" pitchFamily="66" charset="0"/>
                <a:cs typeface="Segoe UI"/>
              </a:rPr>
            </a:br>
            <a:r>
              <a:rPr lang="en-GB" dirty="0" smtClean="0">
                <a:latin typeface="XCCW Joined 1a" pitchFamily="66" charset="0"/>
              </a:rPr>
              <a:t>in books</a:t>
            </a:r>
            <a:r>
              <a:rPr lang="en-GB" dirty="0">
                <a:latin typeface="Segoe UI"/>
              </a:rPr>
              <a:t> 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438FEC8-2820-4C38-9A61-3DBE9A49A459}"/>
              </a:ext>
            </a:extLst>
          </p:cNvPr>
          <p:cNvSpPr txBox="1"/>
          <p:nvPr/>
        </p:nvSpPr>
        <p:spPr>
          <a:xfrm>
            <a:off x="5031053" y="1879967"/>
            <a:ext cx="3884315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38" y="1990082"/>
            <a:ext cx="4388988" cy="168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38" y="3871525"/>
            <a:ext cx="4366487" cy="166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681" y="1990082"/>
            <a:ext cx="3536287" cy="2221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971" y="4450004"/>
            <a:ext cx="3502478" cy="217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5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024114"/>
          </a:xfrm>
        </p:spPr>
        <p:txBody>
          <a:bodyPr/>
          <a:lstStyle/>
          <a:p>
            <a:r>
              <a:rPr lang="en-GB" sz="2400" dirty="0">
                <a:latin typeface="XCCW Joined 1a"/>
              </a:rPr>
              <a:t>Year 3</a:t>
            </a:r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800" dirty="0">
                <a:latin typeface="XCCW Joined 1a"/>
              </a:rPr>
              <a:t>in books</a:t>
            </a:r>
            <a:endParaRPr lang="en-GB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1879967"/>
            <a:ext cx="3559945" cy="47529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DFA59EB0-9503-45D7-87FF-1CE5860F067B}"/>
              </a:ext>
            </a:extLst>
          </p:cNvPr>
          <p:cNvCxnSpPr/>
          <p:nvPr/>
        </p:nvCxnSpPr>
        <p:spPr>
          <a:xfrm flipH="1">
            <a:off x="4796679" y="542410"/>
            <a:ext cx="41264" cy="60904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1DF8828-8257-4422-A9BA-5EC85395EDF5}"/>
              </a:ext>
            </a:extLst>
          </p:cNvPr>
          <p:cNvSpPr txBox="1"/>
          <p:nvPr/>
        </p:nvSpPr>
        <p:spPr>
          <a:xfrm>
            <a:off x="4984234" y="507854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XCCW Joined 1a" pitchFamily="66" charset="0"/>
              </a:rPr>
              <a:t>Year 4</a:t>
            </a:r>
            <a:r>
              <a:rPr lang="en-US" dirty="0">
                <a:latin typeface="XCCW Joined 1a" pitchFamily="66" charset="0"/>
                <a:cs typeface="Segoe UI"/>
              </a:rPr>
              <a:t/>
            </a:r>
            <a:br>
              <a:rPr lang="en-US" dirty="0">
                <a:latin typeface="XCCW Joined 1a" pitchFamily="66" charset="0"/>
                <a:cs typeface="Segoe UI"/>
              </a:rPr>
            </a:br>
            <a:r>
              <a:rPr lang="en-GB" dirty="0">
                <a:latin typeface="XCCW Joined 1a" pitchFamily="66" charset="0"/>
              </a:rPr>
              <a:t>in books</a:t>
            </a:r>
            <a:endParaRPr lang="en-US" dirty="0">
              <a:latin typeface="XCCW Joined 1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16844" y="6234673"/>
            <a:ext cx="375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0  7  14  21  28  35  42  49  56  63  70</a:t>
            </a:r>
            <a:endParaRPr lang="en-GB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076" y="1879966"/>
            <a:ext cx="3647208" cy="428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79" y="1956617"/>
            <a:ext cx="4160108" cy="1371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5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>
                <a:latin typeface="XCCW Joined 1a"/>
              </a:rPr>
              <a:t/>
            </a:r>
            <a:br>
              <a:rPr lang="en-GB" sz="1800" b="1" dirty="0">
                <a:latin typeface="XCCW Joined 1a"/>
              </a:rPr>
            </a:br>
            <a:r>
              <a:rPr lang="en-GB" sz="1800" dirty="0"/>
              <a:t>Lightbulb challenge      </a:t>
            </a:r>
            <a:r>
              <a:rPr lang="en-GB" sz="1800" b="1" dirty="0">
                <a:latin typeface="XCCW Joined 1a"/>
              </a:rPr>
              <a:t/>
            </a:r>
            <a:br>
              <a:rPr lang="en-GB" sz="1800" b="1" dirty="0">
                <a:latin typeface="XCCW Joined 1a"/>
              </a:rPr>
            </a:br>
            <a:r>
              <a:rPr lang="en-GB" sz="1800" b="1" dirty="0">
                <a:latin typeface="XCCW Joined 1a"/>
              </a:rPr>
              <a:t>Year 3</a:t>
            </a:r>
            <a:r>
              <a:rPr lang="en-GB" sz="2450" dirty="0">
                <a:latin typeface="XCCW Joined 1a"/>
              </a:rPr>
              <a:t/>
            </a:r>
            <a:br>
              <a:rPr lang="en-GB" sz="2450" dirty="0">
                <a:latin typeface="XCCW Joined 1a"/>
              </a:rPr>
            </a:br>
            <a:r>
              <a:rPr lang="en-GB" sz="1800" dirty="0">
                <a:latin typeface="XCCW Joined 1a"/>
              </a:rPr>
              <a:t>in books</a:t>
            </a:r>
            <a:endParaRPr lang="en-GB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602BDD0-0B99-4333-A031-EEF3E716F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88" y="1759603"/>
            <a:ext cx="44700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550" dirty="0">
              <a:latin typeface="XCCW Joined 1a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DFA59EB0-9503-45D7-87FF-1CE5860F067B}"/>
              </a:ext>
            </a:extLst>
          </p:cNvPr>
          <p:cNvCxnSpPr/>
          <p:nvPr/>
        </p:nvCxnSpPr>
        <p:spPr>
          <a:xfrm flipH="1">
            <a:off x="4796679" y="542410"/>
            <a:ext cx="41264" cy="60904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37413CF-9201-400D-901D-30B673B3AFAA}"/>
              </a:ext>
            </a:extLst>
          </p:cNvPr>
          <p:cNvSpPr txBox="1"/>
          <p:nvPr/>
        </p:nvSpPr>
        <p:spPr>
          <a:xfrm>
            <a:off x="4966477" y="616624"/>
            <a:ext cx="367149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XCCW Joined 1a" pitchFamily="66" charset="0"/>
              </a:rPr>
              <a:t>Lightbulb challenge</a:t>
            </a:r>
            <a:endParaRPr lang="en-GB" b="1" dirty="0">
              <a:latin typeface="XCCW Joined 1a" pitchFamily="66" charset="0"/>
            </a:endParaRPr>
          </a:p>
          <a:p>
            <a:r>
              <a:rPr lang="en-GB" b="1" dirty="0">
                <a:latin typeface="XCCW Joined 1a" pitchFamily="66" charset="0"/>
              </a:rPr>
              <a:t>Year 4</a:t>
            </a:r>
            <a:r>
              <a:rPr lang="en-US" dirty="0">
                <a:latin typeface="XCCW Joined 1a" pitchFamily="66" charset="0"/>
                <a:cs typeface="Segoe UI"/>
              </a:rPr>
              <a:t/>
            </a:r>
            <a:br>
              <a:rPr lang="en-US" dirty="0">
                <a:latin typeface="XCCW Joined 1a" pitchFamily="66" charset="0"/>
                <a:cs typeface="Segoe UI"/>
              </a:rPr>
            </a:br>
            <a:r>
              <a:rPr lang="en-GB" dirty="0">
                <a:latin typeface="XCCW Joined 1a" pitchFamily="66" charset="0"/>
              </a:rPr>
              <a:t>in books</a:t>
            </a:r>
            <a:endParaRPr lang="en-US" dirty="0">
              <a:latin typeface="XCCW Joined 1a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5BDCD70-298D-467D-8424-03DF37DB6A09}"/>
              </a:ext>
            </a:extLst>
          </p:cNvPr>
          <p:cNvSpPr txBox="1"/>
          <p:nvPr/>
        </p:nvSpPr>
        <p:spPr>
          <a:xfrm>
            <a:off x="5173788" y="1879498"/>
            <a:ext cx="3671495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  <a:p>
            <a:endParaRPr lang="en-US" dirty="0">
              <a:latin typeface="Segoe UI"/>
              <a:cs typeface="Segoe U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E30E58A-12DD-4CA4-81EE-B88D0C6CB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750" y="780668"/>
            <a:ext cx="426935" cy="5242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EA12CDE-0DB7-4E18-BD6B-EF3707C3E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633" y="765786"/>
            <a:ext cx="426935" cy="524245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61" y="1731005"/>
            <a:ext cx="2305350" cy="3217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59" y="1765601"/>
            <a:ext cx="2183027" cy="307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287" y="3278098"/>
            <a:ext cx="2205805" cy="3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482" y="5204019"/>
            <a:ext cx="1918618" cy="128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EDD0C-B810-419A-8F41-79F94B5B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8B7E80-E901-455D-9D4D-70651F8AF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1550" dirty="0">
                <a:latin typeface="XCCW Joined 1a"/>
              </a:rPr>
              <a:t>				</a:t>
            </a:r>
            <a:endParaRPr lang="en-GB" dirty="0"/>
          </a:p>
          <a:p>
            <a:pPr marL="0" indent="0">
              <a:buNone/>
            </a:pPr>
            <a:endParaRPr lang="en-GB" sz="1550" dirty="0">
              <a:latin typeface="XCCW Joined 1a"/>
            </a:endParaRPr>
          </a:p>
          <a:p>
            <a:pPr marL="0" indent="0">
              <a:buNone/>
            </a:pPr>
            <a:endParaRPr lang="en-GB" sz="1550" dirty="0"/>
          </a:p>
        </p:txBody>
      </p:sp>
    </p:spTree>
    <p:extLst>
      <p:ext uri="{BB962C8B-B14F-4D97-AF65-F5344CB8AC3E}">
        <p14:creationId xmlns:p14="http://schemas.microsoft.com/office/powerpoint/2010/main" val="34297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esday inp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Tuesday input</Template>
  <TotalTime>273</TotalTime>
  <Words>113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Tuesday input</vt:lpstr>
      <vt:lpstr>  Y3 LI: Can I explore multiplying by 8? -  Share into equal groups of 8 -  Group into 8’s -  Use concrete and pictorial representations. -  Check my answers by using the inverse      operation    Challenge: Reasoning and problem-solving.  Y4 LI: Can I explore multiplying by 7? -  Apply knowledge of the 7 times table when     multiplying and dividing -  Check my answers by using the inverse      operation. -  Know that multiplication is commutative. -    Challenge: Reasoning and problem-solving.</vt:lpstr>
      <vt:lpstr>Focus task</vt:lpstr>
      <vt:lpstr>Year 3 in books</vt:lpstr>
      <vt:lpstr>Year 3 in books </vt:lpstr>
      <vt:lpstr>Year 3 in books</vt:lpstr>
      <vt:lpstr> Lightbulb challenge       Year 3 in books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Y3 LI: Can I explore multiplying by 8? -  Share into equal groups of 8 -  Group into 8’s -  Use concrete and pictorial representations. -  check my answers by using the inverse operation    Challenge: Reasoning and problem-solving.  Y4 LI: Can I explore multiplying by 9 -  Find the missing numbers. -  Know that each multiple of 9 is one less than the        equivalent multiple of 10. -  Apply knowledge of the 9 x table when multiplying     and dividing by 10 and 100.    Challenge: Reasoning and problem-solving.</dc:title>
  <dc:creator>local_admin</dc:creator>
  <cp:lastModifiedBy>local_admin</cp:lastModifiedBy>
  <cp:revision>6</cp:revision>
  <dcterms:created xsi:type="dcterms:W3CDTF">2020-12-02T08:14:06Z</dcterms:created>
  <dcterms:modified xsi:type="dcterms:W3CDTF">2020-12-02T12:47:26Z</dcterms:modified>
</cp:coreProperties>
</file>