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303" r:id="rId2"/>
    <p:sldId id="300" r:id="rId3"/>
    <p:sldId id="292" r:id="rId4"/>
    <p:sldId id="305" r:id="rId5"/>
    <p:sldId id="307" r:id="rId6"/>
    <p:sldId id="306" r:id="rId7"/>
    <p:sldId id="308" r:id="rId8"/>
    <p:sldId id="310" r:id="rId9"/>
    <p:sldId id="309" r:id="rId10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44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EDE00-A434-4632-A2AD-A9AED6137B3A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2761C-6E8A-4C59-895B-7996BAB5D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9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Unique, outstanding, special, individual,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2761C-6E8A-4C59-895B-7996BAB5D0F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15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199" y="1371600"/>
            <a:ext cx="89154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0B14-95E4-4CBA-9EB2-A415615E8188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56C5-DD20-403A-9714-D30CE0EDCDA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85900" y="3331698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0B14-95E4-4CBA-9EB2-A415615E8188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56C5-DD20-403A-9714-D30CE0EDCD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0B14-95E4-4CBA-9EB2-A415615E8188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56C5-DD20-403A-9714-D30CE0EDCD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0B14-95E4-4CBA-9EB2-A415615E8188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56C5-DD20-403A-9714-D30CE0EDCD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609600"/>
            <a:ext cx="767715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0" y="2507786"/>
            <a:ext cx="767715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0B14-95E4-4CBA-9EB2-A415615E8188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5200" y="6416676"/>
            <a:ext cx="825500" cy="365125"/>
          </a:xfrm>
        </p:spPr>
        <p:txBody>
          <a:bodyPr/>
          <a:lstStyle/>
          <a:p>
            <a:fld id="{72FE56C5-DD20-403A-9714-D30CE0EDCD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0B14-95E4-4CBA-9EB2-A415615E8188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56C5-DD20-403A-9714-D30CE0EDCD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1" y="1535113"/>
            <a:ext cx="437859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362201"/>
            <a:ext cx="437687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362201"/>
            <a:ext cx="437859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0B14-95E4-4CBA-9EB2-A415615E8188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56C5-DD20-403A-9714-D30CE0EDCD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0B14-95E4-4CBA-9EB2-A415615E8188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56C5-DD20-403A-9714-D30CE0EDCD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0B14-95E4-4CBA-9EB2-A415615E8188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56C5-DD20-403A-9714-D30CE0EDCD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524001"/>
            <a:ext cx="3259006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0B14-95E4-4CBA-9EB2-A415615E8188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56C5-DD20-403A-9714-D30CE0EDCD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59436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1831975"/>
            <a:ext cx="59436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1166787"/>
            <a:ext cx="59436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0B14-95E4-4CBA-9EB2-A415615E8188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56C5-DD20-403A-9714-D30CE0EDCD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95300" y="6416676"/>
            <a:ext cx="23114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5F0B14-95E4-4CBA-9EB2-A415615E8188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84550" y="6416676"/>
            <a:ext cx="31369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85200" y="6416676"/>
            <a:ext cx="8255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FE56C5-DD20-403A-9714-D30CE0EDCDA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accent1"/>
          </a:solidFill>
          <a:effectLst/>
          <a:latin typeface="XCCW Joined 1a" pitchFamily="66" charset="0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XCCW Joined 1a" pitchFamily="66" charset="0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XCCW Joined 1a" pitchFamily="66" charset="0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XCCW Joined 1a" pitchFamily="66" charset="0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XCCW Joined 1a" pitchFamily="66" charset="0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XCCW Joined 1a" pitchFamily="66" charset="0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Biographies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Monday 12</a:t>
            </a:r>
            <a:r>
              <a:rPr lang="en-GB" baseline="30000" dirty="0"/>
              <a:t>th</a:t>
            </a:r>
            <a:r>
              <a:rPr lang="en-GB" dirty="0"/>
              <a:t> October 2020</a:t>
            </a:r>
          </a:p>
        </p:txBody>
      </p:sp>
    </p:spTree>
    <p:extLst>
      <p:ext uri="{BB962C8B-B14F-4D97-AF65-F5344CB8AC3E}">
        <p14:creationId xmlns:p14="http://schemas.microsoft.com/office/powerpoint/2010/main" val="178358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" y="3191068"/>
            <a:ext cx="8915400" cy="3118291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GB" dirty="0"/>
              <a:t>Today we will be </a:t>
            </a:r>
          </a:p>
          <a:p>
            <a:r>
              <a:rPr lang="en-GB" dirty="0"/>
              <a:t>Looking at using powerful similes</a:t>
            </a:r>
          </a:p>
          <a:p>
            <a:r>
              <a:rPr lang="en-GB" dirty="0"/>
              <a:t>Florence’s positive and negative school experiences </a:t>
            </a:r>
          </a:p>
          <a:p>
            <a:r>
              <a:rPr lang="en-GB" dirty="0"/>
              <a:t>Doing some thesaurus thinking using the noticing lens.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863F79-19A0-4413-9689-01813254908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00" y="1871426"/>
            <a:ext cx="984833" cy="981723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9D2DDA76-3375-43D8-A5B1-BB3811F21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44" y="582279"/>
            <a:ext cx="1494746" cy="121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5067A6-EA5E-4191-A08A-272052EF8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382" y="582279"/>
            <a:ext cx="1304925" cy="1181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000000-0008-0000-0700-00005200000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392" y="1730135"/>
            <a:ext cx="1304925" cy="13489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88000B-DD4E-46C5-95A5-78678DB0E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537" y="548641"/>
            <a:ext cx="1304925" cy="1181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000000-0008-0000-0600-00005400000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37" y="1763379"/>
            <a:ext cx="1304925" cy="12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0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24C4A-8E08-4F9F-96B3-47AF92B35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2800" dirty="0">
                <a:latin typeface="XCCW Joined 1a" pitchFamily="66" charset="0"/>
              </a:rPr>
              <a:t>From a young age, Florence was </a:t>
            </a:r>
            <a:r>
              <a:rPr lang="en-US" sz="2800" strike="sngStrike" dirty="0">
                <a:latin typeface="XCCW Joined 1a" pitchFamily="66" charset="0"/>
              </a:rPr>
              <a:t>running</a:t>
            </a:r>
            <a:r>
              <a:rPr lang="en-US" sz="2800" dirty="0">
                <a:latin typeface="XCCW Joined 1a" pitchFamily="66" charset="0"/>
              </a:rPr>
              <a:t> fast as </a:t>
            </a:r>
            <a:r>
              <a:rPr lang="en-US" sz="2800" strike="sngStrike" dirty="0">
                <a:latin typeface="XCCW Joined 1a" pitchFamily="66" charset="0"/>
              </a:rPr>
              <a:t>lightning</a:t>
            </a:r>
            <a:r>
              <a:rPr lang="en-US" sz="2800" dirty="0">
                <a:latin typeface="XCCW Joined 1a" pitchFamily="66" charset="0"/>
              </a:rPr>
              <a:t>.</a:t>
            </a:r>
          </a:p>
          <a:p>
            <a:r>
              <a:rPr lang="en-US" sz="2800" dirty="0">
                <a:latin typeface="XCCW Joined 1a" pitchFamily="66" charset="0"/>
              </a:rPr>
              <a:t>Let’s do some thesaurus thinking to find a better simile.</a:t>
            </a:r>
          </a:p>
          <a:p>
            <a:r>
              <a:rPr lang="en-US" dirty="0">
                <a:cs typeface="Damascus" pitchFamily="2" charset="-78"/>
              </a:rPr>
              <a:t>First, we are going to</a:t>
            </a:r>
            <a:r>
              <a:rPr lang="en-US" dirty="0">
                <a:latin typeface="XCCW Joined 1a" pitchFamily="66" charset="0"/>
                <a:cs typeface="Damascus" pitchFamily="2" charset="-78"/>
              </a:rPr>
              <a:t> gather a vocabulary list of things that are fast (e.g. shooting star).</a:t>
            </a:r>
          </a:p>
          <a:p>
            <a:r>
              <a:rPr lang="en-US" dirty="0">
                <a:latin typeface="XCCW Joined 1a" pitchFamily="66" charset="0"/>
                <a:cs typeface="Damascus" pitchFamily="2" charset="-78"/>
              </a:rPr>
              <a:t>Then, we are going to gather a vocabulary list of appropriate verbs (e.g. hurtling).</a:t>
            </a:r>
            <a:endParaRPr lang="en-US" sz="2800" dirty="0">
              <a:latin typeface="XCCW Joined 1a" pitchFamily="66" charset="0"/>
            </a:endParaRP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XCCW Joined 1a" panose="03050602040000000000" pitchFamily="66" charset="0"/>
              </a:rPr>
              <a:t>Simile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191" y="412983"/>
            <a:ext cx="1494746" cy="121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69141E-7393-4165-AC64-90132ECE6A0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63" y="566712"/>
            <a:ext cx="905069" cy="90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8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5604"/>
            <a:ext cx="8915400" cy="78035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XCCW Joined 1a" panose="03050602040000000000" pitchFamily="66" charset="0"/>
              </a:rPr>
              <a:t>Simile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DBDD28-F026-684E-B228-8722C1E561CC}"/>
              </a:ext>
            </a:extLst>
          </p:cNvPr>
          <p:cNvSpPr txBox="1"/>
          <p:nvPr/>
        </p:nvSpPr>
        <p:spPr>
          <a:xfrm>
            <a:off x="0" y="1693527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XCCW Joined 1a" pitchFamily="66" charset="0"/>
                <a:cs typeface="Damascus" pitchFamily="2" charset="-78"/>
              </a:rPr>
              <a:t>Learning Chunk 1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FFE515-398E-9B42-A7E8-FCE14B892686}"/>
              </a:ext>
            </a:extLst>
          </p:cNvPr>
          <p:cNvSpPr/>
          <p:nvPr/>
        </p:nvSpPr>
        <p:spPr>
          <a:xfrm>
            <a:off x="3429144" y="1693527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Model</a:t>
            </a:r>
            <a:endParaRPr lang="en-GB" dirty="0">
              <a:solidFill>
                <a:srgbClr val="0070C0"/>
              </a:solidFill>
              <a:effectLst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1427A5-EA8B-684F-B196-C45B0FF89DBA}"/>
              </a:ext>
            </a:extLst>
          </p:cNvPr>
          <p:cNvSpPr txBox="1"/>
          <p:nvPr/>
        </p:nvSpPr>
        <p:spPr>
          <a:xfrm>
            <a:off x="49924" y="2158539"/>
            <a:ext cx="92987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XCCW Joined 1a" pitchFamily="66" charset="0"/>
              </a:rPr>
              <a:t>From a young age, Florence was </a:t>
            </a:r>
            <a:r>
              <a:rPr lang="en-US" sz="2800" strike="sngStrike" dirty="0">
                <a:latin typeface="XCCW Joined 1a" pitchFamily="66" charset="0"/>
              </a:rPr>
              <a:t>running</a:t>
            </a:r>
            <a:r>
              <a:rPr lang="en-US" sz="2800" dirty="0">
                <a:latin typeface="XCCW Joined 1a" pitchFamily="66" charset="0"/>
              </a:rPr>
              <a:t> fast as </a:t>
            </a:r>
            <a:r>
              <a:rPr lang="en-US" sz="2800" strike="sngStrike" dirty="0">
                <a:latin typeface="XCCW Joined 1a" pitchFamily="66" charset="0"/>
              </a:rPr>
              <a:t>lightning</a:t>
            </a:r>
            <a:r>
              <a:rPr lang="en-US" sz="2800" dirty="0">
                <a:latin typeface="XCCW Joined 1a" pitchFamily="66" charset="0"/>
              </a:rPr>
              <a:t>.</a:t>
            </a:r>
          </a:p>
          <a:p>
            <a:endParaRPr lang="en-US" sz="2800" dirty="0">
              <a:latin typeface="XCCW Joined 1a" pitchFamily="66" charset="0"/>
            </a:endParaRPr>
          </a:p>
          <a:p>
            <a:endParaRPr lang="en-US" sz="2800" dirty="0">
              <a:latin typeface="XCCW Joined 1a" pitchFamily="66" charset="0"/>
            </a:endParaRPr>
          </a:p>
          <a:p>
            <a:endParaRPr lang="en-US" sz="2800" dirty="0">
              <a:latin typeface="XCCW Joined 1a" pitchFamily="66" charset="0"/>
            </a:endParaRPr>
          </a:p>
          <a:p>
            <a:r>
              <a:rPr lang="en-US" sz="2800" dirty="0">
                <a:latin typeface="XCCW Joined 1a" pitchFamily="66" charset="0"/>
              </a:rPr>
              <a:t>Write your own speed simile using a powerful ‘</a:t>
            </a:r>
            <a:r>
              <a:rPr lang="en-US" sz="2800" dirty="0" err="1">
                <a:latin typeface="XCCW Joined 1a" pitchFamily="66" charset="0"/>
              </a:rPr>
              <a:t>ing</a:t>
            </a:r>
            <a:r>
              <a:rPr lang="en-US" sz="2800" dirty="0">
                <a:latin typeface="XCCW Joined 1a" pitchFamily="66" charset="0"/>
              </a:rPr>
              <a:t>’ verb and adding extra detail to heighten the pace.</a:t>
            </a:r>
          </a:p>
          <a:p>
            <a:endParaRPr lang="en-US" sz="2800" dirty="0">
              <a:latin typeface="XCCW Joined 1a" pitchFamily="66" charset="0"/>
            </a:endParaRPr>
          </a:p>
          <a:p>
            <a:r>
              <a:rPr lang="en-US" sz="2800" dirty="0">
                <a:latin typeface="XCCW Joined 1a" pitchFamily="66" charset="0"/>
              </a:rPr>
              <a:t>Deepen the moment: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941337-F670-F443-83A2-2FAC67E156D6}"/>
              </a:ext>
            </a:extLst>
          </p:cNvPr>
          <p:cNvSpPr/>
          <p:nvPr/>
        </p:nvSpPr>
        <p:spPr>
          <a:xfrm>
            <a:off x="3495144" y="3806940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Your turn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190" y="297472"/>
            <a:ext cx="1104331" cy="89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62049D-2C55-4898-B1BC-7E7C4D90D24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56" y="297472"/>
            <a:ext cx="856615" cy="89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3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A4BF-7123-477B-9F35-28D5BAE9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Positive and negative feelings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23454-5BBB-4485-AF7D-75B203998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215" y="1067470"/>
            <a:ext cx="952233" cy="861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B5D47C-0281-494B-8606-B1BEDBBEE1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982" y="1217104"/>
            <a:ext cx="952233" cy="912775"/>
          </a:xfrm>
          <a:prstGeom prst="rect">
            <a:avLst/>
          </a:prstGeom>
        </p:spPr>
      </p:pic>
      <p:pic>
        <p:nvPicPr>
          <p:cNvPr id="1028" name="Picture 4" descr="UCLA – The Optimists – Florence Griffith Joyner">
            <a:extLst>
              <a:ext uri="{FF2B5EF4-FFF2-40B4-BE49-F238E27FC236}">
                <a16:creationId xmlns:a16="http://schemas.microsoft.com/office/drawing/2014/main" id="{EC97EF7E-097C-4804-A843-8311B0001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59" y="4164563"/>
            <a:ext cx="2693437" cy="269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22ADA3F7-670C-49B9-92C9-35B30B4D70BC}"/>
              </a:ext>
            </a:extLst>
          </p:cNvPr>
          <p:cNvSpPr/>
          <p:nvPr/>
        </p:nvSpPr>
        <p:spPr>
          <a:xfrm>
            <a:off x="889519" y="2269908"/>
            <a:ext cx="3200400" cy="1428125"/>
          </a:xfrm>
          <a:prstGeom prst="cloudCallout">
            <a:avLst>
              <a:gd name="adj1" fmla="val 39226"/>
              <a:gd name="adj2" fmla="val 6446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 want to win an Olympic medal.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F1BF182D-A688-43DE-AB38-C5C12373196B}"/>
              </a:ext>
            </a:extLst>
          </p:cNvPr>
          <p:cNvSpPr/>
          <p:nvPr/>
        </p:nvSpPr>
        <p:spPr>
          <a:xfrm>
            <a:off x="292359" y="3770582"/>
            <a:ext cx="3200400" cy="1428125"/>
          </a:xfrm>
          <a:prstGeom prst="cloudCallout">
            <a:avLst>
              <a:gd name="adj1" fmla="val 56718"/>
              <a:gd name="adj2" fmla="val 31792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 want to break a world record.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FFA454FD-3B0B-4111-973A-EF3A4F0F49E6}"/>
              </a:ext>
            </a:extLst>
          </p:cNvPr>
          <p:cNvSpPr/>
          <p:nvPr/>
        </p:nvSpPr>
        <p:spPr>
          <a:xfrm>
            <a:off x="146180" y="5271256"/>
            <a:ext cx="3200400" cy="1428125"/>
          </a:xfrm>
          <a:prstGeom prst="cloudCallout">
            <a:avLst>
              <a:gd name="adj1" fmla="val 60799"/>
              <a:gd name="adj2" fmla="val -34849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 want to the fastest sprinter in the world.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128D05B-3980-421D-90C4-02BE21889D4A}"/>
              </a:ext>
            </a:extLst>
          </p:cNvPr>
          <p:cNvSpPr/>
          <p:nvPr/>
        </p:nvSpPr>
        <p:spPr>
          <a:xfrm>
            <a:off x="6413244" y="2873829"/>
            <a:ext cx="2861386" cy="1120684"/>
          </a:xfrm>
          <a:prstGeom prst="wedgeRectCallout">
            <a:avLst>
              <a:gd name="adj1" fmla="val -40982"/>
              <a:gd name="adj2" fmla="val 819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You’re not good enough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D26331D1-48E1-421B-B655-351174CDAB29}"/>
              </a:ext>
            </a:extLst>
          </p:cNvPr>
          <p:cNvSpPr/>
          <p:nvPr/>
        </p:nvSpPr>
        <p:spPr>
          <a:xfrm>
            <a:off x="5858493" y="5511281"/>
            <a:ext cx="2500605" cy="912775"/>
          </a:xfrm>
          <a:prstGeom prst="wedgeRectCallout">
            <a:avLst>
              <a:gd name="adj1" fmla="val 44466"/>
              <a:gd name="adj2" fmla="val 890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It will never happen</a:t>
            </a:r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E6AE477D-B399-42E9-965D-8A7281E336E5}"/>
              </a:ext>
            </a:extLst>
          </p:cNvPr>
          <p:cNvSpPr/>
          <p:nvPr/>
        </p:nvSpPr>
        <p:spPr>
          <a:xfrm>
            <a:off x="7670832" y="4105464"/>
            <a:ext cx="2328765" cy="164638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You’re too poor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9FB08-2696-4B03-860A-3B1F8BB4150B}"/>
              </a:ext>
            </a:extLst>
          </p:cNvPr>
          <p:cNvSpPr txBox="1"/>
          <p:nvPr/>
        </p:nvSpPr>
        <p:spPr>
          <a:xfrm>
            <a:off x="6413244" y="2425959"/>
            <a:ext cx="136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Bullies:</a:t>
            </a:r>
          </a:p>
        </p:txBody>
      </p:sp>
    </p:spTree>
    <p:extLst>
      <p:ext uri="{BB962C8B-B14F-4D97-AF65-F5344CB8AC3E}">
        <p14:creationId xmlns:p14="http://schemas.microsoft.com/office/powerpoint/2010/main" val="279636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A4BF-7123-477B-9F35-28D5BAE9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Positive and negative feelings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C28B4EB-407C-4D86-B65D-C3BF3F4BA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600200"/>
            <a:ext cx="9208537" cy="4709160"/>
          </a:xfrm>
        </p:spPr>
        <p:txBody>
          <a:bodyPr/>
          <a:lstStyle/>
          <a:p>
            <a:pPr marL="137160" indent="0">
              <a:buNone/>
            </a:pPr>
            <a:r>
              <a:rPr lang="en-GB" dirty="0"/>
              <a:t>Pretend you are Florence.</a:t>
            </a:r>
          </a:p>
          <a:p>
            <a:r>
              <a:rPr lang="en-GB" dirty="0"/>
              <a:t>Let’s gather some positive words to show how she is feeling (e.g. hopeful)</a:t>
            </a:r>
          </a:p>
          <a:p>
            <a:r>
              <a:rPr lang="en-GB" dirty="0"/>
              <a:t>Now, gather some negative words how the bullies are making her feel (</a:t>
            </a:r>
            <a:r>
              <a:rPr lang="en-GB" dirty="0" err="1"/>
              <a:t>e.g</a:t>
            </a:r>
            <a:r>
              <a:rPr lang="en-GB" dirty="0"/>
              <a:t> crushed)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23454-5BBB-4485-AF7D-75B203998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215" y="1067470"/>
            <a:ext cx="952233" cy="861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B5D47C-0281-494B-8606-B1BEDBBEE1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982" y="1217104"/>
            <a:ext cx="952233" cy="912775"/>
          </a:xfrm>
          <a:prstGeom prst="rect">
            <a:avLst/>
          </a:prstGeom>
        </p:spPr>
      </p:pic>
      <p:pic>
        <p:nvPicPr>
          <p:cNvPr id="1028" name="Picture 4" descr="UCLA – The Optimists – Florence Griffith Joyner">
            <a:extLst>
              <a:ext uri="{FF2B5EF4-FFF2-40B4-BE49-F238E27FC236}">
                <a16:creationId xmlns:a16="http://schemas.microsoft.com/office/drawing/2014/main" id="{EC97EF7E-097C-4804-A843-8311B0001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4" y="4148653"/>
            <a:ext cx="2693437" cy="269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24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A120778-9FF0-47B0-969C-012950715517}"/>
              </a:ext>
            </a:extLst>
          </p:cNvPr>
          <p:cNvSpPr txBox="1"/>
          <p:nvPr/>
        </p:nvSpPr>
        <p:spPr>
          <a:xfrm>
            <a:off x="261259" y="1693527"/>
            <a:ext cx="280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XCCW Joined 1a" pitchFamily="66" charset="0"/>
                <a:cs typeface="Damascus" pitchFamily="2" charset="-78"/>
              </a:rPr>
              <a:t>Learning Chunk 2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FFBF1D-4085-49DB-8B42-831414EDBF88}"/>
              </a:ext>
            </a:extLst>
          </p:cNvPr>
          <p:cNvSpPr/>
          <p:nvPr/>
        </p:nvSpPr>
        <p:spPr>
          <a:xfrm>
            <a:off x="3690403" y="1693527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Model</a:t>
            </a:r>
            <a:endParaRPr lang="en-GB" dirty="0">
              <a:solidFill>
                <a:srgbClr val="0070C0"/>
              </a:solidFill>
              <a:effectLst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83D31-FF7F-4BEE-BC2C-D199C077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Positive and negative feelings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EBAA5-E708-4B35-A15D-1EB1E3741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129878"/>
            <a:ext cx="8915400" cy="4179481"/>
          </a:xfrm>
        </p:spPr>
        <p:txBody>
          <a:bodyPr>
            <a:normAutofit fontScale="92500"/>
          </a:bodyPr>
          <a:lstStyle/>
          <a:p>
            <a:r>
              <a:rPr lang="en-GB" dirty="0"/>
              <a:t>In school, Florence was mocked for her big dreams. This made her feel </a:t>
            </a:r>
            <a:r>
              <a:rPr lang="en-GB" strike="sngStrike" dirty="0"/>
              <a:t>sad.</a:t>
            </a:r>
          </a:p>
          <a:p>
            <a:r>
              <a:rPr lang="en-GB" dirty="0"/>
              <a:t>By the age of seven she was already winning many athletic events. This made her feel </a:t>
            </a:r>
            <a:r>
              <a:rPr lang="en-GB" strike="sngStrike" dirty="0"/>
              <a:t>happy.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Write a negative and positive sentence. Think carefully about your vocabulary.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1BC7AD-33C7-4023-99F3-56CA73B6B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215" y="1067470"/>
            <a:ext cx="952233" cy="861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6F2FF0-E01F-4370-B50E-8112172AC5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982" y="1217104"/>
            <a:ext cx="952233" cy="9127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3A84FDB-5B30-4684-8D1C-262ACC8CD0A7}"/>
              </a:ext>
            </a:extLst>
          </p:cNvPr>
          <p:cNvSpPr/>
          <p:nvPr/>
        </p:nvSpPr>
        <p:spPr>
          <a:xfrm>
            <a:off x="3748824" y="4799785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Your turn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9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1DDE-9842-4991-B180-9C6CF3D3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Being different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35DF4-1459-42C1-8693-B8FDCF515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These people stand out for looking different. Let’s do some thesaurus thinking about the word different.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9B9E1-A68C-4839-A342-AFB941B70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583" y="292323"/>
            <a:ext cx="952233" cy="861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8-0000-0600-0000540000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442" y="296272"/>
            <a:ext cx="1044141" cy="1026041"/>
          </a:xfrm>
          <a:prstGeom prst="rect">
            <a:avLst/>
          </a:prstGeom>
        </p:spPr>
      </p:pic>
      <p:pic>
        <p:nvPicPr>
          <p:cNvPr id="2050" name="Picture 2" descr="Pippi Longstocking review – Lindgren's rule-breaker is a festive delight |  Stage | The Guardian">
            <a:extLst>
              <a:ext uri="{FF2B5EF4-FFF2-40B4-BE49-F238E27FC236}">
                <a16:creationId xmlns:a16="http://schemas.microsoft.com/office/drawing/2014/main" id="{9E09DC48-7701-4C81-A6BB-5C8F3C925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67" b="97500" l="17750" r="73417">
                        <a14:foregroundMark x1="29583" y1="40417" x2="29583" y2="40417"/>
                        <a14:foregroundMark x1="32917" y1="40250" x2="32917" y2="40250"/>
                        <a14:foregroundMark x1="41750" y1="35083" x2="41750" y2="35083"/>
                        <a14:foregroundMark x1="41750" y1="35083" x2="41750" y2="35083"/>
                        <a14:foregroundMark x1="41750" y1="35083" x2="41750" y2="35083"/>
                        <a14:foregroundMark x1="43500" y1="35083" x2="43500" y2="35083"/>
                        <a14:foregroundMark x1="41417" y1="42333" x2="41417" y2="42333"/>
                        <a14:foregroundMark x1="39667" y1="46917" x2="39667" y2="46917"/>
                        <a14:foregroundMark x1="37250" y1="48167" x2="37250" y2="48167"/>
                        <a14:foregroundMark x1="41167" y1="41333" x2="41167" y2="41333"/>
                        <a14:foregroundMark x1="41083" y1="42417" x2="41083" y2="42417"/>
                        <a14:foregroundMark x1="40667" y1="42417" x2="40667" y2="42417"/>
                        <a14:foregroundMark x1="25417" y1="41917" x2="25417" y2="41917"/>
                        <a14:foregroundMark x1="23917" y1="42417" x2="23917" y2="42417"/>
                        <a14:foregroundMark x1="22417" y1="43500" x2="22417" y2="43500"/>
                        <a14:foregroundMark x1="25250" y1="43167" x2="25250" y2="43167"/>
                        <a14:foregroundMark x1="27333" y1="42750" x2="27333" y2="42750"/>
                        <a14:foregroundMark x1="19417" y1="41917" x2="19417" y2="41917"/>
                        <a14:foregroundMark x1="17750" y1="39833" x2="17750" y2="39833"/>
                        <a14:foregroundMark x1="52917" y1="33167" x2="52917" y2="33167"/>
                        <a14:foregroundMark x1="51667" y1="26667" x2="51667" y2="26667"/>
                        <a14:foregroundMark x1="55583" y1="24667" x2="55583" y2="24667"/>
                        <a14:foregroundMark x1="48500" y1="24083" x2="48500" y2="24083"/>
                        <a14:foregroundMark x1="51250" y1="23667" x2="51250" y2="23667"/>
                        <a14:foregroundMark x1="53583" y1="24667" x2="53583" y2="24667"/>
                        <a14:foregroundMark x1="53583" y1="23667" x2="53583" y2="23667"/>
                        <a14:foregroundMark x1="67750" y1="54417" x2="67750" y2="54417"/>
                        <a14:foregroundMark x1="69083" y1="55750" x2="69083" y2="55750"/>
                        <a14:foregroundMark x1="71250" y1="58250" x2="71250" y2="58250"/>
                        <a14:foregroundMark x1="72500" y1="59833" x2="72500" y2="59833"/>
                        <a14:foregroundMark x1="48917" y1="75917" x2="48917" y2="75917"/>
                        <a14:foregroundMark x1="47167" y1="76167" x2="47167" y2="76167"/>
                        <a14:foregroundMark x1="47417" y1="78333" x2="47417" y2="78333"/>
                        <a14:foregroundMark x1="49500" y1="80417" x2="49500" y2="80417"/>
                        <a14:foregroundMark x1="43333" y1="85000" x2="43333" y2="85000"/>
                        <a14:foregroundMark x1="42917" y1="87917" x2="42917" y2="87917"/>
                        <a14:foregroundMark x1="44333" y1="83917" x2="44333" y2="83917"/>
                        <a14:foregroundMark x1="45250" y1="82583" x2="45250" y2="82583"/>
                        <a14:foregroundMark x1="40333" y1="92083" x2="40333" y2="92083"/>
                        <a14:foregroundMark x1="40333" y1="92083" x2="40333" y2="92083"/>
                        <a14:foregroundMark x1="38583" y1="91167" x2="38583" y2="91167"/>
                        <a14:foregroundMark x1="40500" y1="95000" x2="40500" y2="95000"/>
                        <a14:foregroundMark x1="41583" y1="97000" x2="41583" y2="97000"/>
                        <a14:foregroundMark x1="41417" y1="95083" x2="41417" y2="95083"/>
                        <a14:foregroundMark x1="42000" y1="88583" x2="42000" y2="88583"/>
                        <a14:foregroundMark x1="43333" y1="87250" x2="43333" y2="87250"/>
                        <a14:foregroundMark x1="44833" y1="85333" x2="44833" y2="85333"/>
                        <a14:foregroundMark x1="45833" y1="82167" x2="45833" y2="82167"/>
                        <a14:foregroundMark x1="53833" y1="95667" x2="53833" y2="95667"/>
                        <a14:foregroundMark x1="53167" y1="97583" x2="53167" y2="97583"/>
                        <a14:foregroundMark x1="73417" y1="59083" x2="73417" y2="59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52" t="20671" r="22766"/>
          <a:stretch/>
        </p:blipFill>
        <p:spPr bwMode="auto">
          <a:xfrm>
            <a:off x="-27991" y="2939143"/>
            <a:ext cx="3165649" cy="39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del with rare skin disease is changing the face of fashion">
            <a:extLst>
              <a:ext uri="{FF2B5EF4-FFF2-40B4-BE49-F238E27FC236}">
                <a16:creationId xmlns:a16="http://schemas.microsoft.com/office/drawing/2014/main" id="{9CB9CF05-B540-4A84-835F-D40CD6B49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397" y="3163855"/>
            <a:ext cx="3452782" cy="209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lorence Griffith Joyner's husband vows to fight new athletics rule that  could erase her records">
            <a:extLst>
              <a:ext uri="{FF2B5EF4-FFF2-40B4-BE49-F238E27FC236}">
                <a16:creationId xmlns:a16="http://schemas.microsoft.com/office/drawing/2014/main" id="{1CA61209-3458-409C-B16F-DB15F2FE9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251" y="4779656"/>
            <a:ext cx="3958749" cy="20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07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4F2B750-F37A-43D5-A52B-6103AF900BCD}"/>
              </a:ext>
            </a:extLst>
          </p:cNvPr>
          <p:cNvSpPr txBox="1"/>
          <p:nvPr/>
        </p:nvSpPr>
        <p:spPr>
          <a:xfrm>
            <a:off x="261259" y="1693527"/>
            <a:ext cx="280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XCCW Joined 1a" pitchFamily="66" charset="0"/>
                <a:cs typeface="Damascus" pitchFamily="2" charset="-78"/>
              </a:rPr>
              <a:t>Learning Chunk 2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2C21EA-587B-47E2-BD39-462CED7FFED3}"/>
              </a:ext>
            </a:extLst>
          </p:cNvPr>
          <p:cNvSpPr/>
          <p:nvPr/>
        </p:nvSpPr>
        <p:spPr>
          <a:xfrm>
            <a:off x="3690403" y="1693527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Model</a:t>
            </a:r>
            <a:endParaRPr lang="en-GB" dirty="0">
              <a:solidFill>
                <a:srgbClr val="0070C0"/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822E94-6395-4F0A-B6C0-A11E2F4F9736}"/>
              </a:ext>
            </a:extLst>
          </p:cNvPr>
          <p:cNvSpPr/>
          <p:nvPr/>
        </p:nvSpPr>
        <p:spPr>
          <a:xfrm>
            <a:off x="3690403" y="3816777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Your turn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91DDE-9842-4991-B180-9C6CF3D3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Being different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35DF4-1459-42C1-8693-B8FDCF515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During school Florence was noticed for her unusual hairstyles and …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Write a sentence about how Florence stood out.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9B9E1-A68C-4839-A342-AFB941B70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583" y="292323"/>
            <a:ext cx="952233" cy="861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8-0000-0600-000054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442" y="296272"/>
            <a:ext cx="1044141" cy="1026041"/>
          </a:xfrm>
          <a:prstGeom prst="rect">
            <a:avLst/>
          </a:prstGeom>
        </p:spPr>
      </p:pic>
      <p:pic>
        <p:nvPicPr>
          <p:cNvPr id="2054" name="Picture 6" descr="Florence Griffith Joyner's husband vows to fight new athletics rule that  could erase her records">
            <a:extLst>
              <a:ext uri="{FF2B5EF4-FFF2-40B4-BE49-F238E27FC236}">
                <a16:creationId xmlns:a16="http://schemas.microsoft.com/office/drawing/2014/main" id="{1CA61209-3458-409C-B16F-DB15F2FE9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251" y="4779656"/>
            <a:ext cx="3958749" cy="20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43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1170</TotalTime>
  <Words>346</Words>
  <Application>Microsoft Office PowerPoint</Application>
  <PresentationFormat>A4 Paper (210x297 mm)</PresentationFormat>
  <Paragraphs>56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XCCW Joined 1a</vt:lpstr>
      <vt:lpstr>Apex</vt:lpstr>
      <vt:lpstr>Biographies</vt:lpstr>
      <vt:lpstr>PowerPoint Presentation</vt:lpstr>
      <vt:lpstr>Simile</vt:lpstr>
      <vt:lpstr>Simile</vt:lpstr>
      <vt:lpstr>Positive and negative feelings</vt:lpstr>
      <vt:lpstr>Positive and negative feelings</vt:lpstr>
      <vt:lpstr>Positive and negative feelings</vt:lpstr>
      <vt:lpstr>Being different</vt:lpstr>
      <vt:lpstr>Being different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Teresa</dc:creator>
  <cp:lastModifiedBy>Sophie Teresa</cp:lastModifiedBy>
  <cp:revision>62</cp:revision>
  <cp:lastPrinted>2020-09-22T13:37:32Z</cp:lastPrinted>
  <dcterms:created xsi:type="dcterms:W3CDTF">2020-08-27T13:28:14Z</dcterms:created>
  <dcterms:modified xsi:type="dcterms:W3CDTF">2020-10-11T14:52:12Z</dcterms:modified>
</cp:coreProperties>
</file>