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56" r:id="rId2"/>
    <p:sldId id="258" r:id="rId3"/>
    <p:sldId id="257" r:id="rId4"/>
    <p:sldId id="259" r:id="rId5"/>
    <p:sldId id="265" r:id="rId6"/>
    <p:sldId id="260" r:id="rId7"/>
    <p:sldId id="266" r:id="rId8"/>
    <p:sldId id="267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-96" y="-8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1A11AA-9FC2-4907-83CF-7BE2D2F386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26A2B3D-C000-486A-9DD5-6141CF8831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EA07511-1643-4CDA-B043-4BC01B9C5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smtClean="0"/>
              <a:t>9/25/2020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95911D1-8FE5-4167-BA1F-AB004F468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B3472A8-95FB-454B-97BC-4AE793946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947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6F5512-73DF-42DD-9C4F-D1EED16C7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9805A95-B7CC-44FF-B12D-3703324A30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D38C6EC-D9CC-4BEE-ACE7-CFA55C5F3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smtClean="0"/>
              <a:t>9/25/2020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0D56609-E92B-440C-B6B3-3ECC698A5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141E88A-D164-48B1-A91E-2931FFDC9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296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6F66E46-2E84-41DC-B1A9-191AFB7C4F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1099ED6-C801-49B3-A079-312A58AC39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2378350-A685-4710-98C1-39C36832E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smtClean="0"/>
              <a:t>9/25/2020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D6F1B02-C54F-40AE-A7AE-53BD757D6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3C22AA5-DD92-47DF-8DF1-0A055CC50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048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AE32C7AD-824B-41C3-B4EA-38888379C37B}"/>
              </a:ext>
            </a:extLst>
          </p:cNvPr>
          <p:cNvSpPr/>
          <p:nvPr/>
        </p:nvSpPr>
        <p:spPr>
          <a:xfrm>
            <a:off x="628650" y="365126"/>
            <a:ext cx="8515350" cy="1325563"/>
          </a:xfrm>
          <a:prstGeom prst="rect">
            <a:avLst/>
          </a:prstGeom>
          <a:gradFill flip="none" rotWithShape="1">
            <a:gsLst>
              <a:gs pos="10000">
                <a:schemeClr val="accent1">
                  <a:lumMod val="20000"/>
                  <a:lumOff val="80000"/>
                </a:schemeClr>
              </a:gs>
              <a:gs pos="46000">
                <a:schemeClr val="accent1">
                  <a:lumMod val="45000"/>
                  <a:lumOff val="55000"/>
                </a:schemeClr>
              </a:gs>
              <a:gs pos="76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2E7536-2917-4E1C-92CF-14480421E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DDE3B2E-42F1-4BBC-97A7-B7708A385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DA48C42-4C4F-4B91-B20C-6DE061CB6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smtClean="0"/>
              <a:t>9/25/2020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7014731-3586-44B9-906A-55F182FE0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8B86B08-E5AE-44A8-A8CA-8F3B2A876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581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170CD7-E6C5-483C-96F1-08F3C4310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853A505-9A46-4BF0-B588-2BFB69A8B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AD5E0D6-D2C2-4E03-B1AF-AE6D9C483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smtClean="0"/>
              <a:t>9/25/2020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DE16AA2-FA4F-4699-9367-99D731AFF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9495B61-04E9-4B5C-8396-01095E944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565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255D3AF5-744C-437A-9CB2-07EC20393D34}"/>
              </a:ext>
            </a:extLst>
          </p:cNvPr>
          <p:cNvSpPr/>
          <p:nvPr userDrawn="1"/>
        </p:nvSpPr>
        <p:spPr>
          <a:xfrm>
            <a:off x="628650" y="365126"/>
            <a:ext cx="8515350" cy="1325563"/>
          </a:xfrm>
          <a:prstGeom prst="rect">
            <a:avLst/>
          </a:prstGeom>
          <a:gradFill flip="none" rotWithShape="1">
            <a:gsLst>
              <a:gs pos="10000">
                <a:schemeClr val="accent1">
                  <a:lumMod val="20000"/>
                  <a:lumOff val="80000"/>
                </a:schemeClr>
              </a:gs>
              <a:gs pos="46000">
                <a:schemeClr val="accent1">
                  <a:lumMod val="45000"/>
                  <a:lumOff val="55000"/>
                </a:schemeClr>
              </a:gs>
              <a:gs pos="76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5EE96A-8414-44E5-A32A-FDEF5E56D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8C2685C-6768-479C-95B1-21F2F80A22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DAD0E60-3F5B-4105-8B9A-CE05FED80A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5108CAE-9B3D-473C-94F3-53BFA7714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smtClean="0"/>
              <a:t>9/25/2020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A945D0A-F90A-4627-A93D-32FB4BBEA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E505CD3-96AC-43F1-9864-6AECC03A1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390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51AACF-697B-4E63-A5E2-22AFC5772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17E3758-25B2-4717-9DCF-A80CC8C44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258310A-BAFC-4107-A2EB-2E56696CD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B6A940C7-AF91-4411-8FF2-4C1E318991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229A60A-CDF9-4760-9880-1EC344C46A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A4D5AA3-71BA-4980-8908-BCE4CC11C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smtClean="0"/>
              <a:t>9/25/2020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ADF1405-E449-4058-8BBD-9801D3A13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EBC6A80E-7CD3-4A9A-BA4B-8C1B4A337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918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6F8E5B2-504E-48F1-A4B4-48504A4A38AD}"/>
              </a:ext>
            </a:extLst>
          </p:cNvPr>
          <p:cNvSpPr/>
          <p:nvPr/>
        </p:nvSpPr>
        <p:spPr>
          <a:xfrm>
            <a:off x="628650" y="365126"/>
            <a:ext cx="8515350" cy="1325563"/>
          </a:xfrm>
          <a:prstGeom prst="rect">
            <a:avLst/>
          </a:prstGeom>
          <a:gradFill flip="none" rotWithShape="1">
            <a:gsLst>
              <a:gs pos="10000">
                <a:schemeClr val="accent1">
                  <a:lumMod val="20000"/>
                  <a:lumOff val="80000"/>
                </a:schemeClr>
              </a:gs>
              <a:gs pos="46000">
                <a:schemeClr val="accent1">
                  <a:lumMod val="45000"/>
                  <a:lumOff val="55000"/>
                </a:schemeClr>
              </a:gs>
              <a:gs pos="76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FB096B-5EFE-41B4-BD35-14D69C21B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2E997AE-4495-4CF1-9AC4-F528EF25D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smtClean="0"/>
              <a:t>9/25/2020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2D01512-39E3-4AAD-9D18-260E0273A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C33FC31-CA11-4FA2-AFAA-F2DB4CF21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58243-6272-4541-B1B1-838DDC187E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089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D2ED52C-58C9-47A4-A6E5-AC66050F3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smtClean="0"/>
              <a:t>9/25/2020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A4CE7B0-6CFC-4522-A924-AB2424E0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2CB1F59-6A8A-4940-956C-D4544FBA2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739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EBCB8F-DB7D-4389-BFCE-DDF759BA0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AA609E6-CB0E-4C41-99CF-DA3CE7376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4F616D8-4C1A-4FFE-A36C-685E33FF18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1C628ED-51F1-498E-916C-2F320CE59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smtClean="0"/>
              <a:t>9/25/2020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C997ADE-5906-4856-AE8F-7C5E09BD9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682868A-25BF-4543-B6FA-8DE576EA3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375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F5CEDF-0D6F-4CC9-9781-094F8EA86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2070DFCE-9FA0-4CA1-B30E-A498957201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CE93787-28DB-4E01-BED2-74E09D25F4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B47F166-FA55-49CF-B252-FAD38F2EC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7B589-FD4B-7E46-869A-CBADC5FC564E}" type="datetimeFigureOut">
              <a:rPr lang="en-US" smtClean="0"/>
              <a:t>9/25/2020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5D7560C-1FEC-47CA-9DA5-2A93F59A2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F6E8542-95F8-4D13-BD6D-CFB4DC517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760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1EA8AF7-C30F-4BF8-9D9C-0840DD8ED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0FB1EF0-9A3C-49BA-AF82-3BA552D33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61D6EA8-747D-4870-A669-F2CDA43493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smtClean="0"/>
              <a:pPr/>
              <a:t>9/25/2020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1C8EC07-83EC-4A7B-9CD1-7D465D0826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7D4B95C-A962-4533-AD76-561BDC3690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160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XCCW Joined 1a" panose="03050602040000000000" pitchFamily="66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3684C0-0DA6-45B3-B8E9-B9FED92763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7528" y="510746"/>
            <a:ext cx="8035636" cy="5321643"/>
          </a:xfrm>
        </p:spPr>
        <p:txBody>
          <a:bodyPr>
            <a:normAutofit/>
          </a:bodyPr>
          <a:lstStyle/>
          <a:p>
            <a:pPr algn="l"/>
            <a:r>
              <a:rPr lang="en-GB" sz="4800" dirty="0"/>
              <a:t>Year 3: </a:t>
            </a:r>
            <a:r>
              <a:rPr lang="en-GB" sz="4800" dirty="0" smtClean="0"/>
              <a:t>Can I place numbers on a number line?</a:t>
            </a:r>
            <a:r>
              <a:rPr lang="en-GB" sz="4800" dirty="0"/>
              <a:t/>
            </a:r>
            <a:br>
              <a:rPr lang="en-GB" sz="4800" dirty="0"/>
            </a:br>
            <a:r>
              <a:rPr lang="en-GB" sz="4800" dirty="0"/>
              <a:t/>
            </a:r>
            <a:br>
              <a:rPr lang="en-GB" sz="4800" dirty="0"/>
            </a:br>
            <a:r>
              <a:rPr lang="en-GB" sz="4800" dirty="0"/>
              <a:t>Year 4: Can I </a:t>
            </a:r>
            <a:r>
              <a:rPr lang="en-GB" sz="4800" dirty="0" smtClean="0"/>
              <a:t>round to the nearest 10?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493962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0DCF3442-A1D3-4943-947C-3278EF058C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473" y="329283"/>
            <a:ext cx="7462982" cy="5473882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B460E7EE-CB46-4367-AAB3-36E4DE53501E}"/>
              </a:ext>
            </a:extLst>
          </p:cNvPr>
          <p:cNvCxnSpPr/>
          <p:nvPr/>
        </p:nvCxnSpPr>
        <p:spPr>
          <a:xfrm>
            <a:off x="1487055" y="360218"/>
            <a:ext cx="0" cy="55233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7D2DD43-48B0-42FF-AA8B-0613A9D3F5B4}"/>
              </a:ext>
            </a:extLst>
          </p:cNvPr>
          <p:cNvSpPr txBox="1"/>
          <p:nvPr/>
        </p:nvSpPr>
        <p:spPr>
          <a:xfrm>
            <a:off x="1487053" y="443287"/>
            <a:ext cx="4008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 smtClean="0">
                <a:latin typeface="XCCW Joined 1a" panose="03050602040000000000" pitchFamily="66" charset="0"/>
              </a:rPr>
              <a:t>Monday 28.9.20</a:t>
            </a:r>
            <a:endParaRPr lang="en-GB" sz="2400" u="sng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972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D0A08B-B8B4-4C8F-A8AC-11077456F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GB" dirty="0"/>
              <a:t>Focus task</a:t>
            </a:r>
            <a:br>
              <a:rPr lang="en-GB" dirty="0"/>
            </a:br>
            <a:r>
              <a:rPr lang="en-GB" sz="2400" dirty="0"/>
              <a:t>complete these in your books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8E88D63F-D878-4384-82E5-F3D72AB5C5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4"/>
            <a:ext cx="3886200" cy="487073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Year 3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Identify the multiples of 10.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8</a:t>
            </a:r>
          </a:p>
          <a:p>
            <a:pPr marL="0" indent="0">
              <a:buNone/>
            </a:pPr>
            <a:r>
              <a:rPr lang="en-GB" dirty="0" smtClean="0"/>
              <a:t>10</a:t>
            </a:r>
          </a:p>
          <a:p>
            <a:pPr marL="0" indent="0">
              <a:buNone/>
            </a:pPr>
            <a:r>
              <a:rPr lang="en-GB" dirty="0" smtClean="0"/>
              <a:t>5</a:t>
            </a:r>
          </a:p>
          <a:p>
            <a:pPr marL="0" indent="0">
              <a:buNone/>
            </a:pPr>
            <a:r>
              <a:rPr lang="en-GB" dirty="0" smtClean="0"/>
              <a:t>20</a:t>
            </a:r>
          </a:p>
          <a:p>
            <a:pPr marL="0" indent="0">
              <a:buNone/>
            </a:pPr>
            <a:r>
              <a:rPr lang="en-GB" dirty="0" smtClean="0"/>
              <a:t>100</a:t>
            </a:r>
          </a:p>
          <a:p>
            <a:pPr marL="0" indent="0">
              <a:buNone/>
            </a:pPr>
            <a:r>
              <a:rPr lang="en-GB" dirty="0" smtClean="0"/>
              <a:t>85</a:t>
            </a:r>
          </a:p>
          <a:p>
            <a:pPr marL="0" indent="0">
              <a:buNone/>
            </a:pPr>
            <a:r>
              <a:rPr lang="en-GB" dirty="0" smtClean="0"/>
              <a:t>90</a:t>
            </a:r>
          </a:p>
          <a:p>
            <a:pPr marL="0" indent="0">
              <a:buNone/>
            </a:pPr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4B2C6544-F03B-43A9-923E-1792BE0546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4"/>
            <a:ext cx="3886200" cy="487073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Year </a:t>
            </a:r>
            <a:r>
              <a:rPr lang="en-GB" dirty="0" smtClean="0"/>
              <a:t>4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Identify the multiples of 10.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18</a:t>
            </a:r>
          </a:p>
          <a:p>
            <a:pPr marL="0" indent="0">
              <a:buNone/>
            </a:pPr>
            <a:r>
              <a:rPr lang="en-GB" dirty="0" smtClean="0"/>
              <a:t>32</a:t>
            </a:r>
          </a:p>
          <a:p>
            <a:pPr marL="0" indent="0">
              <a:buNone/>
            </a:pPr>
            <a:r>
              <a:rPr lang="en-GB" dirty="0" smtClean="0"/>
              <a:t>65</a:t>
            </a:r>
          </a:p>
          <a:p>
            <a:pPr marL="0" indent="0">
              <a:buNone/>
            </a:pPr>
            <a:r>
              <a:rPr lang="en-GB" dirty="0" smtClean="0"/>
              <a:t>700</a:t>
            </a:r>
          </a:p>
          <a:p>
            <a:pPr marL="0" indent="0">
              <a:buNone/>
            </a:pPr>
            <a:r>
              <a:rPr lang="en-GB" dirty="0" smtClean="0"/>
              <a:t>702</a:t>
            </a:r>
          </a:p>
          <a:p>
            <a:pPr marL="0" indent="0">
              <a:buNone/>
            </a:pPr>
            <a:r>
              <a:rPr lang="en-GB" dirty="0" smtClean="0"/>
              <a:t>832</a:t>
            </a:r>
          </a:p>
          <a:p>
            <a:pPr marL="0" indent="0">
              <a:buNone/>
            </a:pPr>
            <a:r>
              <a:rPr lang="en-GB" dirty="0" smtClean="0"/>
              <a:t>154</a:t>
            </a:r>
          </a:p>
          <a:p>
            <a:pPr marL="0" indent="0">
              <a:buNone/>
            </a:pPr>
            <a:r>
              <a:rPr lang="en-GB" dirty="0" smtClean="0"/>
              <a:t>280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78BE6BE3-D69E-4B7D-90E2-933CD402AE3E}"/>
              </a:ext>
            </a:extLst>
          </p:cNvPr>
          <p:cNvSpPr/>
          <p:nvPr/>
        </p:nvSpPr>
        <p:spPr>
          <a:xfrm>
            <a:off x="628650" y="1690689"/>
            <a:ext cx="3886200" cy="50056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52AD6D9B-FE08-43FD-95C3-A6291559A28A}"/>
              </a:ext>
            </a:extLst>
          </p:cNvPr>
          <p:cNvSpPr/>
          <p:nvPr/>
        </p:nvSpPr>
        <p:spPr>
          <a:xfrm>
            <a:off x="4667249" y="1690689"/>
            <a:ext cx="4461741" cy="50056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0851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9C4D18-902A-42C5-871F-AE25B8BD6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Year 4 – do and talk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7543E3F-E0D8-41A2-9401-1A34F28CE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What does </a:t>
            </a:r>
            <a:r>
              <a:rPr lang="en-GB" b="1" dirty="0" smtClean="0"/>
              <a:t>rounding</a:t>
            </a:r>
            <a:r>
              <a:rPr lang="en-GB" dirty="0" smtClean="0"/>
              <a:t> mean?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Which multiples of 10 does 15 sit between?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21?</a:t>
            </a:r>
          </a:p>
          <a:p>
            <a:pPr marL="0" indent="0">
              <a:buNone/>
            </a:pPr>
            <a:r>
              <a:rPr lang="en-GB" dirty="0" smtClean="0"/>
              <a:t>36?</a:t>
            </a:r>
          </a:p>
          <a:p>
            <a:pPr marL="0" indent="0">
              <a:buNone/>
            </a:pPr>
            <a:r>
              <a:rPr lang="en-GB" dirty="0" smtClean="0"/>
              <a:t>48?</a:t>
            </a:r>
          </a:p>
          <a:p>
            <a:pPr marL="0" indent="0">
              <a:buNone/>
            </a:pPr>
            <a:r>
              <a:rPr lang="en-GB" dirty="0" smtClean="0"/>
              <a:t>52?</a:t>
            </a:r>
          </a:p>
          <a:p>
            <a:pPr marL="0" indent="0">
              <a:buNone/>
            </a:pPr>
            <a:r>
              <a:rPr lang="en-GB" dirty="0" smtClean="0"/>
              <a:t>164?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591920" y="367748"/>
            <a:ext cx="81900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XCCW Joined 1a" pitchFamily="66" charset="0"/>
              </a:rPr>
              <a:t>Year 3s – Colour in the multiples of 10 in </a:t>
            </a:r>
            <a:r>
              <a:rPr lang="en-GB" smtClean="0">
                <a:latin typeface="XCCW Joined 1a" pitchFamily="66" charset="0"/>
              </a:rPr>
              <a:t>a 150 </a:t>
            </a:r>
            <a:r>
              <a:rPr lang="en-GB" dirty="0" smtClean="0">
                <a:latin typeface="XCCW Joined 1a" pitchFamily="66" charset="0"/>
              </a:rPr>
              <a:t>square.</a:t>
            </a:r>
            <a:endParaRPr lang="en-GB" dirty="0">
              <a:latin typeface="XCCW Joined 1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022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9C4D18-902A-42C5-871F-AE25B8BD6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365126"/>
            <a:ext cx="8250307" cy="1325563"/>
          </a:xfrm>
        </p:spPr>
        <p:txBody>
          <a:bodyPr/>
          <a:lstStyle/>
          <a:p>
            <a:r>
              <a:rPr lang="en-GB" dirty="0"/>
              <a:t>Year 4 – do and </a:t>
            </a:r>
            <a:r>
              <a:rPr lang="en-GB" dirty="0" smtClean="0"/>
              <a:t>talk</a:t>
            </a:r>
            <a:br>
              <a:rPr lang="en-GB" dirty="0" smtClean="0"/>
            </a:br>
            <a:r>
              <a:rPr lang="en-GB" sz="2000" dirty="0" smtClean="0"/>
              <a:t>Which multiples of 10 do the numbers sit between?</a:t>
            </a:r>
            <a:endParaRPr lang="en-GB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7543E3F-E0D8-41A2-9401-1A34F28CE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364" y="5007304"/>
            <a:ext cx="7886700" cy="13633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/>
              <a:t>Say whether each number on the number line is closer to 160 or 170.</a:t>
            </a:r>
            <a:endParaRPr lang="en-GB" sz="20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4" y="5592212"/>
            <a:ext cx="7105442" cy="910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4" y="1820932"/>
            <a:ext cx="7303396" cy="719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665" y="2953992"/>
            <a:ext cx="7303396" cy="719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665" y="3987662"/>
            <a:ext cx="7303396" cy="719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5407751" y="2356207"/>
            <a:ext cx="5822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18</a:t>
            </a:r>
          </a:p>
        </p:txBody>
      </p:sp>
      <p:sp>
        <p:nvSpPr>
          <p:cNvPr id="7" name="Rectangle 6"/>
          <p:cNvSpPr/>
          <p:nvPr/>
        </p:nvSpPr>
        <p:spPr>
          <a:xfrm>
            <a:off x="2626613" y="346630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smtClean="0"/>
              <a:t>33</a:t>
            </a:r>
            <a:endParaRPr lang="en-GB" sz="2400" dirty="0"/>
          </a:p>
        </p:txBody>
      </p:sp>
      <p:sp>
        <p:nvSpPr>
          <p:cNvPr id="8" name="Rectangle 7"/>
          <p:cNvSpPr/>
          <p:nvPr/>
        </p:nvSpPr>
        <p:spPr>
          <a:xfrm>
            <a:off x="6769611" y="4476770"/>
            <a:ext cx="651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smtClean="0"/>
              <a:t>159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428990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B9548C-5697-4787-9C9B-F83F317AD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Year 3 – fluency: do and talk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5EBAF53B-762B-4E79-9D84-011BA2627D66}"/>
              </a:ext>
            </a:extLst>
          </p:cNvPr>
          <p:cNvSpPr txBox="1"/>
          <p:nvPr/>
        </p:nvSpPr>
        <p:spPr>
          <a:xfrm>
            <a:off x="660801" y="1842080"/>
            <a:ext cx="82711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dirty="0" smtClean="0">
                <a:latin typeface="XCCW Joined 1a" panose="03050602040000000000" pitchFamily="66" charset="0"/>
              </a:rPr>
              <a:t>Draw an arrow to show the number 560.</a:t>
            </a:r>
            <a:endParaRPr lang="en-GB" dirty="0">
              <a:latin typeface="XCCW Joined 1a" panose="03050602040000000000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801" y="2516211"/>
            <a:ext cx="7438740" cy="916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632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B9548C-5697-4787-9C9B-F83F317AD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Year 3 – fluency: do and talk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5EBAF53B-762B-4E79-9D84-011BA2627D66}"/>
              </a:ext>
            </a:extLst>
          </p:cNvPr>
          <p:cNvSpPr txBox="1"/>
          <p:nvPr/>
        </p:nvSpPr>
        <p:spPr>
          <a:xfrm>
            <a:off x="660801" y="1842080"/>
            <a:ext cx="82711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latin typeface="XCCW Joined 1a" panose="03050602040000000000" pitchFamily="66" charset="0"/>
              </a:rPr>
              <a:t>Which number is each arrow pointing to?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801" y="4141856"/>
            <a:ext cx="6897463" cy="968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 flipH="1">
            <a:off x="2173357" y="3236868"/>
            <a:ext cx="13252" cy="9049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3823253" y="3236868"/>
            <a:ext cx="13252" cy="9049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6062871" y="3236868"/>
            <a:ext cx="13252" cy="9049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>
            <a:off x="6347791" y="4626181"/>
            <a:ext cx="583096" cy="363243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6180719" y="4644516"/>
            <a:ext cx="9172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XCCW Joined 1a" panose="03050602040000000000" pitchFamily="66" charset="0"/>
              </a:rPr>
              <a:t>800 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510209" y="5477974"/>
            <a:ext cx="732182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latin typeface="XCCW Joined 1a" panose="03050602040000000000" pitchFamily="66" charset="0"/>
              </a:rPr>
              <a:t>How do you know?</a:t>
            </a:r>
          </a:p>
          <a:p>
            <a:r>
              <a:rPr lang="en-GB" dirty="0" smtClean="0">
                <a:latin typeface="XCCW Joined 1a" panose="03050602040000000000" pitchFamily="66" charset="0"/>
              </a:rPr>
              <a:t>If you made a mistake, how did you get there?</a:t>
            </a:r>
          </a:p>
          <a:p>
            <a:r>
              <a:rPr lang="en-GB" dirty="0" smtClean="0">
                <a:latin typeface="XCCW Joined 1a" panose="03050602040000000000" pitchFamily="66" charset="0"/>
              </a:rPr>
              <a:t>What is the value of each </a:t>
            </a:r>
            <a:r>
              <a:rPr lang="en-GB" b="1" dirty="0" smtClean="0">
                <a:latin typeface="XCCW Joined 1a" panose="03050602040000000000" pitchFamily="66" charset="0"/>
              </a:rPr>
              <a:t>interval?</a:t>
            </a:r>
          </a:p>
          <a:p>
            <a:r>
              <a:rPr lang="en-GB" dirty="0" smtClean="0">
                <a:latin typeface="XCCW Joined 1a" panose="03050602040000000000" pitchFamily="66" charset="0"/>
              </a:rPr>
              <a:t>What value can the first arrow definitely not be?</a:t>
            </a:r>
          </a:p>
        </p:txBody>
      </p:sp>
    </p:spTree>
    <p:extLst>
      <p:ext uri="{BB962C8B-B14F-4D97-AF65-F5344CB8AC3E}">
        <p14:creationId xmlns:p14="http://schemas.microsoft.com/office/powerpoint/2010/main" val="1102679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B9548C-5697-4787-9C9B-F83F317AD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Year </a:t>
            </a:r>
            <a:r>
              <a:rPr lang="en-GB" dirty="0" smtClean="0"/>
              <a:t>4 </a:t>
            </a:r>
            <a:r>
              <a:rPr lang="en-GB" dirty="0"/>
              <a:t>– fluency: do and talk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5EBAF53B-762B-4E79-9D84-011BA2627D66}"/>
              </a:ext>
            </a:extLst>
          </p:cNvPr>
          <p:cNvSpPr txBox="1"/>
          <p:nvPr/>
        </p:nvSpPr>
        <p:spPr>
          <a:xfrm>
            <a:off x="660801" y="1842080"/>
            <a:ext cx="82711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 smtClean="0">
                <a:latin typeface="XCCW Joined 1a" panose="03050602040000000000" pitchFamily="66" charset="0"/>
              </a:rPr>
              <a:t>Complete the table.</a:t>
            </a:r>
            <a:endParaRPr lang="en-GB" dirty="0">
              <a:latin typeface="XCCW Joined 1a" panose="03050602040000000000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0801" y="5120165"/>
            <a:ext cx="732182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latin typeface="XCCW Joined 1a" panose="03050602040000000000" pitchFamily="66" charset="0"/>
              </a:rPr>
              <a:t>How do you know?</a:t>
            </a:r>
          </a:p>
          <a:p>
            <a:r>
              <a:rPr lang="en-GB" dirty="0" smtClean="0">
                <a:latin typeface="XCCW Joined 1a" panose="03050602040000000000" pitchFamily="66" charset="0"/>
              </a:rPr>
              <a:t>If you made a mistake, how did you get there?</a:t>
            </a:r>
          </a:p>
          <a:p>
            <a:r>
              <a:rPr lang="en-GB" dirty="0" smtClean="0">
                <a:latin typeface="XCCW Joined 1a" panose="03050602040000000000" pitchFamily="66" charset="0"/>
              </a:rPr>
              <a:t>Which number is being represented?</a:t>
            </a:r>
          </a:p>
          <a:p>
            <a:r>
              <a:rPr lang="en-GB" dirty="0" smtClean="0">
                <a:latin typeface="XCCW Joined 1a" panose="03050602040000000000" pitchFamily="66" charset="0"/>
              </a:rPr>
              <a:t>Will we round it up or not?</a:t>
            </a:r>
            <a:r>
              <a:rPr lang="en-GB" dirty="0">
                <a:latin typeface="XCCW Joined 1a" panose="03050602040000000000" pitchFamily="66" charset="0"/>
              </a:rPr>
              <a:t> </a:t>
            </a:r>
            <a:r>
              <a:rPr lang="en-GB" dirty="0" smtClean="0">
                <a:latin typeface="XCCW Joined 1a" panose="03050602040000000000" pitchFamily="66" charset="0"/>
              </a:rPr>
              <a:t>Why?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801" y="2211412"/>
            <a:ext cx="8138061" cy="2652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6865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7F9641-CD3B-483A-976C-CE113156A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Lightbulb challenge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D959C3CB-5A3B-4AAC-A6F2-46472F9F478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Year </a:t>
            </a:r>
            <a:r>
              <a:rPr lang="en-GB" dirty="0" smtClean="0"/>
              <a:t>3</a:t>
            </a:r>
          </a:p>
          <a:p>
            <a:pPr marL="0" indent="0">
              <a:buNone/>
            </a:pPr>
            <a:r>
              <a:rPr lang="en-GB" dirty="0" smtClean="0"/>
              <a:t>What could the start and end numbers be on the number line?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Find three different ways and explain your reasoning.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xmlns="" id="{4D917E39-9A49-48F8-9A42-A2F3031991B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Year 4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Year 3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026" name="Picture 2" descr="Lightbulb Vector Icon - Download Free Vectors, Clipart Graphics &amp; Vector Art">
            <a:extLst>
              <a:ext uri="{FF2B5EF4-FFF2-40B4-BE49-F238E27FC236}">
                <a16:creationId xmlns:a16="http://schemas.microsoft.com/office/drawing/2014/main" xmlns="" id="{9FD9270C-D17A-4E30-A142-617D9B106E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8039" y="10176"/>
            <a:ext cx="1634979" cy="1634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7774" y="2256596"/>
            <a:ext cx="4271170" cy="3125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625512"/>
            <a:ext cx="3929270" cy="1218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3266661" y="3449887"/>
            <a:ext cx="5357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780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9931547"/>
      </p:ext>
    </p:extLst>
  </p:cSld>
  <p:clrMapOvr>
    <a:masterClrMapping/>
  </p:clrMapOvr>
</p:sld>
</file>

<file path=ppt/theme/theme1.xml><?xml version="1.0" encoding="utf-8"?>
<a:theme xmlns:a="http://schemas.openxmlformats.org/drawingml/2006/main" name="schoo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chool" id="{4BCCC2B6-BD74-411A-A492-A2EF6C860B9E}" vid="{376D44E6-678C-40D6-93B2-8E13B080620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school</Template>
  <TotalTime>299</TotalTime>
  <Words>261</Words>
  <Application>Microsoft Office PowerPoint</Application>
  <PresentationFormat>On-screen Show (4:3)</PresentationFormat>
  <Paragraphs>72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school</vt:lpstr>
      <vt:lpstr>Year 3: Can I place numbers on a number line?  Year 4: Can I round to the nearest 10?</vt:lpstr>
      <vt:lpstr>PowerPoint Presentation</vt:lpstr>
      <vt:lpstr>Focus task complete these in your books</vt:lpstr>
      <vt:lpstr>Year 4 – do and talk</vt:lpstr>
      <vt:lpstr>Year 4 – do and talk Which multiples of 10 do the numbers sit between?</vt:lpstr>
      <vt:lpstr>Year 3 – fluency: do and talk </vt:lpstr>
      <vt:lpstr>Year 3 – fluency: do and talk </vt:lpstr>
      <vt:lpstr>Year 4 – fluency: do and talk </vt:lpstr>
      <vt:lpstr>Lightbulb challenge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I find 1, 10, 100 more or less?</dc:title>
  <dc:creator>Sophie Teresa</dc:creator>
  <cp:lastModifiedBy>local_admin</cp:lastModifiedBy>
  <cp:revision>24</cp:revision>
  <dcterms:created xsi:type="dcterms:W3CDTF">2020-09-20T11:46:55Z</dcterms:created>
  <dcterms:modified xsi:type="dcterms:W3CDTF">2020-09-25T14:57:40Z</dcterms:modified>
</cp:coreProperties>
</file>