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0" r:id="rId2"/>
    <p:sldId id="256" r:id="rId3"/>
    <p:sldId id="257" r:id="rId4"/>
    <p:sldId id="258" r:id="rId5"/>
    <p:sldId id="259" r:id="rId6"/>
    <p:sldId id="289" r:id="rId7"/>
    <p:sldId id="263" r:id="rId8"/>
    <p:sldId id="290" r:id="rId9"/>
    <p:sldId id="262" r:id="rId10"/>
    <p:sldId id="264" r:id="rId11"/>
    <p:sldId id="266" r:id="rId12"/>
    <p:sldId id="267" r:id="rId13"/>
    <p:sldId id="268" r:id="rId14"/>
    <p:sldId id="269" r:id="rId15"/>
    <p:sldId id="291" r:id="rId16"/>
    <p:sldId id="292" r:id="rId17"/>
    <p:sldId id="270" r:id="rId18"/>
    <p:sldId id="271" r:id="rId19"/>
    <p:sldId id="272" r:id="rId20"/>
    <p:sldId id="273" r:id="rId21"/>
    <p:sldId id="288" r:id="rId22"/>
    <p:sldId id="293" r:id="rId23"/>
    <p:sldId id="294" r:id="rId24"/>
    <p:sldId id="276" r:id="rId25"/>
    <p:sldId id="277" r:id="rId26"/>
    <p:sldId id="278" r:id="rId27"/>
    <p:sldId id="279" r:id="rId28"/>
    <p:sldId id="274" r:id="rId29"/>
    <p:sldId id="275" r:id="rId30"/>
    <p:sldId id="295" r:id="rId31"/>
    <p:sldId id="296" r:id="rId32"/>
    <p:sldId id="297" r:id="rId33"/>
    <p:sldId id="298" r:id="rId34"/>
    <p:sldId id="299" r:id="rId35"/>
    <p:sldId id="280" r:id="rId36"/>
    <p:sldId id="300" r:id="rId37"/>
    <p:sldId id="301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96" d="100"/>
          <a:sy n="96" d="100"/>
        </p:scale>
        <p:origin x="82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83131-4B37-4B78-ABDB-9DBEB0E43BCD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88994-EB5A-4A1D-B01B-664724E43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08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32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59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362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354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88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21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21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21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015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808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2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05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58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21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21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21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37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622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664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93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893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6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94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615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377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05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942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956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945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615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6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9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32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32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47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479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8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304E-E55D-4B27-954C-FB5DEC374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374F2-51D3-48DF-83F7-DCF563228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01C38-0830-475C-9130-5093E14F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80DE8-5345-4571-B07B-0371387AD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1D802-3BEC-4F30-8242-D34B1A88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66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FB77-2036-45A8-B4EE-D202FD43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19D9D-A6F4-4C82-8484-9665E5109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531FC-39B1-40CC-889F-950F5A3A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6BE84-9CF2-4BE0-A59B-84515072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FE780-82A7-48DB-A5B1-F6C31189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23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86312-8C32-4FDD-93C3-2C23304D2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21A93-0272-4B74-B73F-954285BA5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D6702-2A39-4271-B3CC-9D180A51B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4A274-716C-4598-8BED-63CE75D4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F5441-91BA-40A3-BD25-316F401E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37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93DB-4560-4E1B-AA82-CA1627D6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3925C-4C77-45BB-AE56-E432B2E83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55063-A2E4-4C60-8098-7ED3D57F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77EA3-FE76-4E67-9F3D-266BAA25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C84AC-57C1-46DE-AA24-8529D7108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54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492A-2254-44C0-BBA0-0024CEAB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0570A-D68A-4427-9263-47BF807A0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ECAF6-9A25-4CFF-AC79-2A1FF5DE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23117-87B5-43D8-98E7-95DBABF9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2BC0A-7365-4E44-A98B-FC984B2B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6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295E-6013-4D68-9517-43D89751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E3105-D507-47C5-ACC0-466E869F3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76EA5-46FC-4AF0-8E9D-74C8906BE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DCE6C-A7AC-4887-B5B6-532CD047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B74C1-EB1D-470E-A2E6-25C923A1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C2DE9-5B6B-46D0-ADFF-B302EDA5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35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9AE1-E1C5-4287-8B0B-38B35C87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563E9-E2A9-456A-A123-9D9FC9D31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6B72F-404C-46E8-A036-0EB125236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065C3-34CE-4F60-9720-AB34DBEB5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F0057-D045-478A-BBD1-B65AE5092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FEB5D-408E-4EF6-B63F-6E6EC371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93B59-16A7-440A-95DA-146C0553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BB291-2D18-492B-864E-2049AF93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4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301A-7967-4479-B479-101BA877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45950-B51B-4A23-A36C-4550B37E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0F2CA-1C11-486F-AE1B-E039BBE2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B9DBB-4E29-4482-9133-5EC0E029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5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E03B3-6184-4A8E-97C6-0923903D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35283-18D7-4C3D-8043-E1465885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3E47D-D248-438E-A9FF-137FD0AE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8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756A-DDDB-47D1-A073-8CD8048A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2A6CA-6D59-43E2-ABF2-675A3CFB8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AA2F4-8E00-4B61-8394-32C92EF6A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015D6-2C54-4A3C-9DF3-E9123BB4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AB9B6-20DA-405C-9C1E-C0B0CDD62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5381D-588E-48ED-9082-53DACD08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11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5E80-F17B-4456-8131-65249A00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0C625-AB02-4D7F-A8A1-AA656CDBC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AE547-C85D-41F0-8B2F-C613326B1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702CC-88C1-472D-A379-7C786E93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61D02-BAE0-4705-968F-B0353307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C5644-0925-45AD-8DCF-B0A93960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60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71045-705F-4573-BE56-F990EAA9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6C02C-C69F-420D-8E2D-76A0D0B67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44AB5-5129-4E23-8A8B-EA9722164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B214-F019-45FD-A81D-8598E6D6EAB2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71630-4C8E-41C2-BF1B-597859582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06C4C-754A-4AC1-B6AF-04E393BB9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44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pDdWIaAuE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wC3Y7MuR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0ujn7Gz_6A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Monday 14</a:t>
            </a:r>
            <a:r>
              <a:rPr lang="en-US" sz="2600" u="sng" kern="1200" baseline="30000" dirty="0">
                <a:solidFill>
                  <a:srgbClr val="FFFFFF"/>
                </a:solidFill>
                <a:latin typeface="Sassoon Primary Std" panose="020B0503020103030203" pitchFamily="34" charset="0"/>
              </a:rPr>
              <a:t>th</a:t>
            </a: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 June 2021</a:t>
            </a: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LI: To use </a:t>
            </a:r>
            <a:r>
              <a:rPr lang="en-US" sz="2600" u="sng" dirty="0">
                <a:solidFill>
                  <a:srgbClr val="FFFFFF"/>
                </a:solidFill>
                <a:latin typeface="Sassoon Primary Std" panose="020B0503020103030203" pitchFamily="34" charset="0"/>
              </a:rPr>
              <a:t>an adjective</a:t>
            </a: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.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75E20-917C-4E80-9004-4BDE76564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20" t="30394" r="48790" b="55842"/>
          <a:stretch/>
        </p:blipFill>
        <p:spPr>
          <a:xfrm>
            <a:off x="5153822" y="546785"/>
            <a:ext cx="6553545" cy="57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2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3950" y="4693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Charlie and the chocolate factory </a:t>
            </a:r>
          </a:p>
          <a:p>
            <a:r>
              <a:rPr lang="en-GB" dirty="0">
                <a:hlinkClick r:id="rId3"/>
              </a:rPr>
              <a:t>https://www.youtube.com/watch?v=HcpDdWIaAuE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62" t="30338" r="49678" b="55422"/>
          <a:stretch/>
        </p:blipFill>
        <p:spPr>
          <a:xfrm>
            <a:off x="8371417" y="260728"/>
            <a:ext cx="3824219" cy="39475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8" y="1208250"/>
            <a:ext cx="7701371" cy="281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178412"/>
            <a:ext cx="3833022" cy="259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67" y="4028179"/>
            <a:ext cx="3810000" cy="29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417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BC1E0B-93C1-4508-BF43-63C2483E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286" y="1692378"/>
            <a:ext cx="4907525" cy="49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.S.PUPPETS Puppet Grandma nana 15&quot;/38cm ventriloquist, play, tell stories,  educational. moving mouth and hands. Free UK delivery- Buy Online in China  at china.desertcart.com. ProductId : 125824975.">
            <a:extLst>
              <a:ext uri="{FF2B5EF4-FFF2-40B4-BE49-F238E27FC236}">
                <a16:creationId xmlns:a16="http://schemas.microsoft.com/office/drawing/2014/main" id="{3B41B8D8-3D85-41E5-9E19-BB1BC9A5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11" y="56535"/>
            <a:ext cx="4907526" cy="65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FD98F-4230-44FB-A5EA-5EE84DC0C2E1}"/>
              </a:ext>
            </a:extLst>
          </p:cNvPr>
          <p:cNvSpPr txBox="1"/>
          <p:nvPr/>
        </p:nvSpPr>
        <p:spPr>
          <a:xfrm>
            <a:off x="796414" y="521109"/>
            <a:ext cx="7325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Primary Std" panose="020B0503020103030203" pitchFamily="34" charset="0"/>
              </a:rPr>
              <a:t>Grandma Fantastic what is in your basket?</a:t>
            </a:r>
            <a:endParaRPr lang="en-GB" dirty="0">
              <a:latin typeface="Sassoon Primary Std" panose="020B0503020103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2C6AA-E37C-41A7-AAB3-D9F49A6EC73A}"/>
              </a:ext>
            </a:extLst>
          </p:cNvPr>
          <p:cNvSpPr txBox="1"/>
          <p:nvPr/>
        </p:nvSpPr>
        <p:spPr>
          <a:xfrm>
            <a:off x="2470414" y="3761419"/>
            <a:ext cx="3354888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crimson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34C83-7DB1-4796-BA38-702D88B4EE7B}"/>
              </a:ext>
            </a:extLst>
          </p:cNvPr>
          <p:cNvSpPr txBox="1"/>
          <p:nvPr/>
        </p:nvSpPr>
        <p:spPr>
          <a:xfrm>
            <a:off x="2932549" y="4784179"/>
            <a:ext cx="1542410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lemon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FE3B6-2900-45EB-AF24-C18002DECAE1}"/>
              </a:ext>
            </a:extLst>
          </p:cNvPr>
          <p:cNvSpPr txBox="1"/>
          <p:nvPr/>
        </p:nvSpPr>
        <p:spPr>
          <a:xfrm>
            <a:off x="5325859" y="3564108"/>
            <a:ext cx="2632808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canary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5207845" y="4631943"/>
            <a:ext cx="2175087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emerald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160F1-CF2F-4092-82BC-40C2490B2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80" t="53889" r="52187" b="28441"/>
          <a:stretch/>
        </p:blipFill>
        <p:spPr>
          <a:xfrm>
            <a:off x="254681" y="5168900"/>
            <a:ext cx="1559688" cy="14310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BD46EA-AB1C-42C6-AADB-391AD9EE9FF2}"/>
              </a:ext>
            </a:extLst>
          </p:cNvPr>
          <p:cNvSpPr txBox="1"/>
          <p:nvPr/>
        </p:nvSpPr>
        <p:spPr>
          <a:xfrm>
            <a:off x="4004819" y="5499680"/>
            <a:ext cx="2920913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fruity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134C83-7DB1-4796-BA38-702D88B4EE7B}"/>
              </a:ext>
            </a:extLst>
          </p:cNvPr>
          <p:cNvSpPr txBox="1"/>
          <p:nvPr/>
        </p:nvSpPr>
        <p:spPr>
          <a:xfrm>
            <a:off x="7187462" y="5681915"/>
            <a:ext cx="1402948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citrus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562" t="30338" r="49678" b="55422"/>
          <a:stretch/>
        </p:blipFill>
        <p:spPr>
          <a:xfrm>
            <a:off x="254681" y="2338460"/>
            <a:ext cx="2211916" cy="22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8094-5F31-4C35-AD9B-8CD9D40C6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08" t="52963" r="19375" b="29445"/>
          <a:stretch/>
        </p:blipFill>
        <p:spPr>
          <a:xfrm>
            <a:off x="647700" y="342899"/>
            <a:ext cx="2425700" cy="2304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3851B-5743-4BF4-8D46-BBB4ED7D7E37}"/>
              </a:ext>
            </a:extLst>
          </p:cNvPr>
          <p:cNvSpPr txBox="1"/>
          <p:nvPr/>
        </p:nvSpPr>
        <p:spPr>
          <a:xfrm>
            <a:off x="5405817" y="74599"/>
            <a:ext cx="336564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pink</a:t>
            </a:r>
          </a:p>
          <a:p>
            <a:r>
              <a:rPr lang="en-GB" sz="6000" dirty="0">
                <a:latin typeface="Sassoon Primary Std" panose="020B0503020103030203" pitchFamily="34" charset="0"/>
              </a:rPr>
              <a:t>sugary</a:t>
            </a:r>
          </a:p>
          <a:p>
            <a:r>
              <a:rPr lang="en-GB" sz="6000" dirty="0">
                <a:latin typeface="Sassoon Primary Std" panose="020B0503020103030203" pitchFamily="34" charset="0"/>
              </a:rPr>
              <a:t>red</a:t>
            </a:r>
          </a:p>
          <a:p>
            <a:r>
              <a:rPr lang="en-GB" sz="6000" dirty="0">
                <a:latin typeface="Sassoon Primary Std" panose="020B0503020103030203" pitchFamily="34" charset="0"/>
              </a:rPr>
              <a:t>sweet</a:t>
            </a:r>
          </a:p>
          <a:p>
            <a:r>
              <a:rPr lang="en-GB" sz="6000" dirty="0">
                <a:latin typeface="Sassoon Primary Std" panose="020B0503020103030203" pitchFamily="34" charset="0"/>
              </a:rPr>
              <a:t>yellow</a:t>
            </a:r>
          </a:p>
          <a:p>
            <a:r>
              <a:rPr lang="en-GB" sz="6000" dirty="0">
                <a:latin typeface="Sassoon Primary Std" panose="020B0503020103030203" pitchFamily="34" charset="0"/>
              </a:rPr>
              <a:t>yummy</a:t>
            </a:r>
          </a:p>
          <a:p>
            <a:r>
              <a:rPr lang="en-GB" sz="6000" dirty="0">
                <a:latin typeface="Sassoon Primary Std" panose="020B0503020103030203" pitchFamily="34" charset="0"/>
              </a:rPr>
              <a:t>green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4" y="1706145"/>
            <a:ext cx="3833022" cy="259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562" t="30338" r="49678" b="55422"/>
          <a:stretch/>
        </p:blipFill>
        <p:spPr>
          <a:xfrm>
            <a:off x="1428752" y="3352419"/>
            <a:ext cx="2211916" cy="22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377482" y="3428454"/>
            <a:ext cx="923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In Jack’s bag were </a:t>
            </a:r>
            <a:r>
              <a:rPr lang="en-GB" sz="6000" dirty="0" err="1">
                <a:latin typeface="Sassoon Primary Std" panose="020B0503020103030203" pitchFamily="34" charset="0"/>
              </a:rPr>
              <a:t>mouthwatering</a:t>
            </a:r>
            <a:r>
              <a:rPr lang="en-GB" sz="6000" dirty="0">
                <a:latin typeface="Sassoon Primary Std" panose="020B0503020103030203" pitchFamily="34" charset="0"/>
              </a:rPr>
              <a:t>, citrus yellow jellybeans.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EA3BE-42A5-4CBB-8BE1-F35990485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33" t="21111" r="50844" b="56381"/>
          <a:stretch/>
        </p:blipFill>
        <p:spPr>
          <a:xfrm>
            <a:off x="838200" y="404095"/>
            <a:ext cx="2988733" cy="2840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62" t="30338" r="49678" b="55422"/>
          <a:stretch/>
        </p:blipFill>
        <p:spPr>
          <a:xfrm>
            <a:off x="8806014" y="682555"/>
            <a:ext cx="2211916" cy="22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89780-BFF2-4D8C-8EE2-1677EAA8B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33" t="46815" r="17334" b="27111"/>
          <a:stretch/>
        </p:blipFill>
        <p:spPr>
          <a:xfrm>
            <a:off x="3166533" y="537424"/>
            <a:ext cx="8750702" cy="27114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42" y="0"/>
            <a:ext cx="3476625" cy="18773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400" u="sng" kern="1200" dirty="0">
                <a:latin typeface="Sassoon Primary Std" panose="020B0503020103030203" pitchFamily="34" charset="0"/>
              </a:rPr>
            </a:br>
            <a:r>
              <a:rPr lang="en-US" sz="2400" u="sng" kern="1200" dirty="0">
                <a:latin typeface="Sassoon Primary Std" panose="020B0503020103030203" pitchFamily="34" charset="0"/>
              </a:rPr>
              <a:t>Tuesday 15</a:t>
            </a:r>
            <a:r>
              <a:rPr lang="en-US" sz="2400" u="sng" kern="1200" baseline="30000" dirty="0">
                <a:latin typeface="Sassoon Primary Std" panose="020B0503020103030203" pitchFamily="34" charset="0"/>
              </a:rPr>
              <a:t>th</a:t>
            </a:r>
            <a:r>
              <a:rPr lang="en-US" sz="2400" u="sng" kern="1200" dirty="0">
                <a:latin typeface="Sassoon Primary Std" panose="020B0503020103030203" pitchFamily="34" charset="0"/>
              </a:rPr>
              <a:t> June 2021</a:t>
            </a:r>
            <a:br>
              <a:rPr lang="en-US" sz="2400" u="sng" kern="1200" dirty="0">
                <a:latin typeface="Sassoon Primary Std" panose="020B0503020103030203" pitchFamily="34" charset="0"/>
              </a:rPr>
            </a:br>
            <a:br>
              <a:rPr lang="en-US" sz="2400" u="sng" kern="1200" dirty="0">
                <a:latin typeface="Sassoon Primary Std" panose="020B0503020103030203" pitchFamily="34" charset="0"/>
              </a:rPr>
            </a:br>
            <a:r>
              <a:rPr lang="en-US" sz="2400" u="sng" kern="1200" dirty="0">
                <a:latin typeface="Sassoon Primary Std" panose="020B0503020103030203" pitchFamily="34" charset="0"/>
              </a:rPr>
              <a:t>LI: To use </a:t>
            </a:r>
            <a:r>
              <a:rPr lang="en-US" sz="2400" u="sng" dirty="0">
                <a:latin typeface="Sassoon Primary Std" panose="020B0503020103030203" pitchFamily="34" charset="0"/>
              </a:rPr>
              <a:t>an adjective. </a:t>
            </a: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endParaRPr lang="en-US" sz="2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377482" y="3428454"/>
            <a:ext cx="923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In Jack’s bag were </a:t>
            </a:r>
            <a:r>
              <a:rPr lang="en-GB" sz="6000" dirty="0" err="1">
                <a:latin typeface="Sassoon Primary Std" panose="020B0503020103030203" pitchFamily="34" charset="0"/>
              </a:rPr>
              <a:t>mouthwatering</a:t>
            </a:r>
            <a:r>
              <a:rPr lang="en-GB" sz="6000" dirty="0">
                <a:latin typeface="Sassoon Primary Std" panose="020B0503020103030203" pitchFamily="34" charset="0"/>
              </a:rPr>
              <a:t>, citrus yellow jellybeans.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1191215" y="4374867"/>
            <a:ext cx="9307452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62" t="30338" r="49678" b="55422"/>
          <a:stretch/>
        </p:blipFill>
        <p:spPr>
          <a:xfrm>
            <a:off x="6594098" y="751531"/>
            <a:ext cx="2211916" cy="22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89780-BFF2-4D8C-8EE2-1677EAA8B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33" t="46815" r="17334" b="27111"/>
          <a:stretch/>
        </p:blipFill>
        <p:spPr>
          <a:xfrm>
            <a:off x="3166533" y="537424"/>
            <a:ext cx="8750702" cy="27114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42" y="0"/>
            <a:ext cx="3476625" cy="18773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400" u="sng" kern="1200" dirty="0">
                <a:latin typeface="Sassoon Primary Std" panose="020B0503020103030203" pitchFamily="34" charset="0"/>
              </a:rPr>
            </a:br>
            <a:r>
              <a:rPr lang="en-US" sz="2400" u="sng" kern="1200" dirty="0">
                <a:latin typeface="Sassoon Primary Std" panose="020B0503020103030203" pitchFamily="34" charset="0"/>
              </a:rPr>
              <a:t>Tuesday 15</a:t>
            </a:r>
            <a:r>
              <a:rPr lang="en-US" sz="2400" u="sng" kern="1200" baseline="30000" dirty="0">
                <a:latin typeface="Sassoon Primary Std" panose="020B0503020103030203" pitchFamily="34" charset="0"/>
              </a:rPr>
              <a:t>th</a:t>
            </a:r>
            <a:r>
              <a:rPr lang="en-US" sz="2400" u="sng" kern="1200" dirty="0">
                <a:latin typeface="Sassoon Primary Std" panose="020B0503020103030203" pitchFamily="34" charset="0"/>
              </a:rPr>
              <a:t> June 2021</a:t>
            </a:r>
            <a:br>
              <a:rPr lang="en-US" sz="2400" u="sng" kern="1200" dirty="0">
                <a:latin typeface="Sassoon Primary Std" panose="020B0503020103030203" pitchFamily="34" charset="0"/>
              </a:rPr>
            </a:br>
            <a:br>
              <a:rPr lang="en-US" sz="2400" u="sng" kern="1200" dirty="0">
                <a:latin typeface="Sassoon Primary Std" panose="020B0503020103030203" pitchFamily="34" charset="0"/>
              </a:rPr>
            </a:br>
            <a:r>
              <a:rPr lang="en-US" sz="2400" u="sng" kern="1200" dirty="0">
                <a:latin typeface="Sassoon Primary Std" panose="020B0503020103030203" pitchFamily="34" charset="0"/>
              </a:rPr>
              <a:t>LI: To use </a:t>
            </a:r>
            <a:r>
              <a:rPr lang="en-US" sz="2400" u="sng" dirty="0">
                <a:latin typeface="Sassoon Primary Std" panose="020B0503020103030203" pitchFamily="34" charset="0"/>
              </a:rPr>
              <a:t>an adjective. </a:t>
            </a: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endParaRPr lang="en-US" sz="2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377482" y="3428454"/>
            <a:ext cx="923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In Jack’s bag were </a:t>
            </a:r>
            <a:r>
              <a:rPr lang="en-GB" sz="6000" dirty="0" err="1">
                <a:latin typeface="Sassoon Primary Std" panose="020B0503020103030203" pitchFamily="34" charset="0"/>
              </a:rPr>
              <a:t>mouthwatering</a:t>
            </a:r>
            <a:r>
              <a:rPr lang="en-GB" sz="6000" dirty="0">
                <a:latin typeface="Sassoon Primary Std" panose="020B0503020103030203" pitchFamily="34" charset="0"/>
              </a:rPr>
              <a:t>, citrus yellow jellybeans.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1191215" y="4374867"/>
            <a:ext cx="9307452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62" t="30338" r="49678" b="55422"/>
          <a:stretch/>
        </p:blipFill>
        <p:spPr>
          <a:xfrm>
            <a:off x="6594098" y="751531"/>
            <a:ext cx="2211916" cy="22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89780-BFF2-4D8C-8EE2-1677EAA8B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33" t="46815" r="17334" b="27111"/>
          <a:stretch/>
        </p:blipFill>
        <p:spPr>
          <a:xfrm>
            <a:off x="3166533" y="537424"/>
            <a:ext cx="8750702" cy="27114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42" y="0"/>
            <a:ext cx="3476625" cy="18773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400" u="sng" kern="1200" dirty="0">
                <a:latin typeface="Sassoon Primary Std" panose="020B0503020103030203" pitchFamily="34" charset="0"/>
              </a:rPr>
            </a:br>
            <a:r>
              <a:rPr lang="en-US" sz="2400" u="sng" kern="1200" dirty="0">
                <a:latin typeface="Sassoon Primary Std" panose="020B0503020103030203" pitchFamily="34" charset="0"/>
              </a:rPr>
              <a:t>Tuesday 15</a:t>
            </a:r>
            <a:r>
              <a:rPr lang="en-US" sz="2400" u="sng" kern="1200" baseline="30000" dirty="0">
                <a:latin typeface="Sassoon Primary Std" panose="020B0503020103030203" pitchFamily="34" charset="0"/>
              </a:rPr>
              <a:t>th</a:t>
            </a:r>
            <a:r>
              <a:rPr lang="en-US" sz="2400" u="sng" kern="1200" dirty="0">
                <a:latin typeface="Sassoon Primary Std" panose="020B0503020103030203" pitchFamily="34" charset="0"/>
              </a:rPr>
              <a:t> June 2021</a:t>
            </a:r>
            <a:br>
              <a:rPr lang="en-US" sz="2400" u="sng" kern="1200" dirty="0">
                <a:latin typeface="Sassoon Primary Std" panose="020B0503020103030203" pitchFamily="34" charset="0"/>
              </a:rPr>
            </a:br>
            <a:br>
              <a:rPr lang="en-US" sz="2400" u="sng" kern="1200" dirty="0">
                <a:latin typeface="Sassoon Primary Std" panose="020B0503020103030203" pitchFamily="34" charset="0"/>
              </a:rPr>
            </a:br>
            <a:r>
              <a:rPr lang="en-US" sz="2400" u="sng" kern="1200" dirty="0">
                <a:latin typeface="Sassoon Primary Std" panose="020B0503020103030203" pitchFamily="34" charset="0"/>
              </a:rPr>
              <a:t>LI: To use </a:t>
            </a:r>
            <a:r>
              <a:rPr lang="en-US" sz="2400" u="sng" dirty="0">
                <a:latin typeface="Sassoon Primary Std" panose="020B0503020103030203" pitchFamily="34" charset="0"/>
              </a:rPr>
              <a:t>an adjective. </a:t>
            </a: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endParaRPr lang="en-US" sz="2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377482" y="3428454"/>
            <a:ext cx="923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In Jack’s bag were </a:t>
            </a:r>
            <a:r>
              <a:rPr lang="en-GB" sz="6000" dirty="0" err="1">
                <a:latin typeface="Sassoon Primary Std" panose="020B0503020103030203" pitchFamily="34" charset="0"/>
              </a:rPr>
              <a:t>mouthwatering</a:t>
            </a:r>
            <a:r>
              <a:rPr lang="en-GB" sz="6000" dirty="0">
                <a:latin typeface="Sassoon Primary Std" panose="020B0503020103030203" pitchFamily="34" charset="0"/>
              </a:rPr>
              <a:t>, citrus yellow jellybeans.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1191215" y="3434521"/>
            <a:ext cx="9307452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62" t="30338" r="49678" b="55422"/>
          <a:stretch/>
        </p:blipFill>
        <p:spPr>
          <a:xfrm>
            <a:off x="6594098" y="751531"/>
            <a:ext cx="2211916" cy="22832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1191215" y="4466782"/>
            <a:ext cx="9307452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1191215" y="5440574"/>
            <a:ext cx="9307452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8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Wednesday 16</a:t>
            </a:r>
            <a:r>
              <a:rPr lang="en-US" sz="2600" u="sng" kern="1200" baseline="30000" dirty="0">
                <a:solidFill>
                  <a:srgbClr val="FFFFFF"/>
                </a:solidFill>
                <a:latin typeface="Sassoon Primary Std" panose="020B0503020103030203" pitchFamily="34" charset="0"/>
              </a:rPr>
              <a:t>th</a:t>
            </a: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 June 2021</a:t>
            </a: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LI: To use a </a:t>
            </a:r>
            <a:r>
              <a:rPr lang="en-US" sz="2600" u="sng" dirty="0">
                <a:solidFill>
                  <a:srgbClr val="FFFFFF"/>
                </a:solidFill>
                <a:latin typeface="Sassoon Primary Std" panose="020B0503020103030203" pitchFamily="34" charset="0"/>
              </a:rPr>
              <a:t>verb. </a:t>
            </a:r>
            <a:br>
              <a:rPr lang="en-US" sz="2600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18FC9-353A-4301-BE8D-3F0ACF5E5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34" t="30335" r="50810" b="55190"/>
          <a:stretch/>
        </p:blipFill>
        <p:spPr>
          <a:xfrm>
            <a:off x="5709920" y="678344"/>
            <a:ext cx="5222240" cy="55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09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C18FC9-353A-4301-BE8D-3F0ACF5E5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34" t="30335" r="50810" b="55190"/>
          <a:stretch/>
        </p:blipFill>
        <p:spPr>
          <a:xfrm>
            <a:off x="487680" y="678344"/>
            <a:ext cx="5222240" cy="555381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97983"/>
            <a:ext cx="551497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047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BC1E0B-93C1-4508-BF43-63C2483E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20" y="505085"/>
            <a:ext cx="6654503" cy="614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.S.PUPPETS Puppet Grandma nana 15&quot;/38cm ventriloquist, play, tell stories,  educational. moving mouth and hands. Free UK delivery- Buy Online in China  at china.desertcart.com. ProductId : 125824975.">
            <a:extLst>
              <a:ext uri="{FF2B5EF4-FFF2-40B4-BE49-F238E27FC236}">
                <a16:creationId xmlns:a16="http://schemas.microsoft.com/office/drawing/2014/main" id="{3B41B8D8-3D85-41E5-9E19-BB1BC9A5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11" y="56535"/>
            <a:ext cx="4907526" cy="65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FD98F-4230-44FB-A5EA-5EE84DC0C2E1}"/>
              </a:ext>
            </a:extLst>
          </p:cNvPr>
          <p:cNvSpPr txBox="1"/>
          <p:nvPr/>
        </p:nvSpPr>
        <p:spPr>
          <a:xfrm>
            <a:off x="328198" y="233333"/>
            <a:ext cx="899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Primary Std" panose="020B0503020103030203" pitchFamily="34" charset="0"/>
              </a:rPr>
              <a:t>Grandma Fantastic what is in your basket?</a:t>
            </a:r>
            <a:endParaRPr lang="en-GB" dirty="0">
              <a:latin typeface="Sassoon Primary Std" panose="020B0503020103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2C6AA-E37C-41A7-AAB3-D9F49A6EC73A}"/>
              </a:ext>
            </a:extLst>
          </p:cNvPr>
          <p:cNvSpPr txBox="1"/>
          <p:nvPr/>
        </p:nvSpPr>
        <p:spPr>
          <a:xfrm>
            <a:off x="2424205" y="4700602"/>
            <a:ext cx="2114566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clamber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34C83-7DB1-4796-BA38-702D88B4EE7B}"/>
              </a:ext>
            </a:extLst>
          </p:cNvPr>
          <p:cNvSpPr txBox="1"/>
          <p:nvPr/>
        </p:nvSpPr>
        <p:spPr>
          <a:xfrm>
            <a:off x="1788800" y="3271129"/>
            <a:ext cx="2360766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scale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5456282" y="3853365"/>
            <a:ext cx="2231451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drag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160F1-CF2F-4092-82BC-40C2490B2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80" t="53889" r="52187" b="28441"/>
          <a:stretch/>
        </p:blipFill>
        <p:spPr>
          <a:xfrm>
            <a:off x="7866023" y="5168898"/>
            <a:ext cx="1559688" cy="14310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5083749" y="5114958"/>
            <a:ext cx="148893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heave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18FC9-353A-4301-BE8D-3F0ACF5E5E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534" t="30335" r="50810" b="55190"/>
          <a:stretch/>
        </p:blipFill>
        <p:spPr>
          <a:xfrm>
            <a:off x="245119" y="5114958"/>
            <a:ext cx="1476587" cy="15703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5083749" y="2806695"/>
            <a:ext cx="2231451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launch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1706007" y="1855232"/>
            <a:ext cx="2231451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scramble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5456957" y="2013456"/>
            <a:ext cx="2231451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scrabble</a:t>
            </a:r>
          </a:p>
        </p:txBody>
      </p:sp>
    </p:spTree>
    <p:extLst>
      <p:ext uri="{BB962C8B-B14F-4D97-AF65-F5344CB8AC3E}">
        <p14:creationId xmlns:p14="http://schemas.microsoft.com/office/powerpoint/2010/main" val="21583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9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0533" y="5801267"/>
            <a:ext cx="5076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https://www.youtube.com/watch?v=8wC3Y7MuRts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75E20-917C-4E80-9004-4BDE76564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20" t="30394" r="48790" b="55842"/>
          <a:stretch/>
        </p:blipFill>
        <p:spPr>
          <a:xfrm>
            <a:off x="361689" y="0"/>
            <a:ext cx="6553545" cy="57723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34" y="246063"/>
            <a:ext cx="36004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105" y="3344222"/>
            <a:ext cx="3060793" cy="264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65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8094-5F31-4C35-AD9B-8CD9D40C6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08" t="52963" r="19375" b="29445"/>
          <a:stretch/>
        </p:blipFill>
        <p:spPr>
          <a:xfrm>
            <a:off x="647700" y="342899"/>
            <a:ext cx="2425700" cy="23044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486399" y="987274"/>
            <a:ext cx="44704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Push</a:t>
            </a:r>
          </a:p>
          <a:p>
            <a:r>
              <a:rPr lang="en-GB" sz="6000" dirty="0">
                <a:latin typeface="Sassoon Primary Std" panose="020B0503020103030203" pitchFamily="34" charset="0"/>
              </a:rPr>
              <a:t>Pull</a:t>
            </a:r>
          </a:p>
          <a:p>
            <a:r>
              <a:rPr lang="en-GB" sz="6000" dirty="0">
                <a:latin typeface="Sassoon Primary Std" panose="020B0503020103030203" pitchFamily="34" charset="0"/>
              </a:rPr>
              <a:t>Climb</a:t>
            </a:r>
          </a:p>
          <a:p>
            <a:r>
              <a:rPr lang="en-GB" sz="6000" dirty="0">
                <a:latin typeface="Sassoon Primary Std" panose="020B0503020103030203" pitchFamily="34" charset="0"/>
              </a:rPr>
              <a:t>Step</a:t>
            </a:r>
          </a:p>
          <a:p>
            <a:r>
              <a:rPr lang="en-GB" sz="6000" dirty="0">
                <a:latin typeface="Sassoon Primary Std" panose="020B0503020103030203" pitchFamily="34" charset="0"/>
              </a:rPr>
              <a:t>lift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18FC9-353A-4301-BE8D-3F0ACF5E5E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34" t="30335" r="50810" b="55190"/>
          <a:stretch/>
        </p:blipFill>
        <p:spPr>
          <a:xfrm>
            <a:off x="1122256" y="3743358"/>
            <a:ext cx="1951144" cy="207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89780-BFF2-4D8C-8EE2-1677EAA8B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33" t="46815" r="17334" b="27111"/>
          <a:stretch/>
        </p:blipFill>
        <p:spPr>
          <a:xfrm>
            <a:off x="2491356" y="745066"/>
            <a:ext cx="8867524" cy="2747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920282" y="4059201"/>
            <a:ext cx="10645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Jack scaled the towering beanstalk.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476625" cy="18773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400" u="sng" kern="1200" dirty="0">
                <a:latin typeface="Sassoon Primary Std" panose="020B0503020103030203" pitchFamily="34" charset="0"/>
              </a:rPr>
            </a:br>
            <a:r>
              <a:rPr lang="en-US" sz="2400" u="sng" kern="1200" dirty="0">
                <a:latin typeface="Sassoon Primary Std" panose="020B0503020103030203" pitchFamily="34" charset="0"/>
              </a:rPr>
              <a:t>Wednesday </a:t>
            </a:r>
            <a:r>
              <a:rPr lang="en-US" sz="2400" u="sng" dirty="0">
                <a:latin typeface="Sassoon Primary Std" panose="020B0503020103030203" pitchFamily="34" charset="0"/>
              </a:rPr>
              <a:t>16</a:t>
            </a:r>
            <a:r>
              <a:rPr lang="en-US" sz="2400" u="sng" baseline="30000" dirty="0">
                <a:latin typeface="Sassoon Primary Std" panose="020B0503020103030203" pitchFamily="34" charset="0"/>
              </a:rPr>
              <a:t>th</a:t>
            </a:r>
            <a:r>
              <a:rPr lang="en-US" sz="2400" u="sng" dirty="0">
                <a:latin typeface="Sassoon Primary Std" panose="020B0503020103030203" pitchFamily="34" charset="0"/>
              </a:rPr>
              <a:t> June</a:t>
            </a:r>
            <a:r>
              <a:rPr lang="en-US" sz="2400" u="sng" kern="1200" dirty="0">
                <a:latin typeface="Sassoon Primary Std" panose="020B0503020103030203" pitchFamily="34" charset="0"/>
              </a:rPr>
              <a:t> 2021</a:t>
            </a:r>
            <a:br>
              <a:rPr lang="en-US" sz="2400" u="sng" kern="1200" dirty="0">
                <a:latin typeface="Sassoon Primary Std" panose="020B0503020103030203" pitchFamily="34" charset="0"/>
              </a:rPr>
            </a:br>
            <a:br>
              <a:rPr lang="en-US" sz="2400" u="sng" kern="1200" dirty="0">
                <a:latin typeface="Sassoon Primary Std" panose="020B0503020103030203" pitchFamily="34" charset="0"/>
              </a:rPr>
            </a:br>
            <a:r>
              <a:rPr lang="en-US" sz="2400" u="sng" kern="1200" dirty="0">
                <a:latin typeface="Sassoon Primary Std" panose="020B0503020103030203" pitchFamily="34" charset="0"/>
              </a:rPr>
              <a:t>LI: To use </a:t>
            </a:r>
            <a:r>
              <a:rPr lang="en-US" sz="2400" u="sng" dirty="0">
                <a:latin typeface="Sassoon Primary Std" panose="020B0503020103030203" pitchFamily="34" charset="0"/>
              </a:rPr>
              <a:t>a verb. </a:t>
            </a: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endParaRPr lang="en-US" sz="26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176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89780-BFF2-4D8C-8EE2-1677EAA8B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33" t="46815" r="17334" b="27111"/>
          <a:stretch/>
        </p:blipFill>
        <p:spPr>
          <a:xfrm>
            <a:off x="2491356" y="745066"/>
            <a:ext cx="8867524" cy="2747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920282" y="4059201"/>
            <a:ext cx="10645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Jack scaled     the towering beanstalk.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476625" cy="18773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400" u="sng" kern="1200" dirty="0">
                <a:latin typeface="Sassoon Primary Std" panose="020B0503020103030203" pitchFamily="34" charset="0"/>
              </a:rPr>
            </a:br>
            <a:r>
              <a:rPr lang="en-US" sz="2400" u="sng" kern="1200" dirty="0">
                <a:latin typeface="Sassoon Primary Std" panose="020B0503020103030203" pitchFamily="34" charset="0"/>
              </a:rPr>
              <a:t>Wednesday </a:t>
            </a:r>
            <a:r>
              <a:rPr lang="en-US" sz="2400" u="sng" dirty="0">
                <a:latin typeface="Sassoon Primary Std" panose="020B0503020103030203" pitchFamily="34" charset="0"/>
              </a:rPr>
              <a:t>16</a:t>
            </a:r>
            <a:r>
              <a:rPr lang="en-US" sz="2400" u="sng" baseline="30000" dirty="0">
                <a:latin typeface="Sassoon Primary Std" panose="020B0503020103030203" pitchFamily="34" charset="0"/>
              </a:rPr>
              <a:t>th</a:t>
            </a:r>
            <a:r>
              <a:rPr lang="en-US" sz="2400" u="sng" dirty="0">
                <a:latin typeface="Sassoon Primary Std" panose="020B0503020103030203" pitchFamily="34" charset="0"/>
              </a:rPr>
              <a:t> June</a:t>
            </a:r>
            <a:r>
              <a:rPr lang="en-US" sz="2400" u="sng" kern="1200" dirty="0">
                <a:latin typeface="Sassoon Primary Std" panose="020B0503020103030203" pitchFamily="34" charset="0"/>
              </a:rPr>
              <a:t> 2021</a:t>
            </a:r>
            <a:br>
              <a:rPr lang="en-US" sz="2400" u="sng" kern="1200" dirty="0">
                <a:latin typeface="Sassoon Primary Std" panose="020B0503020103030203" pitchFamily="34" charset="0"/>
              </a:rPr>
            </a:br>
            <a:br>
              <a:rPr lang="en-US" sz="2400" u="sng" kern="1200" dirty="0">
                <a:latin typeface="Sassoon Primary Std" panose="020B0503020103030203" pitchFamily="34" charset="0"/>
              </a:rPr>
            </a:br>
            <a:r>
              <a:rPr lang="en-US" sz="2400" u="sng" kern="1200" dirty="0">
                <a:latin typeface="Sassoon Primary Std" panose="020B0503020103030203" pitchFamily="34" charset="0"/>
              </a:rPr>
              <a:t>LI: To use </a:t>
            </a:r>
            <a:r>
              <a:rPr lang="en-US" sz="2400" u="sng" dirty="0">
                <a:latin typeface="Sassoon Primary Std" panose="020B0503020103030203" pitchFamily="34" charset="0"/>
              </a:rPr>
              <a:t>a verb. </a:t>
            </a: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endParaRPr lang="en-US" sz="2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2491356" y="4059201"/>
            <a:ext cx="3130511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9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89780-BFF2-4D8C-8EE2-1677EAA8B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33" t="46815" r="17334" b="27111"/>
          <a:stretch/>
        </p:blipFill>
        <p:spPr>
          <a:xfrm>
            <a:off x="2491356" y="745066"/>
            <a:ext cx="8867524" cy="2747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920282" y="4059201"/>
            <a:ext cx="10645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Jack scaled     the towering beanstalk.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476625" cy="18773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400" u="sng" kern="1200" dirty="0">
                <a:latin typeface="Sassoon Primary Std" panose="020B0503020103030203" pitchFamily="34" charset="0"/>
              </a:rPr>
            </a:br>
            <a:r>
              <a:rPr lang="en-US" sz="2400" u="sng" kern="1200" dirty="0">
                <a:latin typeface="Sassoon Primary Std" panose="020B0503020103030203" pitchFamily="34" charset="0"/>
              </a:rPr>
              <a:t>Wednesday </a:t>
            </a:r>
            <a:r>
              <a:rPr lang="en-US" sz="2400" u="sng" dirty="0">
                <a:latin typeface="Sassoon Primary Std" panose="020B0503020103030203" pitchFamily="34" charset="0"/>
              </a:rPr>
              <a:t>16</a:t>
            </a:r>
            <a:r>
              <a:rPr lang="en-US" sz="2400" u="sng" baseline="30000" dirty="0">
                <a:latin typeface="Sassoon Primary Std" panose="020B0503020103030203" pitchFamily="34" charset="0"/>
              </a:rPr>
              <a:t>th</a:t>
            </a:r>
            <a:r>
              <a:rPr lang="en-US" sz="2400" u="sng" dirty="0">
                <a:latin typeface="Sassoon Primary Std" panose="020B0503020103030203" pitchFamily="34" charset="0"/>
              </a:rPr>
              <a:t> June</a:t>
            </a:r>
            <a:r>
              <a:rPr lang="en-US" sz="2400" u="sng" kern="1200" dirty="0">
                <a:latin typeface="Sassoon Primary Std" panose="020B0503020103030203" pitchFamily="34" charset="0"/>
              </a:rPr>
              <a:t> 2021</a:t>
            </a:r>
            <a:br>
              <a:rPr lang="en-US" sz="2400" u="sng" kern="1200" dirty="0">
                <a:latin typeface="Sassoon Primary Std" panose="020B0503020103030203" pitchFamily="34" charset="0"/>
              </a:rPr>
            </a:br>
            <a:br>
              <a:rPr lang="en-US" sz="2400" u="sng" kern="1200" dirty="0">
                <a:latin typeface="Sassoon Primary Std" panose="020B0503020103030203" pitchFamily="34" charset="0"/>
              </a:rPr>
            </a:br>
            <a:r>
              <a:rPr lang="en-US" sz="2400" u="sng" kern="1200" dirty="0">
                <a:latin typeface="Sassoon Primary Std" panose="020B0503020103030203" pitchFamily="34" charset="0"/>
              </a:rPr>
              <a:t>LI: To use </a:t>
            </a:r>
            <a:r>
              <a:rPr lang="en-US" sz="2400" u="sng" dirty="0">
                <a:latin typeface="Sassoon Primary Std" panose="020B0503020103030203" pitchFamily="34" charset="0"/>
              </a:rPr>
              <a:t>a verb. </a:t>
            </a: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endParaRPr lang="en-US" sz="2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920282" y="4059201"/>
            <a:ext cx="8884118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920282" y="5181097"/>
            <a:ext cx="8884118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Thursday 17</a:t>
            </a:r>
            <a:r>
              <a:rPr lang="en-US" sz="2600" u="sng" kern="1200" baseline="30000" dirty="0">
                <a:solidFill>
                  <a:srgbClr val="FFFFFF"/>
                </a:solidFill>
                <a:latin typeface="Sassoon Primary Std" panose="020B0503020103030203" pitchFamily="34" charset="0"/>
              </a:rPr>
              <a:t>th</a:t>
            </a: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 June 2021</a:t>
            </a: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LI: To use an adjective. </a:t>
            </a:r>
            <a:br>
              <a:rPr lang="en-US" sz="2600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62" t="30338" r="49678" b="55422"/>
          <a:stretch/>
        </p:blipFill>
        <p:spPr>
          <a:xfrm>
            <a:off x="6079067" y="1139755"/>
            <a:ext cx="4058330" cy="418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06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56400" y="2355797"/>
            <a:ext cx="2268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Watch video clip:</a:t>
            </a:r>
          </a:p>
          <a:p>
            <a:r>
              <a:rPr lang="en-GB" dirty="0"/>
              <a:t>World’s tallest people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62" t="30338" r="49678" b="55422"/>
          <a:stretch/>
        </p:blipFill>
        <p:spPr>
          <a:xfrm>
            <a:off x="999746" y="657542"/>
            <a:ext cx="5079319" cy="52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92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BC1E0B-93C1-4508-BF43-63C2483E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15" y="1230704"/>
            <a:ext cx="5325735" cy="532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.S.PUPPETS Puppet Grandma nana 15&quot;/38cm ventriloquist, play, tell stories,  educational. moving mouth and hands. Free UK delivery- Buy Online in China  at china.desertcart.com. ProductId : 125824975.">
            <a:extLst>
              <a:ext uri="{FF2B5EF4-FFF2-40B4-BE49-F238E27FC236}">
                <a16:creationId xmlns:a16="http://schemas.microsoft.com/office/drawing/2014/main" id="{3B41B8D8-3D85-41E5-9E19-BB1BC9A5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11" y="56535"/>
            <a:ext cx="4907526" cy="65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FD98F-4230-44FB-A5EA-5EE84DC0C2E1}"/>
              </a:ext>
            </a:extLst>
          </p:cNvPr>
          <p:cNvSpPr txBox="1"/>
          <p:nvPr/>
        </p:nvSpPr>
        <p:spPr>
          <a:xfrm>
            <a:off x="796414" y="521109"/>
            <a:ext cx="7325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Primary Std" panose="020B0503020103030203" pitchFamily="34" charset="0"/>
              </a:rPr>
              <a:t>Grandma Fantastic what is in your basket?</a:t>
            </a:r>
            <a:endParaRPr lang="en-GB" dirty="0">
              <a:latin typeface="Sassoon Primary Std" panose="020B0503020103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2C6AA-E37C-41A7-AAB3-D9F49A6EC73A}"/>
              </a:ext>
            </a:extLst>
          </p:cNvPr>
          <p:cNvSpPr txBox="1"/>
          <p:nvPr/>
        </p:nvSpPr>
        <p:spPr>
          <a:xfrm>
            <a:off x="3074082" y="3335784"/>
            <a:ext cx="2598585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Colossal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34C83-7DB1-4796-BA38-702D88B4EE7B}"/>
              </a:ext>
            </a:extLst>
          </p:cNvPr>
          <p:cNvSpPr txBox="1"/>
          <p:nvPr/>
        </p:nvSpPr>
        <p:spPr>
          <a:xfrm>
            <a:off x="3108868" y="4333549"/>
            <a:ext cx="4206332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humongous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4995933" y="5018186"/>
            <a:ext cx="3386067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 monstrous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160F1-CF2F-4092-82BC-40C2490B2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80" t="53889" r="52187" b="28441"/>
          <a:stretch/>
        </p:blipFill>
        <p:spPr>
          <a:xfrm>
            <a:off x="88989" y="5320102"/>
            <a:ext cx="1559688" cy="14310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A9F60C-8DF4-4A2E-80D9-F0B4AAC4467F}"/>
              </a:ext>
            </a:extLst>
          </p:cNvPr>
          <p:cNvSpPr txBox="1"/>
          <p:nvPr/>
        </p:nvSpPr>
        <p:spPr>
          <a:xfrm>
            <a:off x="2731623" y="5981664"/>
            <a:ext cx="2157963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gigantic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A9F60C-8DF4-4A2E-80D9-F0B4AAC4467F}"/>
              </a:ext>
            </a:extLst>
          </p:cNvPr>
          <p:cNvSpPr txBox="1"/>
          <p:nvPr/>
        </p:nvSpPr>
        <p:spPr>
          <a:xfrm>
            <a:off x="5979936" y="5693068"/>
            <a:ext cx="181171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petite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9F60C-8DF4-4A2E-80D9-F0B4AAC4467F}"/>
              </a:ext>
            </a:extLst>
          </p:cNvPr>
          <p:cNvSpPr txBox="1"/>
          <p:nvPr/>
        </p:nvSpPr>
        <p:spPr>
          <a:xfrm>
            <a:off x="6132336" y="3136966"/>
            <a:ext cx="1757212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slight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A9F60C-8DF4-4A2E-80D9-F0B4AAC4467F}"/>
              </a:ext>
            </a:extLst>
          </p:cNvPr>
          <p:cNvSpPr txBox="1"/>
          <p:nvPr/>
        </p:nvSpPr>
        <p:spPr>
          <a:xfrm>
            <a:off x="796414" y="3697546"/>
            <a:ext cx="1248996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wee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A9F60C-8DF4-4A2E-80D9-F0B4AAC4467F}"/>
              </a:ext>
            </a:extLst>
          </p:cNvPr>
          <p:cNvSpPr txBox="1"/>
          <p:nvPr/>
        </p:nvSpPr>
        <p:spPr>
          <a:xfrm>
            <a:off x="6365836" y="2353831"/>
            <a:ext cx="166744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puny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A9F60C-8DF4-4A2E-80D9-F0B4AAC4467F}"/>
              </a:ext>
            </a:extLst>
          </p:cNvPr>
          <p:cNvSpPr txBox="1"/>
          <p:nvPr/>
        </p:nvSpPr>
        <p:spPr>
          <a:xfrm>
            <a:off x="3074082" y="2545084"/>
            <a:ext cx="2113079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skimpy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562" t="30338" r="49678" b="55422"/>
          <a:stretch/>
        </p:blipFill>
        <p:spPr>
          <a:xfrm>
            <a:off x="676185" y="1790718"/>
            <a:ext cx="1489454" cy="15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4" grpId="0" animBg="1"/>
      <p:bldP spid="15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8094-5F31-4C35-AD9B-8CD9D40C6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08" t="52963" r="19375" b="29445"/>
          <a:stretch/>
        </p:blipFill>
        <p:spPr>
          <a:xfrm>
            <a:off x="647700" y="342899"/>
            <a:ext cx="2425700" cy="2304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3851B-5743-4BF4-8D46-BBB4ED7D7E37}"/>
              </a:ext>
            </a:extLst>
          </p:cNvPr>
          <p:cNvSpPr txBox="1"/>
          <p:nvPr/>
        </p:nvSpPr>
        <p:spPr>
          <a:xfrm>
            <a:off x="4951344" y="162665"/>
            <a:ext cx="349838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enormous</a:t>
            </a:r>
          </a:p>
          <a:p>
            <a:r>
              <a:rPr lang="en-GB" sz="6000" dirty="0">
                <a:latin typeface="Sassoon Primary Std" panose="020B0503020103030203" pitchFamily="34" charset="0"/>
              </a:rPr>
              <a:t>giant</a:t>
            </a:r>
          </a:p>
          <a:p>
            <a:r>
              <a:rPr lang="en-GB" sz="6000" dirty="0">
                <a:latin typeface="Sassoon Primary Std" panose="020B0503020103030203" pitchFamily="34" charset="0"/>
              </a:rPr>
              <a:t>big</a:t>
            </a:r>
          </a:p>
          <a:p>
            <a:r>
              <a:rPr lang="en-GB" sz="6000" dirty="0">
                <a:latin typeface="Sassoon Primary Std" panose="020B0503020103030203" pitchFamily="34" charset="0"/>
              </a:rPr>
              <a:t>huge</a:t>
            </a:r>
          </a:p>
          <a:p>
            <a:r>
              <a:rPr lang="en-GB" sz="6000" dirty="0">
                <a:latin typeface="Sassoon Primary Std" panose="020B0503020103030203" pitchFamily="34" charset="0"/>
              </a:rPr>
              <a:t>little</a:t>
            </a:r>
          </a:p>
          <a:p>
            <a:r>
              <a:rPr lang="en-GB" sz="6000" dirty="0">
                <a:latin typeface="Sassoon Primary Std" panose="020B0503020103030203" pitchFamily="34" charset="0"/>
              </a:rPr>
              <a:t>small</a:t>
            </a:r>
          </a:p>
          <a:p>
            <a:r>
              <a:rPr lang="en-GB" sz="6000" dirty="0">
                <a:latin typeface="Sassoon Primary Std" panose="020B0503020103030203" pitchFamily="34" charset="0"/>
              </a:rPr>
              <a:t>tiny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62" t="30338" r="49678" b="55422"/>
          <a:stretch/>
        </p:blipFill>
        <p:spPr>
          <a:xfrm>
            <a:off x="647700" y="3163675"/>
            <a:ext cx="2793321" cy="28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4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F5D515-40DD-480E-8188-37E68FEAC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77" t="30343" r="40823" b="44176"/>
          <a:stretch/>
        </p:blipFill>
        <p:spPr>
          <a:xfrm>
            <a:off x="904240" y="328365"/>
            <a:ext cx="5191759" cy="3100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78140" y="3938641"/>
            <a:ext cx="11523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Jack took a step back as he saw the monstrous giant step towards him.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62" t="30338" r="49678" b="55422"/>
          <a:stretch/>
        </p:blipFill>
        <p:spPr>
          <a:xfrm>
            <a:off x="8027080" y="497913"/>
            <a:ext cx="3115054" cy="32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EDA67-4A75-4606-8303-DB50C9C87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7" t="50000" r="16166" b="26222"/>
          <a:stretch/>
        </p:blipFill>
        <p:spPr>
          <a:xfrm>
            <a:off x="559116" y="624840"/>
            <a:ext cx="11073767" cy="3012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78140" y="3985145"/>
            <a:ext cx="11523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Jack took a step back as he saw the monstrous giant step towards him.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62" t="30338" r="49678" b="55422"/>
          <a:stretch/>
        </p:blipFill>
        <p:spPr>
          <a:xfrm>
            <a:off x="4538472" y="118533"/>
            <a:ext cx="3115054" cy="32155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178140" y="4954641"/>
            <a:ext cx="3411727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 txBox="1">
            <a:spLocks/>
          </p:cNvSpPr>
          <p:nvPr/>
        </p:nvSpPr>
        <p:spPr>
          <a:xfrm>
            <a:off x="863600" y="-313816"/>
            <a:ext cx="3476625" cy="187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600" dirty="0"/>
            </a:br>
            <a:br>
              <a:rPr lang="en-US" sz="2600" dirty="0"/>
            </a:br>
            <a:br>
              <a:rPr lang="en-US" sz="2400" u="sng" dirty="0">
                <a:latin typeface="Sassoon Primary Std" panose="020B0503020103030203" pitchFamily="34" charset="0"/>
              </a:rPr>
            </a:br>
            <a:r>
              <a:rPr lang="en-US" sz="2400" u="sng" dirty="0">
                <a:latin typeface="Sassoon Primary Std" panose="020B0503020103030203" pitchFamily="34" charset="0"/>
              </a:rPr>
              <a:t>Thursday 17</a:t>
            </a:r>
            <a:r>
              <a:rPr lang="en-US" sz="2400" u="sng" baseline="30000" dirty="0">
                <a:latin typeface="Sassoon Primary Std" panose="020B0503020103030203" pitchFamily="34" charset="0"/>
              </a:rPr>
              <a:t>th</a:t>
            </a:r>
            <a:r>
              <a:rPr lang="en-US" sz="2400" u="sng" dirty="0">
                <a:latin typeface="Sassoon Primary Std" panose="020B0503020103030203" pitchFamily="34" charset="0"/>
              </a:rPr>
              <a:t> June 2021</a:t>
            </a:r>
            <a:br>
              <a:rPr lang="en-US" sz="2400" u="sng" dirty="0">
                <a:latin typeface="Sassoon Primary Std" panose="020B0503020103030203" pitchFamily="34" charset="0"/>
              </a:rPr>
            </a:br>
            <a:br>
              <a:rPr lang="en-US" sz="2400" u="sng" dirty="0">
                <a:latin typeface="Sassoon Primary Std" panose="020B0503020103030203" pitchFamily="34" charset="0"/>
              </a:rPr>
            </a:br>
            <a:r>
              <a:rPr lang="en-US" sz="2400" u="sng" dirty="0">
                <a:latin typeface="Sassoon Primary Std" panose="020B0503020103030203" pitchFamily="34" charset="0"/>
              </a:rPr>
              <a:t>LI: To use an adjective. 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456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BC1E0B-93C1-4508-BF43-63C2483E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285" y="1637481"/>
            <a:ext cx="4907525" cy="49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.S.PUPPETS Puppet Grandma nana 15&quot;/38cm ventriloquist, play, tell stories,  educational. moving mouth and hands. Free UK delivery- Buy Online in China  at china.desertcart.com. ProductId : 125824975.">
            <a:extLst>
              <a:ext uri="{FF2B5EF4-FFF2-40B4-BE49-F238E27FC236}">
                <a16:creationId xmlns:a16="http://schemas.microsoft.com/office/drawing/2014/main" id="{3B41B8D8-3D85-41E5-9E19-BB1BC9A5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11" y="56535"/>
            <a:ext cx="4907526" cy="65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FD98F-4230-44FB-A5EA-5EE84DC0C2E1}"/>
              </a:ext>
            </a:extLst>
          </p:cNvPr>
          <p:cNvSpPr txBox="1"/>
          <p:nvPr/>
        </p:nvSpPr>
        <p:spPr>
          <a:xfrm>
            <a:off x="796414" y="521109"/>
            <a:ext cx="7325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Primary Std" panose="020B0503020103030203" pitchFamily="34" charset="0"/>
              </a:rPr>
              <a:t>Grandma Fantastic what is in your basket?</a:t>
            </a:r>
            <a:endParaRPr lang="en-GB" dirty="0">
              <a:latin typeface="Sassoon Primary Std" panose="020B0503020103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34C83-7DB1-4796-BA38-702D88B4EE7B}"/>
              </a:ext>
            </a:extLst>
          </p:cNvPr>
          <p:cNvSpPr txBox="1"/>
          <p:nvPr/>
        </p:nvSpPr>
        <p:spPr>
          <a:xfrm>
            <a:off x="3356253" y="5747093"/>
            <a:ext cx="306250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  gloomy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FE3B6-2900-45EB-AF24-C18002DECAE1}"/>
              </a:ext>
            </a:extLst>
          </p:cNvPr>
          <p:cNvSpPr txBox="1"/>
          <p:nvPr/>
        </p:nvSpPr>
        <p:spPr>
          <a:xfrm>
            <a:off x="5452533" y="3706522"/>
            <a:ext cx="2540000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crushed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1634681" y="3721577"/>
            <a:ext cx="3447366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err="1">
                <a:latin typeface="Sassoon Primary Std" panose="020B0503020103030203" pitchFamily="34" charset="0"/>
              </a:rPr>
              <a:t>brokenhearted</a:t>
            </a:r>
            <a:endParaRPr lang="en-GB" sz="4400" dirty="0">
              <a:latin typeface="Sassoon Primary Std" panose="020B050302010303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160F1-CF2F-4092-82BC-40C2490B2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80" t="53889" r="52187" b="28441"/>
          <a:stretch/>
        </p:blipFill>
        <p:spPr>
          <a:xfrm>
            <a:off x="254681" y="5168900"/>
            <a:ext cx="1559688" cy="14310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3155062" y="4732664"/>
            <a:ext cx="260773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err="1">
                <a:latin typeface="Sassoon Primary Std" panose="020B0503020103030203" pitchFamily="34" charset="0"/>
              </a:rPr>
              <a:t>devestated</a:t>
            </a:r>
            <a:endParaRPr lang="en-GB" sz="4400" dirty="0">
              <a:latin typeface="Sassoon Primary Std" panose="020B0503020103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5852925" y="4731436"/>
            <a:ext cx="260773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distraught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6418757" y="5619353"/>
            <a:ext cx="260773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troubled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C75E20-917C-4E80-9004-4BDE765647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420" t="30394" r="48790" b="55842"/>
          <a:stretch/>
        </p:blipFill>
        <p:spPr>
          <a:xfrm>
            <a:off x="1956835" y="5393792"/>
            <a:ext cx="1198227" cy="105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0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1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EDA67-4A75-4606-8303-DB50C9C87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7" t="50000" r="16166" b="26222"/>
          <a:stretch/>
        </p:blipFill>
        <p:spPr>
          <a:xfrm>
            <a:off x="559116" y="624840"/>
            <a:ext cx="11073767" cy="3012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78140" y="3985145"/>
            <a:ext cx="11523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Jack took a step back as he saw the monstrous giant step towards him.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62" t="30338" r="49678" b="55422"/>
          <a:stretch/>
        </p:blipFill>
        <p:spPr>
          <a:xfrm>
            <a:off x="4538472" y="118533"/>
            <a:ext cx="3115054" cy="32155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178140" y="4981682"/>
            <a:ext cx="11454743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178140" y="4012186"/>
            <a:ext cx="11454743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 txBox="1">
            <a:spLocks/>
          </p:cNvSpPr>
          <p:nvPr/>
        </p:nvSpPr>
        <p:spPr>
          <a:xfrm>
            <a:off x="863600" y="-313816"/>
            <a:ext cx="3476625" cy="187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600" dirty="0"/>
            </a:br>
            <a:br>
              <a:rPr lang="en-US" sz="2600" dirty="0"/>
            </a:br>
            <a:br>
              <a:rPr lang="en-US" sz="2400" u="sng" dirty="0">
                <a:latin typeface="Sassoon Primary Std" panose="020B0503020103030203" pitchFamily="34" charset="0"/>
              </a:rPr>
            </a:br>
            <a:r>
              <a:rPr lang="en-US" sz="2400" u="sng" dirty="0">
                <a:latin typeface="Sassoon Primary Std" panose="020B0503020103030203" pitchFamily="34" charset="0"/>
              </a:rPr>
              <a:t>Thursday 17</a:t>
            </a:r>
            <a:r>
              <a:rPr lang="en-US" sz="2400" u="sng" baseline="30000" dirty="0">
                <a:latin typeface="Sassoon Primary Std" panose="020B0503020103030203" pitchFamily="34" charset="0"/>
              </a:rPr>
              <a:t>th</a:t>
            </a:r>
            <a:r>
              <a:rPr lang="en-US" sz="2400" u="sng" dirty="0">
                <a:latin typeface="Sassoon Primary Std" panose="020B0503020103030203" pitchFamily="34" charset="0"/>
              </a:rPr>
              <a:t> June 2021</a:t>
            </a:r>
            <a:br>
              <a:rPr lang="en-US" sz="2400" u="sng" dirty="0">
                <a:latin typeface="Sassoon Primary Std" panose="020B0503020103030203" pitchFamily="34" charset="0"/>
              </a:rPr>
            </a:br>
            <a:br>
              <a:rPr lang="en-US" sz="2400" u="sng" dirty="0">
                <a:latin typeface="Sassoon Primary Std" panose="020B0503020103030203" pitchFamily="34" charset="0"/>
              </a:rPr>
            </a:br>
            <a:r>
              <a:rPr lang="en-US" sz="2400" u="sng" dirty="0">
                <a:latin typeface="Sassoon Primary Std" panose="020B0503020103030203" pitchFamily="34" charset="0"/>
              </a:rPr>
              <a:t>LI: To use an adjective. 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6543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Friday 18</a:t>
            </a:r>
            <a:r>
              <a:rPr lang="en-US" sz="2600" u="sng" kern="1200" baseline="30000" dirty="0">
                <a:solidFill>
                  <a:srgbClr val="FFFFFF"/>
                </a:solidFill>
                <a:latin typeface="Sassoon Primary Std" panose="020B0503020103030203" pitchFamily="34" charset="0"/>
              </a:rPr>
              <a:t>th</a:t>
            </a: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 June 2021</a:t>
            </a: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LI: To use an adverb. </a:t>
            </a:r>
            <a:br>
              <a:rPr lang="en-US" sz="2600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75E20-917C-4E80-9004-4BDE76564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20" t="30394" r="48790" b="55842"/>
          <a:stretch/>
        </p:blipFill>
        <p:spPr>
          <a:xfrm>
            <a:off x="5153822" y="546785"/>
            <a:ext cx="6553545" cy="57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77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0533" y="5801267"/>
            <a:ext cx="496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https://www.youtube.com/watch?v=70ujn7Gz_6A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75E20-917C-4E80-9004-4BDE76564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20" t="30394" r="48790" b="55842"/>
          <a:stretch/>
        </p:blipFill>
        <p:spPr>
          <a:xfrm>
            <a:off x="361689" y="0"/>
            <a:ext cx="6553545" cy="577237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33" y="700089"/>
            <a:ext cx="4601633" cy="43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735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BC1E0B-93C1-4508-BF43-63C2483E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285" y="1637481"/>
            <a:ext cx="4907525" cy="49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.S.PUPPETS Puppet Grandma nana 15&quot;/38cm ventriloquist, play, tell stories,  educational. moving mouth and hands. Free UK delivery- Buy Online in China  at china.desertcart.com. ProductId : 125824975.">
            <a:extLst>
              <a:ext uri="{FF2B5EF4-FFF2-40B4-BE49-F238E27FC236}">
                <a16:creationId xmlns:a16="http://schemas.microsoft.com/office/drawing/2014/main" id="{3B41B8D8-3D85-41E5-9E19-BB1BC9A5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11" y="56535"/>
            <a:ext cx="4907526" cy="65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FD98F-4230-44FB-A5EA-5EE84DC0C2E1}"/>
              </a:ext>
            </a:extLst>
          </p:cNvPr>
          <p:cNvSpPr txBox="1"/>
          <p:nvPr/>
        </p:nvSpPr>
        <p:spPr>
          <a:xfrm>
            <a:off x="796414" y="521109"/>
            <a:ext cx="7325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Primary Std" panose="020B0503020103030203" pitchFamily="34" charset="0"/>
              </a:rPr>
              <a:t>Grandma Fantastic what is in your basket?</a:t>
            </a:r>
            <a:endParaRPr lang="en-GB" dirty="0">
              <a:latin typeface="Sassoon Primary Std" panose="020B0503020103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34C83-7DB1-4796-BA38-702D88B4EE7B}"/>
              </a:ext>
            </a:extLst>
          </p:cNvPr>
          <p:cNvSpPr txBox="1"/>
          <p:nvPr/>
        </p:nvSpPr>
        <p:spPr>
          <a:xfrm>
            <a:off x="3356253" y="5747093"/>
            <a:ext cx="306250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  screeched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FE3B6-2900-45EB-AF24-C18002DECAE1}"/>
              </a:ext>
            </a:extLst>
          </p:cNvPr>
          <p:cNvSpPr txBox="1"/>
          <p:nvPr/>
        </p:nvSpPr>
        <p:spPr>
          <a:xfrm>
            <a:off x="5452533" y="3706522"/>
            <a:ext cx="2540000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hollered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1634681" y="3721577"/>
            <a:ext cx="3447366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thundered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160F1-CF2F-4092-82BC-40C2490B2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80" t="53889" r="52187" b="28441"/>
          <a:stretch/>
        </p:blipFill>
        <p:spPr>
          <a:xfrm>
            <a:off x="254681" y="5168900"/>
            <a:ext cx="1559688" cy="14310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3155062" y="4732664"/>
            <a:ext cx="260773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shrieked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5852925" y="4731436"/>
            <a:ext cx="260773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howled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6418757" y="5619353"/>
            <a:ext cx="260773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roared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C75E20-917C-4E80-9004-4BDE765647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420" t="30394" r="48790" b="55842"/>
          <a:stretch/>
        </p:blipFill>
        <p:spPr>
          <a:xfrm>
            <a:off x="1956835" y="5393792"/>
            <a:ext cx="1198227" cy="10554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5267290" y="2937081"/>
            <a:ext cx="260773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furious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1956835" y="2544166"/>
            <a:ext cx="260773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furious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5639823" y="1841749"/>
            <a:ext cx="260773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fuming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2844799" y="1637481"/>
            <a:ext cx="260773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incensed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8088602" y="3721577"/>
            <a:ext cx="260773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outraged</a:t>
            </a:r>
          </a:p>
        </p:txBody>
      </p:sp>
    </p:spTree>
    <p:extLst>
      <p:ext uri="{BB962C8B-B14F-4D97-AF65-F5344CB8AC3E}">
        <p14:creationId xmlns:p14="http://schemas.microsoft.com/office/powerpoint/2010/main" val="33281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8094-5F31-4C35-AD9B-8CD9D40C6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08" t="52963" r="19375" b="29445"/>
          <a:stretch/>
        </p:blipFill>
        <p:spPr>
          <a:xfrm>
            <a:off x="647700" y="342899"/>
            <a:ext cx="2425700" cy="2304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3851B-5743-4BF4-8D46-BBB4ED7D7E37}"/>
              </a:ext>
            </a:extLst>
          </p:cNvPr>
          <p:cNvSpPr txBox="1"/>
          <p:nvPr/>
        </p:nvSpPr>
        <p:spPr>
          <a:xfrm>
            <a:off x="5319248" y="727586"/>
            <a:ext cx="346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shouted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993C20-1BB2-411B-82CE-F6ACC18A5EC9}"/>
              </a:ext>
            </a:extLst>
          </p:cNvPr>
          <p:cNvSpPr txBox="1"/>
          <p:nvPr/>
        </p:nvSpPr>
        <p:spPr>
          <a:xfrm>
            <a:off x="5415525" y="1378805"/>
            <a:ext cx="2577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cried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250423" y="3038987"/>
            <a:ext cx="2867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yelled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319248" y="4722801"/>
            <a:ext cx="3939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screamed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C75E20-917C-4E80-9004-4BDE76564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20" t="30394" r="48790" b="55842"/>
          <a:stretch/>
        </p:blipFill>
        <p:spPr>
          <a:xfrm>
            <a:off x="9663511" y="395406"/>
            <a:ext cx="1907378" cy="16800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250423" y="5426250"/>
            <a:ext cx="3939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angry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415525" y="67733"/>
            <a:ext cx="3939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cross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415525" y="3750355"/>
            <a:ext cx="3939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sad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415525" y="2139482"/>
            <a:ext cx="3939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annoyed </a:t>
            </a:r>
          </a:p>
        </p:txBody>
      </p:sp>
    </p:spTree>
    <p:extLst>
      <p:ext uri="{BB962C8B-B14F-4D97-AF65-F5344CB8AC3E}">
        <p14:creationId xmlns:p14="http://schemas.microsoft.com/office/powerpoint/2010/main" val="15592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6" grpId="0"/>
      <p:bldP spid="9" grpId="0"/>
      <p:bldP spid="12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659AA1-729A-4FBF-8ACC-EC7BFFAFF2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3" t="27555" r="49941" b="48884"/>
          <a:stretch/>
        </p:blipFill>
        <p:spPr>
          <a:xfrm>
            <a:off x="772159" y="299720"/>
            <a:ext cx="3241041" cy="3129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719666" y="4153720"/>
            <a:ext cx="10752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“Come back right now!” bellowed the angry giant.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C75E20-917C-4E80-9004-4BDE76564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20" t="30394" r="48790" b="55842"/>
          <a:stretch/>
        </p:blipFill>
        <p:spPr>
          <a:xfrm>
            <a:off x="8935378" y="1024349"/>
            <a:ext cx="2139022" cy="188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EDA67-4A75-4606-8303-DB50C9C87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7" t="50000" r="16166" b="26222"/>
          <a:stretch/>
        </p:blipFill>
        <p:spPr>
          <a:xfrm>
            <a:off x="559116" y="624840"/>
            <a:ext cx="11073767" cy="301244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 txBox="1">
            <a:spLocks/>
          </p:cNvSpPr>
          <p:nvPr/>
        </p:nvSpPr>
        <p:spPr>
          <a:xfrm>
            <a:off x="863600" y="-313816"/>
            <a:ext cx="3476625" cy="187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600" dirty="0"/>
            </a:br>
            <a:br>
              <a:rPr lang="en-US" sz="2600" dirty="0"/>
            </a:br>
            <a:br>
              <a:rPr lang="en-US" sz="2400" u="sng" dirty="0">
                <a:latin typeface="Sassoon Primary Std" panose="020B0503020103030203" pitchFamily="34" charset="0"/>
              </a:rPr>
            </a:br>
            <a:r>
              <a:rPr lang="en-US" sz="2400" u="sng" dirty="0">
                <a:latin typeface="Sassoon Primary Std" panose="020B0503020103030203" pitchFamily="34" charset="0"/>
              </a:rPr>
              <a:t>Friday 18</a:t>
            </a:r>
            <a:r>
              <a:rPr lang="en-US" sz="2400" u="sng" baseline="30000" dirty="0">
                <a:latin typeface="Sassoon Primary Std" panose="020B0503020103030203" pitchFamily="34" charset="0"/>
              </a:rPr>
              <a:t>th</a:t>
            </a:r>
            <a:r>
              <a:rPr lang="en-US" sz="2400" u="sng" dirty="0">
                <a:latin typeface="Sassoon Primary Std" panose="020B0503020103030203" pitchFamily="34" charset="0"/>
              </a:rPr>
              <a:t> June 2021</a:t>
            </a:r>
            <a:br>
              <a:rPr lang="en-US" sz="2400" u="sng" dirty="0">
                <a:latin typeface="Sassoon Primary Std" panose="020B0503020103030203" pitchFamily="34" charset="0"/>
              </a:rPr>
            </a:br>
            <a:br>
              <a:rPr lang="en-US" sz="2400" u="sng" dirty="0">
                <a:latin typeface="Sassoon Primary Std" panose="020B0503020103030203" pitchFamily="34" charset="0"/>
              </a:rPr>
            </a:br>
            <a:r>
              <a:rPr lang="en-US" sz="2400" u="sng" dirty="0">
                <a:latin typeface="Sassoon Primary Std" panose="020B0503020103030203" pitchFamily="34" charset="0"/>
              </a:rPr>
              <a:t>LI: To use an adverb. 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381340" y="3949512"/>
            <a:ext cx="10752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“Come back right now!” bellowed the angry giant.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C75E20-917C-4E80-9004-4BDE76564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20" t="30394" r="48790" b="55842"/>
          <a:stretch/>
        </p:blipFill>
        <p:spPr>
          <a:xfrm>
            <a:off x="4905245" y="690033"/>
            <a:ext cx="2139022" cy="18840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8052140" y="3949512"/>
            <a:ext cx="3411727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45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EDA67-4A75-4606-8303-DB50C9C87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7" t="50000" r="16166" b="26222"/>
          <a:stretch/>
        </p:blipFill>
        <p:spPr>
          <a:xfrm>
            <a:off x="559116" y="624840"/>
            <a:ext cx="11073767" cy="301244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 txBox="1">
            <a:spLocks/>
          </p:cNvSpPr>
          <p:nvPr/>
        </p:nvSpPr>
        <p:spPr>
          <a:xfrm>
            <a:off x="863600" y="-313816"/>
            <a:ext cx="3476625" cy="187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600" dirty="0"/>
            </a:br>
            <a:br>
              <a:rPr lang="en-US" sz="2600" dirty="0"/>
            </a:br>
            <a:br>
              <a:rPr lang="en-US" sz="2400" u="sng" dirty="0">
                <a:latin typeface="Sassoon Primary Std" panose="020B0503020103030203" pitchFamily="34" charset="0"/>
              </a:rPr>
            </a:br>
            <a:r>
              <a:rPr lang="en-US" sz="2400" u="sng" dirty="0">
                <a:latin typeface="Sassoon Primary Std" panose="020B0503020103030203" pitchFamily="34" charset="0"/>
              </a:rPr>
              <a:t>Friday 18</a:t>
            </a:r>
            <a:r>
              <a:rPr lang="en-US" sz="2400" u="sng" baseline="30000" dirty="0">
                <a:latin typeface="Sassoon Primary Std" panose="020B0503020103030203" pitchFamily="34" charset="0"/>
              </a:rPr>
              <a:t>th</a:t>
            </a:r>
            <a:r>
              <a:rPr lang="en-US" sz="2400" u="sng" dirty="0">
                <a:latin typeface="Sassoon Primary Std" panose="020B0503020103030203" pitchFamily="34" charset="0"/>
              </a:rPr>
              <a:t> June 2021</a:t>
            </a:r>
            <a:br>
              <a:rPr lang="en-US" sz="2400" u="sng" dirty="0">
                <a:latin typeface="Sassoon Primary Std" panose="020B0503020103030203" pitchFamily="34" charset="0"/>
              </a:rPr>
            </a:br>
            <a:br>
              <a:rPr lang="en-US" sz="2400" u="sng" dirty="0">
                <a:latin typeface="Sassoon Primary Std" panose="020B0503020103030203" pitchFamily="34" charset="0"/>
              </a:rPr>
            </a:br>
            <a:r>
              <a:rPr lang="en-US" sz="2400" u="sng" dirty="0">
                <a:latin typeface="Sassoon Primary Std" panose="020B0503020103030203" pitchFamily="34" charset="0"/>
              </a:rPr>
              <a:t>LI: To use an adverb. 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381340" y="3949512"/>
            <a:ext cx="10752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“Come back right now!” bellowed the angry giant.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C75E20-917C-4E80-9004-4BDE76564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20" t="30394" r="48790" b="55842"/>
          <a:stretch/>
        </p:blipFill>
        <p:spPr>
          <a:xfrm>
            <a:off x="4905245" y="690033"/>
            <a:ext cx="2139022" cy="18840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559116" y="3949512"/>
            <a:ext cx="10904751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522380" y="4944283"/>
            <a:ext cx="10904751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3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8094-5F31-4C35-AD9B-8CD9D40C6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08" t="52963" r="19375" b="29445"/>
          <a:stretch/>
        </p:blipFill>
        <p:spPr>
          <a:xfrm>
            <a:off x="647700" y="342899"/>
            <a:ext cx="2425700" cy="2304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3851B-5743-4BF4-8D46-BBB4ED7D7E37}"/>
              </a:ext>
            </a:extLst>
          </p:cNvPr>
          <p:cNvSpPr txBox="1"/>
          <p:nvPr/>
        </p:nvSpPr>
        <p:spPr>
          <a:xfrm>
            <a:off x="5319248" y="727586"/>
            <a:ext cx="346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unhappy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993C20-1BB2-411B-82CE-F6ACC18A5EC9}"/>
              </a:ext>
            </a:extLst>
          </p:cNvPr>
          <p:cNvSpPr txBox="1"/>
          <p:nvPr/>
        </p:nvSpPr>
        <p:spPr>
          <a:xfrm>
            <a:off x="5415525" y="1883287"/>
            <a:ext cx="10390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sad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250424" y="3038987"/>
            <a:ext cx="15231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upset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373749" y="4258187"/>
            <a:ext cx="27446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miserable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C75E20-917C-4E80-9004-4BDE76564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20" t="30394" r="48790" b="55842"/>
          <a:stretch/>
        </p:blipFill>
        <p:spPr>
          <a:xfrm>
            <a:off x="9663511" y="395406"/>
            <a:ext cx="1907378" cy="168002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05" y="3344222"/>
            <a:ext cx="3060793" cy="264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9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6EA3BE-42A5-4CBB-8BE1-F35990485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33" t="21111" r="50844" b="56381"/>
          <a:stretch/>
        </p:blipFill>
        <p:spPr>
          <a:xfrm>
            <a:off x="838200" y="404095"/>
            <a:ext cx="2988733" cy="2840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377482" y="3428454"/>
            <a:ext cx="923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Jack was </a:t>
            </a:r>
            <a:r>
              <a:rPr lang="en-GB" sz="6000" dirty="0" err="1">
                <a:latin typeface="Sassoon Primary Std" panose="020B0503020103030203" pitchFamily="34" charset="0"/>
              </a:rPr>
              <a:t>brokenhearted</a:t>
            </a:r>
            <a:r>
              <a:rPr lang="en-GB" sz="6000" dirty="0">
                <a:latin typeface="Sassoon Primary Std" panose="020B0503020103030203" pitchFamily="34" charset="0"/>
              </a:rPr>
              <a:t> that he had to sell his beloved cow.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C75E20-917C-4E80-9004-4BDE76564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20" t="30394" r="48790" b="55842"/>
          <a:stretch/>
        </p:blipFill>
        <p:spPr>
          <a:xfrm>
            <a:off x="9663511" y="494250"/>
            <a:ext cx="1907378" cy="16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6EA3BE-42A5-4CBB-8BE1-F35990485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33" t="21111" r="50844" b="56381"/>
          <a:stretch/>
        </p:blipFill>
        <p:spPr>
          <a:xfrm>
            <a:off x="838200" y="404095"/>
            <a:ext cx="2988733" cy="2840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377482" y="3428454"/>
            <a:ext cx="923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Jack was </a:t>
            </a:r>
            <a:r>
              <a:rPr lang="en-GB" sz="6000" dirty="0" err="1">
                <a:latin typeface="Sassoon Primary Std" panose="020B0503020103030203" pitchFamily="34" charset="0"/>
              </a:rPr>
              <a:t>brokenhearted</a:t>
            </a:r>
            <a:r>
              <a:rPr lang="en-GB" sz="6000" dirty="0">
                <a:latin typeface="Sassoon Primary Std" panose="020B0503020103030203" pitchFamily="34" charset="0"/>
              </a:rPr>
              <a:t> that he had to sell his beloved cow.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C75E20-917C-4E80-9004-4BDE76564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20" t="30394" r="48790" b="55842"/>
          <a:stretch/>
        </p:blipFill>
        <p:spPr>
          <a:xfrm>
            <a:off x="9663511" y="494250"/>
            <a:ext cx="1907378" cy="16800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5DDB95-10A2-4353-A6BB-603C002F5D24}"/>
              </a:ext>
            </a:extLst>
          </p:cNvPr>
          <p:cNvSpPr/>
          <p:nvPr/>
        </p:nvSpPr>
        <p:spPr>
          <a:xfrm>
            <a:off x="4521201" y="3526262"/>
            <a:ext cx="4599732" cy="87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1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563F08-6F05-4644-854D-28A813682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02" t="50000" r="16833" b="27704"/>
          <a:stretch/>
        </p:blipFill>
        <p:spPr>
          <a:xfrm>
            <a:off x="1721327" y="1192699"/>
            <a:ext cx="8408234" cy="2175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304800" y="3368556"/>
            <a:ext cx="11277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Jack was                                  that he had to sell his beloved cow.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5DDB95-10A2-4353-A6BB-603C002F5D24}"/>
              </a:ext>
            </a:extLst>
          </p:cNvPr>
          <p:cNvSpPr/>
          <p:nvPr/>
        </p:nvSpPr>
        <p:spPr>
          <a:xfrm>
            <a:off x="3328259" y="3466364"/>
            <a:ext cx="7356673" cy="87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81" y="-447820"/>
            <a:ext cx="3476625" cy="23172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u="sng" kern="1200" dirty="0">
                <a:latin typeface="Sassoon Primary Std" panose="020B0503020103030203" pitchFamily="34" charset="0"/>
              </a:rPr>
            </a:br>
            <a:r>
              <a:rPr lang="en-US" sz="2600" u="sng" kern="1200" dirty="0">
                <a:latin typeface="Sassoon Primary Std" panose="020B0503020103030203" pitchFamily="34" charset="0"/>
              </a:rPr>
              <a:t>Monday 14</a:t>
            </a:r>
            <a:r>
              <a:rPr lang="en-US" sz="2600" u="sng" kern="1200" baseline="30000" dirty="0">
                <a:latin typeface="Sassoon Primary Std" panose="020B0503020103030203" pitchFamily="34" charset="0"/>
              </a:rPr>
              <a:t>th</a:t>
            </a:r>
            <a:r>
              <a:rPr lang="en-US" sz="2600" u="sng" kern="1200" dirty="0">
                <a:latin typeface="Sassoon Primary Std" panose="020B0503020103030203" pitchFamily="34" charset="0"/>
              </a:rPr>
              <a:t> June 2021</a:t>
            </a:r>
            <a:br>
              <a:rPr lang="en-US" sz="2600" u="sng" kern="1200" dirty="0">
                <a:latin typeface="Sassoon Primary Std" panose="020B0503020103030203" pitchFamily="34" charset="0"/>
              </a:rPr>
            </a:br>
            <a:br>
              <a:rPr lang="en-US" sz="2600" u="sng" kern="1200" dirty="0">
                <a:latin typeface="Sassoon Primary Std" panose="020B0503020103030203" pitchFamily="34" charset="0"/>
              </a:rPr>
            </a:br>
            <a:r>
              <a:rPr lang="en-US" sz="2600" u="sng" kern="1200" dirty="0">
                <a:latin typeface="Sassoon Primary Std" panose="020B0503020103030203" pitchFamily="34" charset="0"/>
              </a:rPr>
              <a:t>LI: To use an adjective.</a:t>
            </a: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endParaRPr lang="en-US" sz="26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17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563F08-6F05-4644-854D-28A813682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02" t="50000" r="16833" b="27704"/>
          <a:stretch/>
        </p:blipFill>
        <p:spPr>
          <a:xfrm>
            <a:off x="1721327" y="1192699"/>
            <a:ext cx="8408234" cy="2175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305585" y="3368556"/>
            <a:ext cx="923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Jack was                                  that he had to sell his beloved cow.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5DDB95-10A2-4353-A6BB-603C002F5D24}"/>
              </a:ext>
            </a:extLst>
          </p:cNvPr>
          <p:cNvSpPr/>
          <p:nvPr/>
        </p:nvSpPr>
        <p:spPr>
          <a:xfrm>
            <a:off x="1305585" y="3466364"/>
            <a:ext cx="9091482" cy="87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81" y="-447820"/>
            <a:ext cx="3476625" cy="23172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u="sng" kern="1200" dirty="0">
                <a:latin typeface="Sassoon Primary Std" panose="020B0503020103030203" pitchFamily="34" charset="0"/>
              </a:rPr>
            </a:br>
            <a:r>
              <a:rPr lang="en-US" sz="2600" u="sng" kern="1200" dirty="0">
                <a:latin typeface="Sassoon Primary Std" panose="020B0503020103030203" pitchFamily="34" charset="0"/>
              </a:rPr>
              <a:t>Monday 14</a:t>
            </a:r>
            <a:r>
              <a:rPr lang="en-US" sz="2600" u="sng" kern="1200" baseline="30000" dirty="0">
                <a:latin typeface="Sassoon Primary Std" panose="020B0503020103030203" pitchFamily="34" charset="0"/>
              </a:rPr>
              <a:t>th</a:t>
            </a:r>
            <a:r>
              <a:rPr lang="en-US" sz="2600" u="sng" kern="1200" dirty="0">
                <a:latin typeface="Sassoon Primary Std" panose="020B0503020103030203" pitchFamily="34" charset="0"/>
              </a:rPr>
              <a:t> June 2021</a:t>
            </a:r>
            <a:br>
              <a:rPr lang="en-US" sz="2600" u="sng" kern="1200" dirty="0">
                <a:latin typeface="Sassoon Primary Std" panose="020B0503020103030203" pitchFamily="34" charset="0"/>
              </a:rPr>
            </a:br>
            <a:br>
              <a:rPr lang="en-US" sz="2600" u="sng" kern="1200" dirty="0">
                <a:latin typeface="Sassoon Primary Std" panose="020B0503020103030203" pitchFamily="34" charset="0"/>
              </a:rPr>
            </a:br>
            <a:r>
              <a:rPr lang="en-US" sz="2600" u="sng" kern="1200" dirty="0">
                <a:latin typeface="Sassoon Primary Std" panose="020B0503020103030203" pitchFamily="34" charset="0"/>
              </a:rPr>
              <a:t>LI: To use an adjective.</a:t>
            </a: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endParaRPr lang="en-US" sz="2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5DDB95-10A2-4353-A6BB-603C002F5D24}"/>
              </a:ext>
            </a:extLst>
          </p:cNvPr>
          <p:cNvSpPr/>
          <p:nvPr/>
        </p:nvSpPr>
        <p:spPr>
          <a:xfrm>
            <a:off x="1305585" y="4435860"/>
            <a:ext cx="9091482" cy="87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5DDB95-10A2-4353-A6BB-603C002F5D24}"/>
              </a:ext>
            </a:extLst>
          </p:cNvPr>
          <p:cNvSpPr/>
          <p:nvPr/>
        </p:nvSpPr>
        <p:spPr>
          <a:xfrm>
            <a:off x="1305585" y="5399629"/>
            <a:ext cx="9091482" cy="87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19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4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Tuesda</a:t>
            </a:r>
            <a:r>
              <a:rPr lang="en-US" sz="2400" u="sng" dirty="0">
                <a:solidFill>
                  <a:srgbClr val="FFFFFF"/>
                </a:solidFill>
                <a:latin typeface="Sassoon Primary Std" panose="020B0503020103030203" pitchFamily="34" charset="0"/>
              </a:rPr>
              <a:t>y 15</a:t>
            </a:r>
            <a:r>
              <a:rPr lang="en-US" sz="2400" u="sng" baseline="30000" dirty="0">
                <a:solidFill>
                  <a:srgbClr val="FFFFFF"/>
                </a:solidFill>
                <a:latin typeface="Sassoon Primary Std" panose="020B0503020103030203" pitchFamily="34" charset="0"/>
              </a:rPr>
              <a:t>th</a:t>
            </a:r>
            <a:r>
              <a:rPr lang="en-US" sz="2400" u="sng" dirty="0">
                <a:solidFill>
                  <a:srgbClr val="FFFFFF"/>
                </a:solidFill>
                <a:latin typeface="Sassoon Primary Std" panose="020B0503020103030203" pitchFamily="34" charset="0"/>
              </a:rPr>
              <a:t> June </a:t>
            </a:r>
            <a:r>
              <a:rPr lang="en-US" sz="24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2021</a:t>
            </a:r>
            <a:br>
              <a:rPr lang="en-US" sz="24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4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4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LI: To use </a:t>
            </a:r>
            <a:r>
              <a:rPr lang="en-US" sz="2400" u="sng" dirty="0">
                <a:solidFill>
                  <a:srgbClr val="FFFFFF"/>
                </a:solidFill>
                <a:latin typeface="Sassoon Primary Std" panose="020B0503020103030203" pitchFamily="34" charset="0"/>
              </a:rPr>
              <a:t>an adjective. 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62" t="30338" r="49678" b="55422"/>
          <a:stretch/>
        </p:blipFill>
        <p:spPr>
          <a:xfrm>
            <a:off x="6096000" y="742951"/>
            <a:ext cx="4985982" cy="51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87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708</Words>
  <Application>Microsoft Office PowerPoint</Application>
  <PresentationFormat>Widescreen</PresentationFormat>
  <Paragraphs>152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Sassoon Primary Std</vt:lpstr>
      <vt:lpstr>Office Theme</vt:lpstr>
      <vt:lpstr>   Monday 14th June 2021  LI: To use an adjective.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Monday 14th June 2021  LI: To use an adjective.   </vt:lpstr>
      <vt:lpstr>   Monday 14th June 2021  LI: To use an adjective.   </vt:lpstr>
      <vt:lpstr>   Tuesday 15th June 2021  LI: To use an adjective.    </vt:lpstr>
      <vt:lpstr>PowerPoint Presentation</vt:lpstr>
      <vt:lpstr>PowerPoint Presentation</vt:lpstr>
      <vt:lpstr>PowerPoint Presentation</vt:lpstr>
      <vt:lpstr>PowerPoint Presentation</vt:lpstr>
      <vt:lpstr>   Tuesday 15th June 2021  LI: To use an adjective.    </vt:lpstr>
      <vt:lpstr>   Tuesday 15th June 2021  LI: To use an adjective.    </vt:lpstr>
      <vt:lpstr>   Tuesday 15th June 2021  LI: To use an adjective.    </vt:lpstr>
      <vt:lpstr>   Wednesday 16th June 2021  LI: To use a verb.    </vt:lpstr>
      <vt:lpstr>PowerPoint Presentation</vt:lpstr>
      <vt:lpstr>PowerPoint Presentation</vt:lpstr>
      <vt:lpstr>PowerPoint Presentation</vt:lpstr>
      <vt:lpstr>   Wednesday 16th June 2021  LI: To use a verb.    </vt:lpstr>
      <vt:lpstr>   Wednesday 16th June 2021  LI: To use a verb.    </vt:lpstr>
      <vt:lpstr>   Wednesday 16th June 2021  LI: To use a verb.    </vt:lpstr>
      <vt:lpstr>   Thursday 17th June 2021  LI: To use an adjective.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Friday 18th June 2021  LI: To use an adverb.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Whiteman (student)</dc:creator>
  <cp:lastModifiedBy>David Whiteman (student)</cp:lastModifiedBy>
  <cp:revision>61</cp:revision>
  <cp:lastPrinted>2021-05-04T07:02:59Z</cp:lastPrinted>
  <dcterms:created xsi:type="dcterms:W3CDTF">2021-04-10T19:39:23Z</dcterms:created>
  <dcterms:modified xsi:type="dcterms:W3CDTF">2021-06-13T15:02:25Z</dcterms:modified>
</cp:coreProperties>
</file>