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0" r:id="rId2"/>
    <p:sldId id="256" r:id="rId3"/>
    <p:sldId id="257" r:id="rId4"/>
    <p:sldId id="258" r:id="rId5"/>
    <p:sldId id="259" r:id="rId6"/>
    <p:sldId id="263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8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83131-4B37-4B78-ABDB-9DBEB0E43BCD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88994-EB5A-4A1D-B01B-664724E43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08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32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354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88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21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15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808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23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58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93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61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3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05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22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664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93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945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98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86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5686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708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742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0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94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37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77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9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3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47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80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59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8994-EB5A-4A1D-B01B-664724E431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36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304E-E55D-4B27-954C-FB5DEC374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374F2-51D3-48DF-83F7-DCF563228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01C38-0830-475C-9130-5093E14F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80DE8-5345-4571-B07B-0371387A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1D802-3BEC-4F30-8242-D34B1A88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66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FB77-2036-45A8-B4EE-D202FD43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19D9D-A6F4-4C82-8484-9665E5109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531FC-39B1-40CC-889F-950F5A3A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6BE84-9CF2-4BE0-A59B-84515072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FE780-82A7-48DB-A5B1-F6C31189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23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86312-8C32-4FDD-93C3-2C23304D2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21A93-0272-4B74-B73F-954285BA5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D6702-2A39-4271-B3CC-9D180A51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4A274-716C-4598-8BED-63CE75D4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F5441-91BA-40A3-BD25-316F401E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7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93DB-4560-4E1B-AA82-CA1627D6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3925C-4C77-45BB-AE56-E432B2E83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55063-A2E4-4C60-8098-7ED3D57F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77EA3-FE76-4E67-9F3D-266BAA25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C84AC-57C1-46DE-AA24-8529D7108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4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492A-2254-44C0-BBA0-0024CEAB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0570A-D68A-4427-9263-47BF807A0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ECAF6-9A25-4CFF-AC79-2A1FF5DE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23117-87B5-43D8-98E7-95DBABF9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2BC0A-7365-4E44-A98B-FC984B2B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6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295E-6013-4D68-9517-43D89751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E3105-D507-47C5-ACC0-466E869F3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76EA5-46FC-4AF0-8E9D-74C8906BE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DCE6C-A7AC-4887-B5B6-532CD047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B74C1-EB1D-470E-A2E6-25C923A1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C2DE9-5B6B-46D0-ADFF-B302EDA5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35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9AE1-E1C5-4287-8B0B-38B35C87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563E9-E2A9-456A-A123-9D9FC9D31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6B72F-404C-46E8-A036-0EB125236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065C3-34CE-4F60-9720-AB34DBEB5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F0057-D045-478A-BBD1-B65AE5092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FEB5D-408E-4EF6-B63F-6E6EC371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93B59-16A7-440A-95DA-146C0553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BB291-2D18-492B-864E-2049AF93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301A-7967-4479-B479-101BA877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45950-B51B-4A23-A36C-4550B37E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0F2CA-1C11-486F-AE1B-E039BBE2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B9DBB-4E29-4482-9133-5EC0E029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5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E03B3-6184-4A8E-97C6-0923903D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35283-18D7-4C3D-8043-E1465885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3E47D-D248-438E-A9FF-137FD0AE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8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756A-DDDB-47D1-A073-8CD8048A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2A6CA-6D59-43E2-ABF2-675A3CFB8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AA2F4-8E00-4B61-8394-32C92EF6A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015D6-2C54-4A3C-9DF3-E9123BB4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AB9B6-20DA-405C-9C1E-C0B0CDD6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5381D-588E-48ED-9082-53DACD08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11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5E80-F17B-4456-8131-65249A00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0C625-AB02-4D7F-A8A1-AA656CDBC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AE547-C85D-41F0-8B2F-C613326B1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702CC-88C1-472D-A379-7C786E93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B214-F019-45FD-A81D-8598E6D6EAB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61D02-BAE0-4705-968F-B0353307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C5644-0925-45AD-8DCF-B0A93960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0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71045-705F-4573-BE56-F990EAA9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6C02C-C69F-420D-8E2D-76A0D0B67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44AB5-5129-4E23-8A8B-EA9722164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B214-F019-45FD-A81D-8598E6D6EAB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71630-4C8E-41C2-BF1B-597859582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06C4C-754A-4AC1-B6AF-04E393BB9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399E0-67F1-4513-AD8F-9FAC5A86B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44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zU4huNOiV0I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eJDIfS0Ps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Q8Yv7weBq-E" TargetMode="External"/><Relationship Id="rId5" Type="http://schemas.openxmlformats.org/officeDocument/2006/relationships/hyperlink" Target="https://www.youtube.com/watch?v=ifqItKqr93w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Monday </a:t>
            </a:r>
            <a:r>
              <a:rPr lang="en-US" sz="2600" u="sng" dirty="0">
                <a:solidFill>
                  <a:srgbClr val="FFFFFF"/>
                </a:solidFill>
                <a:latin typeface="Sassoon Primary Std" panose="020B0503020103030203" pitchFamily="34" charset="0"/>
              </a:rPr>
              <a:t>26th</a:t>
            </a: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 April 2021</a:t>
            </a: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LI: To describe a character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62" t="30338" r="49678" b="55422"/>
          <a:stretch/>
        </p:blipFill>
        <p:spPr>
          <a:xfrm>
            <a:off x="6096000" y="919434"/>
            <a:ext cx="4808469" cy="49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8094-5F31-4C35-AD9B-8CD9D40C6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08" t="52963" r="19375" b="29445"/>
          <a:stretch/>
        </p:blipFill>
        <p:spPr>
          <a:xfrm>
            <a:off x="647700" y="342899"/>
            <a:ext cx="2425700" cy="2304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3851B-5743-4BF4-8D46-BBB4ED7D7E37}"/>
              </a:ext>
            </a:extLst>
          </p:cNvPr>
          <p:cNvSpPr txBox="1"/>
          <p:nvPr/>
        </p:nvSpPr>
        <p:spPr>
          <a:xfrm>
            <a:off x="5405818" y="79718"/>
            <a:ext cx="1834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walked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93C20-1BB2-411B-82CE-F6ACC18A5EC9}"/>
              </a:ext>
            </a:extLst>
          </p:cNvPr>
          <p:cNvSpPr txBox="1"/>
          <p:nvPr/>
        </p:nvSpPr>
        <p:spPr>
          <a:xfrm>
            <a:off x="5415525" y="1051520"/>
            <a:ext cx="10182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ran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405818" y="2343267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tiptoed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3CEC81-C023-40E4-BD0B-1E5F4B46F8B2}"/>
              </a:ext>
            </a:extLst>
          </p:cNvPr>
          <p:cNvSpPr txBox="1"/>
          <p:nvPr/>
        </p:nvSpPr>
        <p:spPr>
          <a:xfrm>
            <a:off x="5415525" y="3782848"/>
            <a:ext cx="19239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hopped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83F1BC-5193-4102-976A-EFC1DBEF4301}"/>
              </a:ext>
            </a:extLst>
          </p:cNvPr>
          <p:cNvSpPr txBox="1"/>
          <p:nvPr/>
        </p:nvSpPr>
        <p:spPr>
          <a:xfrm>
            <a:off x="5483850" y="5335820"/>
            <a:ext cx="1495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crept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2FD885-F359-439C-A090-1086C59D1D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34" t="30335" r="50810" b="55190"/>
          <a:stretch/>
        </p:blipFill>
        <p:spPr>
          <a:xfrm>
            <a:off x="531480" y="2647314"/>
            <a:ext cx="1338263" cy="14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44B10B-1856-41CD-A0FD-ED9B1FA7D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3" t="31407" r="16667" b="43260"/>
          <a:stretch/>
        </p:blipFill>
        <p:spPr>
          <a:xfrm>
            <a:off x="1158240" y="348575"/>
            <a:ext cx="10160000" cy="3080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77482" y="3428454"/>
            <a:ext cx="923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It was a bright, sunny day, and Little Red skipped through the woods.</a:t>
            </a:r>
          </a:p>
        </p:txBody>
      </p:sp>
    </p:spTree>
    <p:extLst>
      <p:ext uri="{BB962C8B-B14F-4D97-AF65-F5344CB8AC3E}">
        <p14:creationId xmlns:p14="http://schemas.microsoft.com/office/powerpoint/2010/main" val="3888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89780-BFF2-4D8C-8EE2-1677EAA8B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33" t="46815" r="17334" b="27111"/>
          <a:stretch/>
        </p:blipFill>
        <p:spPr>
          <a:xfrm>
            <a:off x="873760" y="243840"/>
            <a:ext cx="10485120" cy="3248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040954" y="3621795"/>
            <a:ext cx="10150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It was a bright, sunny day, and Little Red skipped         through the woods.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4269850" y="4671294"/>
            <a:ext cx="6639340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Wednesday 28</a:t>
            </a:r>
            <a:r>
              <a:rPr lang="en-US" sz="2600" u="sng" kern="1200" baseline="30000" dirty="0">
                <a:solidFill>
                  <a:srgbClr val="FFFFFF"/>
                </a:solidFill>
                <a:latin typeface="Sassoon Primary Std" panose="020B0503020103030203" pitchFamily="34" charset="0"/>
              </a:rPr>
              <a:t>st</a:t>
            </a: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 April 2021</a:t>
            </a: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LI: To use adjectives</a:t>
            </a:r>
            <a:br>
              <a:rPr lang="en-US" sz="2600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FANTASTIC - Week 8: Issu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6" t="56019" r="51793" b="36400"/>
          <a:stretch/>
        </p:blipFill>
        <p:spPr bwMode="auto">
          <a:xfrm>
            <a:off x="6536267" y="1913467"/>
            <a:ext cx="2912533" cy="28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0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ANTASTIC - Week 8: Issue 4">
            <a:extLst>
              <a:ext uri="{FF2B5EF4-FFF2-40B4-BE49-F238E27FC236}">
                <a16:creationId xmlns:a16="http://schemas.microsoft.com/office/drawing/2014/main" id="{5C2BD8E7-6A62-458B-8A60-1B31FF473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6" t="56019" r="51793" b="36400"/>
          <a:stretch/>
        </p:blipFill>
        <p:spPr bwMode="auto">
          <a:xfrm>
            <a:off x="6523157" y="1249912"/>
            <a:ext cx="4646288" cy="44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preview">
            <a:extLst>
              <a:ext uri="{FF2B5EF4-FFF2-40B4-BE49-F238E27FC236}">
                <a16:creationId xmlns:a16="http://schemas.microsoft.com/office/drawing/2014/main" id="{B7820E4D-9CA5-4F3B-BCC4-213E224EF6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03" y="783166"/>
            <a:ext cx="5291667" cy="52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7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ANTASTIC - Week 8: Issu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6" t="56019" r="51793" b="36400"/>
          <a:stretch/>
        </p:blipFill>
        <p:spPr bwMode="auto">
          <a:xfrm>
            <a:off x="745067" y="885689"/>
            <a:ext cx="4403890" cy="425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5A1D9051-5ED6-4076-BF77-9F041152D2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BD37FC1-E8B0-4A42-9669-31EC7F003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40859"/>
            <a:ext cx="4227871" cy="42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04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BC1E0B-93C1-4508-BF43-63C2483E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20" y="505085"/>
            <a:ext cx="6654503" cy="614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.S.PUPPETS Puppet Grandma nana 15&quot;/38cm ventriloquist, play, tell stories,  educational. moving mouth and hands. Free UK delivery- Buy Online in China  at china.desertcart.com. ProductId : 125824975.">
            <a:extLst>
              <a:ext uri="{FF2B5EF4-FFF2-40B4-BE49-F238E27FC236}">
                <a16:creationId xmlns:a16="http://schemas.microsoft.com/office/drawing/2014/main" id="{3B41B8D8-3D85-41E5-9E19-BB1BC9A5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11" y="56535"/>
            <a:ext cx="4907526" cy="65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FD98F-4230-44FB-A5EA-5EE84DC0C2E1}"/>
              </a:ext>
            </a:extLst>
          </p:cNvPr>
          <p:cNvSpPr txBox="1"/>
          <p:nvPr/>
        </p:nvSpPr>
        <p:spPr>
          <a:xfrm>
            <a:off x="328198" y="233333"/>
            <a:ext cx="899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Primary Std" panose="020B0503020103030203" pitchFamily="34" charset="0"/>
              </a:rPr>
              <a:t>Grandma Fantastic what is in your basket?</a:t>
            </a:r>
            <a:endParaRPr lang="en-GB" dirty="0">
              <a:latin typeface="Sassoon Primary Std" panose="020B0503020103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2C6AA-E37C-41A7-AAB3-D9F49A6EC73A}"/>
              </a:ext>
            </a:extLst>
          </p:cNvPr>
          <p:cNvSpPr txBox="1"/>
          <p:nvPr/>
        </p:nvSpPr>
        <p:spPr>
          <a:xfrm>
            <a:off x="2969183" y="5168898"/>
            <a:ext cx="1686680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fragrant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4C83-7DB1-4796-BA38-702D88B4EE7B}"/>
              </a:ext>
            </a:extLst>
          </p:cNvPr>
          <p:cNvSpPr txBox="1"/>
          <p:nvPr/>
        </p:nvSpPr>
        <p:spPr>
          <a:xfrm>
            <a:off x="3095516" y="3576136"/>
            <a:ext cx="1160895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scent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456282" y="3853365"/>
            <a:ext cx="1681871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perfume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160F1-CF2F-4092-82BC-40C2490B2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80" t="53889" r="52187" b="28441"/>
          <a:stretch/>
        </p:blipFill>
        <p:spPr>
          <a:xfrm>
            <a:off x="7866023" y="5168898"/>
            <a:ext cx="1559688" cy="1431003"/>
          </a:xfrm>
          <a:prstGeom prst="rect">
            <a:avLst/>
          </a:prstGeom>
        </p:spPr>
      </p:pic>
      <p:pic>
        <p:nvPicPr>
          <p:cNvPr id="18" name="Picture 2" descr="FANTASTIC - Week 8: Issu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6" t="56019" r="51793" b="36400"/>
          <a:stretch/>
        </p:blipFill>
        <p:spPr bwMode="auto">
          <a:xfrm>
            <a:off x="226354" y="5692443"/>
            <a:ext cx="1102258" cy="10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083749" y="5114958"/>
            <a:ext cx="160332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pungent</a:t>
            </a:r>
          </a:p>
        </p:txBody>
      </p:sp>
    </p:spTree>
    <p:extLst>
      <p:ext uri="{BB962C8B-B14F-4D97-AF65-F5344CB8AC3E}">
        <p14:creationId xmlns:p14="http://schemas.microsoft.com/office/powerpoint/2010/main" val="21583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8094-5F31-4C35-AD9B-8CD9D40C6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08" t="52963" r="19375" b="29445"/>
          <a:stretch/>
        </p:blipFill>
        <p:spPr>
          <a:xfrm>
            <a:off x="647700" y="342899"/>
            <a:ext cx="2425700" cy="2304415"/>
          </a:xfrm>
          <a:prstGeom prst="rect">
            <a:avLst/>
          </a:prstGeom>
        </p:spPr>
      </p:pic>
      <p:pic>
        <p:nvPicPr>
          <p:cNvPr id="17" name="Picture 2" descr="FANTASTIC - Week 8: Issu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6" t="56019" r="51793" b="36400"/>
          <a:stretch/>
        </p:blipFill>
        <p:spPr bwMode="auto">
          <a:xfrm>
            <a:off x="745067" y="2726431"/>
            <a:ext cx="1245722" cy="120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486399" y="987274"/>
            <a:ext cx="3302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stinky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494865" y="2311902"/>
            <a:ext cx="3302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smelly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494865" y="3713201"/>
            <a:ext cx="3302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sweet</a:t>
            </a:r>
          </a:p>
        </p:txBody>
      </p:sp>
    </p:spTree>
    <p:extLst>
      <p:ext uri="{BB962C8B-B14F-4D97-AF65-F5344CB8AC3E}">
        <p14:creationId xmlns:p14="http://schemas.microsoft.com/office/powerpoint/2010/main" val="7617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5D515-40DD-480E-8188-37E68FEAC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77" t="30343" r="40823" b="44176"/>
          <a:stretch/>
        </p:blipFill>
        <p:spPr>
          <a:xfrm>
            <a:off x="904240" y="328365"/>
            <a:ext cx="5191759" cy="3100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719666" y="4153720"/>
            <a:ext cx="10752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The wolf said, “Why not pick Granny some lovely flowers?”</a:t>
            </a:r>
          </a:p>
        </p:txBody>
      </p:sp>
      <p:pic>
        <p:nvPicPr>
          <p:cNvPr id="4" name="Picture 2" descr="FANTASTIC - Week 8: Issue 4">
            <a:extLst>
              <a:ext uri="{FF2B5EF4-FFF2-40B4-BE49-F238E27FC236}">
                <a16:creationId xmlns:a16="http://schemas.microsoft.com/office/drawing/2014/main" id="{0397E28B-6B7F-48D0-8692-ADB46E080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6" t="56019" r="51793" b="36400"/>
          <a:stretch/>
        </p:blipFill>
        <p:spPr bwMode="auto">
          <a:xfrm>
            <a:off x="9690284" y="1277548"/>
            <a:ext cx="1245722" cy="120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8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EDA67-4A75-4606-8303-DB50C9C87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7" t="50000" r="16166" b="26222"/>
          <a:stretch/>
        </p:blipFill>
        <p:spPr>
          <a:xfrm>
            <a:off x="559116" y="624840"/>
            <a:ext cx="11073767" cy="3012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0" y="4153720"/>
            <a:ext cx="12078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The wolf said, “Why not pick Granny some lovely flowers?             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1840798" y="5123216"/>
            <a:ext cx="7486081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FANTASTIC - Week 8: Issu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6" t="56019" r="51793" b="36400"/>
          <a:stretch/>
        </p:blipFill>
        <p:spPr bwMode="auto">
          <a:xfrm>
            <a:off x="5034157" y="863601"/>
            <a:ext cx="1754537" cy="169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62" t="30338" r="49678" b="55422"/>
          <a:stretch/>
        </p:blipFill>
        <p:spPr>
          <a:xfrm>
            <a:off x="4247535" y="0"/>
            <a:ext cx="1405467" cy="1450805"/>
          </a:xfrm>
          <a:prstGeom prst="rect">
            <a:avLst/>
          </a:prstGeom>
        </p:spPr>
      </p:pic>
      <p:pic>
        <p:nvPicPr>
          <p:cNvPr id="7170" name="Picture 2" descr="38 Shades of Red Color with Names and HTML, Hex, RGB, CMYK Codes">
            <a:extLst>
              <a:ext uri="{FF2B5EF4-FFF2-40B4-BE49-F238E27FC236}">
                <a16:creationId xmlns:a16="http://schemas.microsoft.com/office/drawing/2014/main" id="{690B38C1-6368-4578-AC04-8BA7E593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65" y="1150374"/>
            <a:ext cx="5928581" cy="49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preview">
            <a:extLst>
              <a:ext uri="{FF2B5EF4-FFF2-40B4-BE49-F238E27FC236}">
                <a16:creationId xmlns:a16="http://schemas.microsoft.com/office/drawing/2014/main" id="{255777D0-369F-4755-BC48-34D230A2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0" y="1450805"/>
            <a:ext cx="4458929" cy="44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4414D-9EB7-4C5C-9634-EF87D7A92988}"/>
              </a:ext>
            </a:extLst>
          </p:cNvPr>
          <p:cNvSpPr txBox="1"/>
          <p:nvPr/>
        </p:nvSpPr>
        <p:spPr>
          <a:xfrm>
            <a:off x="598336" y="6057108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https://www.youtube.com/watch?v=zU4huNOiV0I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765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Thursday 29</a:t>
            </a:r>
            <a:r>
              <a:rPr lang="en-US" sz="2600" u="sng" kern="1200" baseline="300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th</a:t>
            </a: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 2021</a:t>
            </a: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LI: To use adverbs</a:t>
            </a:r>
            <a:br>
              <a:rPr lang="en-US" sz="2600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 descr="FANTASTIC - Week 8: Issu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4" t="86756" r="50259" b="3625"/>
          <a:stretch/>
        </p:blipFill>
        <p:spPr bwMode="auto">
          <a:xfrm>
            <a:off x="6350000" y="982132"/>
            <a:ext cx="4047067" cy="413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0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32482C-C1ED-4629-A26C-281DE011C384}"/>
              </a:ext>
            </a:extLst>
          </p:cNvPr>
          <p:cNvSpPr txBox="1"/>
          <p:nvPr/>
        </p:nvSpPr>
        <p:spPr>
          <a:xfrm>
            <a:off x="6757262" y="5958167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https://www.youtube.com/watch?v=deJDIfS0Psk</a:t>
            </a:r>
            <a:r>
              <a:rPr lang="en-GB" dirty="0"/>
              <a:t> </a:t>
            </a:r>
          </a:p>
        </p:txBody>
      </p:sp>
      <p:pic>
        <p:nvPicPr>
          <p:cNvPr id="2050" name="Picture 2" descr="Knock on door Stock Photos - Page 1 : Masterfile">
            <a:extLst>
              <a:ext uri="{FF2B5EF4-FFF2-40B4-BE49-F238E27FC236}">
                <a16:creationId xmlns:a16="http://schemas.microsoft.com/office/drawing/2014/main" id="{5887AED5-28C5-4FC2-95E7-11495D951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10" y="530501"/>
            <a:ext cx="3295681" cy="49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4615FCDB-C0C4-4364-93D6-7106CF18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78" y="832929"/>
            <a:ext cx="4943522" cy="49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ANTASTIC - Week 8: Issue 4">
            <a:extLst>
              <a:ext uri="{FF2B5EF4-FFF2-40B4-BE49-F238E27FC236}">
                <a16:creationId xmlns:a16="http://schemas.microsoft.com/office/drawing/2014/main" id="{9B29B021-D397-46E2-AEB6-89F795D2F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4" t="86756" r="50259" b="3625"/>
          <a:stretch/>
        </p:blipFill>
        <p:spPr bwMode="auto">
          <a:xfrm>
            <a:off x="529646" y="206652"/>
            <a:ext cx="1052664" cy="10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92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BC1E0B-93C1-4508-BF43-63C2483E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978" y="1274168"/>
            <a:ext cx="5325735" cy="532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.S.PUPPETS Puppet Grandma nana 15&quot;/38cm ventriloquist, play, tell stories,  educational. moving mouth and hands. Free UK delivery- Buy Online in China  at china.desertcart.com. ProductId : 125824975.">
            <a:extLst>
              <a:ext uri="{FF2B5EF4-FFF2-40B4-BE49-F238E27FC236}">
                <a16:creationId xmlns:a16="http://schemas.microsoft.com/office/drawing/2014/main" id="{3B41B8D8-3D85-41E5-9E19-BB1BC9A5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11" y="56535"/>
            <a:ext cx="4907526" cy="65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FD98F-4230-44FB-A5EA-5EE84DC0C2E1}"/>
              </a:ext>
            </a:extLst>
          </p:cNvPr>
          <p:cNvSpPr txBox="1"/>
          <p:nvPr/>
        </p:nvSpPr>
        <p:spPr>
          <a:xfrm>
            <a:off x="796414" y="521109"/>
            <a:ext cx="7325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Primary Std" panose="020B0503020103030203" pitchFamily="34" charset="0"/>
              </a:rPr>
              <a:t>Grandma Fantastic what is in your basket?</a:t>
            </a:r>
            <a:endParaRPr lang="en-GB" dirty="0">
              <a:latin typeface="Sassoon Primary Std" panose="020B0503020103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2C6AA-E37C-41A7-AAB3-D9F49A6EC73A}"/>
              </a:ext>
            </a:extLst>
          </p:cNvPr>
          <p:cNvSpPr txBox="1"/>
          <p:nvPr/>
        </p:nvSpPr>
        <p:spPr>
          <a:xfrm>
            <a:off x="3074082" y="3335784"/>
            <a:ext cx="2053767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rat-tat-tat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4C83-7DB1-4796-BA38-702D88B4EE7B}"/>
              </a:ext>
            </a:extLst>
          </p:cNvPr>
          <p:cNvSpPr txBox="1"/>
          <p:nvPr/>
        </p:nvSpPr>
        <p:spPr>
          <a:xfrm>
            <a:off x="3108868" y="4333549"/>
            <a:ext cx="2779297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hammered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FE3B6-2900-45EB-AF24-C18002DECAE1}"/>
              </a:ext>
            </a:extLst>
          </p:cNvPr>
          <p:cNvSpPr txBox="1"/>
          <p:nvPr/>
        </p:nvSpPr>
        <p:spPr>
          <a:xfrm>
            <a:off x="5888165" y="3330755"/>
            <a:ext cx="966931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thud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4995933" y="5018186"/>
            <a:ext cx="2319267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 pounded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160F1-CF2F-4092-82BC-40C2490B2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80" t="53889" r="52187" b="28441"/>
          <a:stretch/>
        </p:blipFill>
        <p:spPr>
          <a:xfrm>
            <a:off x="88989" y="5320102"/>
            <a:ext cx="1559688" cy="14310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A9F60C-8DF4-4A2E-80D9-F0B4AAC4467F}"/>
              </a:ext>
            </a:extLst>
          </p:cNvPr>
          <p:cNvSpPr txBox="1"/>
          <p:nvPr/>
        </p:nvSpPr>
        <p:spPr>
          <a:xfrm>
            <a:off x="3463979" y="5230735"/>
            <a:ext cx="797013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rap</a:t>
            </a:r>
          </a:p>
        </p:txBody>
      </p:sp>
      <p:pic>
        <p:nvPicPr>
          <p:cNvPr id="13" name="Picture 6" descr="FANTASTIC - Week 8: Issu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4" t="86756" r="50259" b="3625"/>
          <a:stretch/>
        </p:blipFill>
        <p:spPr bwMode="auto">
          <a:xfrm>
            <a:off x="1697474" y="5493844"/>
            <a:ext cx="1071195" cy="10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8094-5F31-4C35-AD9B-8CD9D40C6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08" t="52963" r="19375" b="29445"/>
          <a:stretch/>
        </p:blipFill>
        <p:spPr>
          <a:xfrm>
            <a:off x="647700" y="342899"/>
            <a:ext cx="2425700" cy="2304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3851B-5743-4BF4-8D46-BBB4ED7D7E37}"/>
              </a:ext>
            </a:extLst>
          </p:cNvPr>
          <p:cNvSpPr txBox="1"/>
          <p:nvPr/>
        </p:nvSpPr>
        <p:spPr>
          <a:xfrm>
            <a:off x="5256146" y="741563"/>
            <a:ext cx="1345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bang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93C20-1BB2-411B-82CE-F6ACC18A5EC9}"/>
              </a:ext>
            </a:extLst>
          </p:cNvPr>
          <p:cNvSpPr txBox="1"/>
          <p:nvPr/>
        </p:nvSpPr>
        <p:spPr>
          <a:xfrm>
            <a:off x="5145539" y="1863306"/>
            <a:ext cx="15664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knock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205369" y="2878969"/>
            <a:ext cx="958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tap</a:t>
            </a:r>
          </a:p>
        </p:txBody>
      </p:sp>
      <p:pic>
        <p:nvPicPr>
          <p:cNvPr id="9" name="Picture 6" descr="FANTASTIC - Week 8: Issu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4" t="86756" r="50259" b="3625"/>
          <a:stretch/>
        </p:blipFill>
        <p:spPr bwMode="auto">
          <a:xfrm>
            <a:off x="647699" y="2772889"/>
            <a:ext cx="1307833" cy="133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324432" y="4176119"/>
            <a:ext cx="808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hit</a:t>
            </a:r>
          </a:p>
        </p:txBody>
      </p:sp>
    </p:spTree>
    <p:extLst>
      <p:ext uri="{BB962C8B-B14F-4D97-AF65-F5344CB8AC3E}">
        <p14:creationId xmlns:p14="http://schemas.microsoft.com/office/powerpoint/2010/main" val="35119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659AA1-729A-4FBF-8ACC-EC7BFFAFF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3" t="27555" r="49941" b="48884"/>
          <a:stretch/>
        </p:blipFill>
        <p:spPr>
          <a:xfrm>
            <a:off x="772159" y="299720"/>
            <a:ext cx="3241041" cy="3129280"/>
          </a:xfrm>
          <a:prstGeom prst="rect">
            <a:avLst/>
          </a:prstGeom>
        </p:spPr>
      </p:pic>
      <p:pic>
        <p:nvPicPr>
          <p:cNvPr id="7" name="Picture 6" descr="FANTASTIC - Week 8: Issu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4" t="86756" r="50259" b="3625"/>
          <a:stretch/>
        </p:blipFill>
        <p:spPr bwMode="auto">
          <a:xfrm>
            <a:off x="9404675" y="994889"/>
            <a:ext cx="1745657" cy="17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719666" y="4153720"/>
            <a:ext cx="10752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The wolf knocked on Granny’s door with a  thud! Thud! Thud!</a:t>
            </a:r>
          </a:p>
        </p:txBody>
      </p:sp>
    </p:spTree>
    <p:extLst>
      <p:ext uri="{BB962C8B-B14F-4D97-AF65-F5344CB8AC3E}">
        <p14:creationId xmlns:p14="http://schemas.microsoft.com/office/powerpoint/2010/main" val="13049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5DDC6-983E-49B7-A84C-9BCCF63F0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34" t="50000" r="53376" b="28593"/>
          <a:stretch/>
        </p:blipFill>
        <p:spPr>
          <a:xfrm>
            <a:off x="690880" y="441960"/>
            <a:ext cx="2763520" cy="2707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85DDC6-983E-49B7-A84C-9BCCF63F0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26" t="50000" r="17621" b="28593"/>
          <a:stretch/>
        </p:blipFill>
        <p:spPr>
          <a:xfrm>
            <a:off x="9262533" y="441960"/>
            <a:ext cx="2485368" cy="2707640"/>
          </a:xfrm>
          <a:prstGeom prst="rect">
            <a:avLst/>
          </a:prstGeom>
        </p:spPr>
      </p:pic>
      <p:pic>
        <p:nvPicPr>
          <p:cNvPr id="9" name="Picture 8" descr="FANTASTIC - Week 8: Issu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4" t="86756" r="50259" b="3625"/>
          <a:stretch/>
        </p:blipFill>
        <p:spPr bwMode="auto">
          <a:xfrm>
            <a:off x="4764941" y="757823"/>
            <a:ext cx="1745657" cy="17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719666" y="4153720"/>
            <a:ext cx="10752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The wolf knocked on Granny’s door with a  thud! Thud! Thud!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719665" y="5157504"/>
            <a:ext cx="10459611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Friday 30</a:t>
            </a:r>
            <a:r>
              <a:rPr lang="en-US" sz="2600" u="sng" kern="1200" baseline="300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th</a:t>
            </a: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  April 2021</a:t>
            </a: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LI: To </a:t>
            </a:r>
            <a:r>
              <a:rPr lang="en-US" sz="2600" u="sng" dirty="0">
                <a:solidFill>
                  <a:srgbClr val="FFFFFF"/>
                </a:solidFill>
                <a:latin typeface="Sassoon Primary Std" panose="020B0503020103030203" pitchFamily="34" charset="0"/>
              </a:rPr>
              <a:t>write a sentence</a:t>
            </a:r>
            <a:br>
              <a:rPr lang="en-US" sz="2600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ttps://d2u4q3iydaupsp.cloudfront.net/c1rCajNICIuT2O2vauSM5icaPFLXcSgl39I7hqVD8ZQkUicirXXpOvB9kC1RQwTfYXM070xHA9UaD5zap7H5Ui3rmOxifZMY8MlRR6QtWdx8Zh5Eh7KI6Abd1As8SxB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9" t="33956" r="48750" b="57087"/>
          <a:stretch/>
        </p:blipFill>
        <p:spPr bwMode="auto">
          <a:xfrm>
            <a:off x="8329950" y="1794438"/>
            <a:ext cx="3699203" cy="285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F7F5D4BD-64B0-4E21-9807-E40F74328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191" y="1509713"/>
            <a:ext cx="3428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375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140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 descr="Gray Wolf Nose Photograph by Teri Virbickis">
            <a:extLst>
              <a:ext uri="{FF2B5EF4-FFF2-40B4-BE49-F238E27FC236}">
                <a16:creationId xmlns:a16="http://schemas.microsoft.com/office/drawing/2014/main" id="{4563288A-5860-44BA-BE82-EF39DF324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1" b="9871"/>
          <a:stretch/>
        </p:blipFill>
        <p:spPr bwMode="auto">
          <a:xfrm>
            <a:off x="1015198" y="753230"/>
            <a:ext cx="4519944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74" name="Picture 2" descr="My... What a big nose you have,... - Wolf Conservation Center | Facebook">
            <a:extLst>
              <a:ext uri="{FF2B5EF4-FFF2-40B4-BE49-F238E27FC236}">
                <a16:creationId xmlns:a16="http://schemas.microsoft.com/office/drawing/2014/main" id="{574E36A8-F6EC-401D-9AAE-EFB97FA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" r="-1" b="5682"/>
          <a:stretch/>
        </p:blipFill>
        <p:spPr bwMode="auto">
          <a:xfrm>
            <a:off x="699366" y="3774033"/>
            <a:ext cx="2322576" cy="228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80" name="Picture 8" descr="wolf nose - Google Search | Dogs, Animals, Husky">
            <a:extLst>
              <a:ext uri="{FF2B5EF4-FFF2-40B4-BE49-F238E27FC236}">
                <a16:creationId xmlns:a16="http://schemas.microsoft.com/office/drawing/2014/main" id="{50BA1559-0173-49D7-8FAF-BCADA6DBB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r="16872" b="10497"/>
          <a:stretch/>
        </p:blipFill>
        <p:spPr bwMode="auto">
          <a:xfrm>
            <a:off x="3549862" y="3819308"/>
            <a:ext cx="2322576" cy="21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8" name="Picture 6" descr="wolf nose close up - Google Search">
            <a:extLst>
              <a:ext uri="{FF2B5EF4-FFF2-40B4-BE49-F238E27FC236}">
                <a16:creationId xmlns:a16="http://schemas.microsoft.com/office/drawing/2014/main" id="{0FE733DD-F205-4FE5-B67B-28CEA0D95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" r="3" b="3"/>
          <a:stretch/>
        </p:blipFill>
        <p:spPr bwMode="auto">
          <a:xfrm>
            <a:off x="6371342" y="777843"/>
            <a:ext cx="5120640" cy="53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76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BC1E0B-93C1-4508-BF43-63C2483E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17" y="1175983"/>
            <a:ext cx="5734228" cy="57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.S.PUPPETS Puppet Grandma nana 15&quot;/38cm ventriloquist, play, tell stories,  educational. moving mouth and hands. Free UK delivery- Buy Online in China  at china.desertcart.com. ProductId : 125824975.">
            <a:extLst>
              <a:ext uri="{FF2B5EF4-FFF2-40B4-BE49-F238E27FC236}">
                <a16:creationId xmlns:a16="http://schemas.microsoft.com/office/drawing/2014/main" id="{3B41B8D8-3D85-41E5-9E19-BB1BC9A5C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r="13557"/>
          <a:stretch/>
        </p:blipFill>
        <p:spPr bwMode="auto">
          <a:xfrm>
            <a:off x="8364190" y="157316"/>
            <a:ext cx="3725767" cy="65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FD98F-4230-44FB-A5EA-5EE84DC0C2E1}"/>
              </a:ext>
            </a:extLst>
          </p:cNvPr>
          <p:cNvSpPr txBox="1"/>
          <p:nvPr/>
        </p:nvSpPr>
        <p:spPr>
          <a:xfrm>
            <a:off x="796414" y="521109"/>
            <a:ext cx="7325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Primary Std" panose="020B0503020103030203" pitchFamily="34" charset="0"/>
              </a:rPr>
              <a:t>Grandma Fantastic what is in your basket?</a:t>
            </a:r>
            <a:endParaRPr lang="en-GB" dirty="0">
              <a:latin typeface="Sassoon Primary Std" panose="020B0503020103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2C6AA-E37C-41A7-AAB3-D9F49A6EC73A}"/>
              </a:ext>
            </a:extLst>
          </p:cNvPr>
          <p:cNvSpPr txBox="1"/>
          <p:nvPr/>
        </p:nvSpPr>
        <p:spPr>
          <a:xfrm>
            <a:off x="2664737" y="3900813"/>
            <a:ext cx="1090363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fuzzy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4C83-7DB1-4796-BA38-702D88B4EE7B}"/>
              </a:ext>
            </a:extLst>
          </p:cNvPr>
          <p:cNvSpPr txBox="1"/>
          <p:nvPr/>
        </p:nvSpPr>
        <p:spPr>
          <a:xfrm>
            <a:off x="3418517" y="4784179"/>
            <a:ext cx="925253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long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FE3B6-2900-45EB-AF24-C18002DECAE1}"/>
              </a:ext>
            </a:extLst>
          </p:cNvPr>
          <p:cNvSpPr txBox="1"/>
          <p:nvPr/>
        </p:nvSpPr>
        <p:spPr>
          <a:xfrm>
            <a:off x="4146334" y="3687301"/>
            <a:ext cx="1362541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large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160F1-CF2F-4092-82BC-40C2490B2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80" t="53889" r="52187" b="28441"/>
          <a:stretch/>
        </p:blipFill>
        <p:spPr>
          <a:xfrm>
            <a:off x="254681" y="5168900"/>
            <a:ext cx="1559688" cy="14310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BD46EA-AB1C-42C6-AADB-391AD9EE9FF2}"/>
              </a:ext>
            </a:extLst>
          </p:cNvPr>
          <p:cNvSpPr txBox="1"/>
          <p:nvPr/>
        </p:nvSpPr>
        <p:spPr>
          <a:xfrm>
            <a:off x="3209918" y="5596833"/>
            <a:ext cx="1637071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snout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656814-E418-442A-BB87-B72836C419A8}"/>
              </a:ext>
            </a:extLst>
          </p:cNvPr>
          <p:cNvSpPr txBox="1"/>
          <p:nvPr/>
        </p:nvSpPr>
        <p:spPr>
          <a:xfrm>
            <a:off x="4946217" y="5558921"/>
            <a:ext cx="1399742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muzzle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71EFFF-B2A7-4A7E-9D2E-D2D0C990C75A}"/>
              </a:ext>
            </a:extLst>
          </p:cNvPr>
          <p:cNvSpPr txBox="1"/>
          <p:nvPr/>
        </p:nvSpPr>
        <p:spPr>
          <a:xfrm>
            <a:off x="5751621" y="3658377"/>
            <a:ext cx="1221809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soggy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842CD-FD3B-4372-8B6A-ECC2E5C55DFF}"/>
              </a:ext>
            </a:extLst>
          </p:cNvPr>
          <p:cNvSpPr txBox="1"/>
          <p:nvPr/>
        </p:nvSpPr>
        <p:spPr>
          <a:xfrm>
            <a:off x="6028267" y="4653743"/>
            <a:ext cx="1660102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snoot</a:t>
            </a:r>
          </a:p>
        </p:txBody>
      </p:sp>
      <p:pic>
        <p:nvPicPr>
          <p:cNvPr id="17" name="Picture 2" descr="https://d2u4q3iydaupsp.cloudfront.net/c1rCajNICIuT2O2vauSM5icaPFLXcSgl39I7hqVD8ZQkUicirXXpOvB9kC1RQwTfYXM070xHA9UaD5zap7H5Ui3rmOxifZMY8MlRR6QtWdx8Zh5Eh7KI6Abd1As8SxB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9" t="33956" r="48750" b="57087"/>
          <a:stretch/>
        </p:blipFill>
        <p:spPr bwMode="auto">
          <a:xfrm>
            <a:off x="1719900" y="5943641"/>
            <a:ext cx="1093465" cy="8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8094-5F31-4C35-AD9B-8CD9D40C6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08" t="52963" r="19375" b="29445"/>
          <a:stretch/>
        </p:blipFill>
        <p:spPr>
          <a:xfrm>
            <a:off x="647700" y="342899"/>
            <a:ext cx="2425700" cy="2304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3851B-5743-4BF4-8D46-BBB4ED7D7E37}"/>
              </a:ext>
            </a:extLst>
          </p:cNvPr>
          <p:cNvSpPr txBox="1"/>
          <p:nvPr/>
        </p:nvSpPr>
        <p:spPr>
          <a:xfrm>
            <a:off x="5366473" y="479443"/>
            <a:ext cx="1435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furry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93C20-1BB2-411B-82CE-F6ACC18A5EC9}"/>
              </a:ext>
            </a:extLst>
          </p:cNvPr>
          <p:cNvSpPr txBox="1"/>
          <p:nvPr/>
        </p:nvSpPr>
        <p:spPr>
          <a:xfrm>
            <a:off x="5366473" y="1477481"/>
            <a:ext cx="904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big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366473" y="2513813"/>
            <a:ext cx="1657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pointy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83F1BC-5193-4102-976A-EFC1DBEF4301}"/>
              </a:ext>
            </a:extLst>
          </p:cNvPr>
          <p:cNvSpPr txBox="1"/>
          <p:nvPr/>
        </p:nvSpPr>
        <p:spPr>
          <a:xfrm>
            <a:off x="5344540" y="3529476"/>
            <a:ext cx="1055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wet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302C15-1568-4195-BCEF-D872B78BB844}"/>
              </a:ext>
            </a:extLst>
          </p:cNvPr>
          <p:cNvSpPr txBox="1"/>
          <p:nvPr/>
        </p:nvSpPr>
        <p:spPr>
          <a:xfrm>
            <a:off x="5344540" y="4677942"/>
            <a:ext cx="1329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nose</a:t>
            </a:r>
          </a:p>
        </p:txBody>
      </p:sp>
      <p:pic>
        <p:nvPicPr>
          <p:cNvPr id="9" name="Picture 2" descr="https://d2u4q3iydaupsp.cloudfront.net/c1rCajNICIuT2O2vauSM5icaPFLXcSgl39I7hqVD8ZQkUicirXXpOvB9kC1RQwTfYXM070xHA9UaD5zap7H5Ui3rmOxifZMY8MlRR6QtWdx8Zh5Eh7KI6Abd1As8SxB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9" t="33956" r="48750" b="57087"/>
          <a:stretch/>
        </p:blipFill>
        <p:spPr bwMode="auto">
          <a:xfrm>
            <a:off x="573200" y="2895641"/>
            <a:ext cx="2133844" cy="164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7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.S.PUPPETS Puppet Grandma nana 15&quot;/38cm ventriloquist, play, tell stories,  educational. moving mouth and hands. Free UK delivery- Buy Online in China  at china.desertcart.com. ProductId : 125824975.">
            <a:extLst>
              <a:ext uri="{FF2B5EF4-FFF2-40B4-BE49-F238E27FC236}">
                <a16:creationId xmlns:a16="http://schemas.microsoft.com/office/drawing/2014/main" id="{3B41B8D8-3D85-41E5-9E19-BB1BC9A5C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t="-864" r="16264"/>
          <a:stretch/>
        </p:blipFill>
        <p:spPr bwMode="auto">
          <a:xfrm>
            <a:off x="8121445" y="0"/>
            <a:ext cx="3487459" cy="65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4BC1E0B-93C1-4508-BF43-63C2483E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85" y="1637481"/>
            <a:ext cx="6086345" cy="49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FD98F-4230-44FB-A5EA-5EE84DC0C2E1}"/>
              </a:ext>
            </a:extLst>
          </p:cNvPr>
          <p:cNvSpPr txBox="1"/>
          <p:nvPr/>
        </p:nvSpPr>
        <p:spPr>
          <a:xfrm>
            <a:off x="796414" y="521109"/>
            <a:ext cx="7325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Primary Std" panose="020B0503020103030203" pitchFamily="34" charset="0"/>
              </a:rPr>
              <a:t>Grandma Fantastic what is in your basket?</a:t>
            </a:r>
            <a:endParaRPr lang="en-GB" dirty="0">
              <a:latin typeface="Sassoon Primary Std" panose="020B0503020103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2C6AA-E37C-41A7-AAB3-D9F49A6EC73A}"/>
              </a:ext>
            </a:extLst>
          </p:cNvPr>
          <p:cNvSpPr txBox="1"/>
          <p:nvPr/>
        </p:nvSpPr>
        <p:spPr>
          <a:xfrm>
            <a:off x="2929319" y="4014428"/>
            <a:ext cx="267751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huge eyes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4C83-7DB1-4796-BA38-702D88B4EE7B}"/>
              </a:ext>
            </a:extLst>
          </p:cNvPr>
          <p:cNvSpPr txBox="1"/>
          <p:nvPr/>
        </p:nvSpPr>
        <p:spPr>
          <a:xfrm>
            <a:off x="3067363" y="5288595"/>
            <a:ext cx="2014684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 auburn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FE3B6-2900-45EB-AF24-C18002DECAE1}"/>
              </a:ext>
            </a:extLst>
          </p:cNvPr>
          <p:cNvSpPr txBox="1"/>
          <p:nvPr/>
        </p:nvSpPr>
        <p:spPr>
          <a:xfrm>
            <a:off x="5469569" y="3777342"/>
            <a:ext cx="2540000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bright red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384798" y="4784179"/>
            <a:ext cx="3051535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friendly 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160F1-CF2F-4092-82BC-40C2490B2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80" t="53889" r="52187" b="28441"/>
          <a:stretch/>
        </p:blipFill>
        <p:spPr>
          <a:xfrm>
            <a:off x="254681" y="5168900"/>
            <a:ext cx="1559688" cy="1431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562" t="30338" r="49678" b="55422"/>
          <a:stretch/>
        </p:blipFill>
        <p:spPr>
          <a:xfrm>
            <a:off x="1814369" y="5613092"/>
            <a:ext cx="862080" cy="8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612B3B-C0F5-45F5-BF59-4B71173F1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97" t="27662" r="30008" b="48563"/>
          <a:stretch/>
        </p:blipFill>
        <p:spPr>
          <a:xfrm>
            <a:off x="395784" y="709682"/>
            <a:ext cx="8003149" cy="3111691"/>
          </a:xfrm>
          <a:prstGeom prst="rect">
            <a:avLst/>
          </a:prstGeom>
        </p:spPr>
      </p:pic>
      <p:pic>
        <p:nvPicPr>
          <p:cNvPr id="5" name="Picture 2" descr="https://d2u4q3iydaupsp.cloudfront.net/c1rCajNICIuT2O2vauSM5icaPFLXcSgl39I7hqVD8ZQkUicirXXpOvB9kC1RQwTfYXM070xHA9UaD5zap7H5Ui3rmOxifZMY8MlRR6QtWdx8Zh5Eh7KI6Abd1As8SxB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9" t="33956" r="48750" b="57087"/>
          <a:stretch/>
        </p:blipFill>
        <p:spPr bwMode="auto">
          <a:xfrm>
            <a:off x="8868072" y="1097868"/>
            <a:ext cx="2522754" cy="19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719666" y="3611854"/>
            <a:ext cx="10752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“You’re not Little Red!” yelled Granny and she slammed the door, right on his big, furry nose.</a:t>
            </a:r>
          </a:p>
        </p:txBody>
      </p:sp>
    </p:spTree>
    <p:extLst>
      <p:ext uri="{BB962C8B-B14F-4D97-AF65-F5344CB8AC3E}">
        <p14:creationId xmlns:p14="http://schemas.microsoft.com/office/powerpoint/2010/main" val="13607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D57EA-6C0E-4A26-B827-090125DB9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47" t="50000" r="18060" b="29354"/>
          <a:stretch/>
        </p:blipFill>
        <p:spPr>
          <a:xfrm>
            <a:off x="8906933" y="262719"/>
            <a:ext cx="2229640" cy="2565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719666" y="3611854"/>
            <a:ext cx="10752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“You’re not Little Red!” yelled Granny and she slammed the door, right on his big, furry nose.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6313335" y="5525065"/>
            <a:ext cx="4823237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DD57EA-6C0E-4A26-B827-090125DB9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26" t="50000" r="54061" b="29354"/>
          <a:stretch/>
        </p:blipFill>
        <p:spPr>
          <a:xfrm>
            <a:off x="719665" y="262719"/>
            <a:ext cx="2432840" cy="2565575"/>
          </a:xfrm>
          <a:prstGeom prst="rect">
            <a:avLst/>
          </a:prstGeom>
        </p:spPr>
      </p:pic>
      <p:pic>
        <p:nvPicPr>
          <p:cNvPr id="12" name="Picture 2" descr="https://d2u4q3iydaupsp.cloudfront.net/c1rCajNICIuT2O2vauSM5icaPFLXcSgl39I7hqVD8ZQkUicirXXpOvB9kC1RQwTfYXM070xHA9UaD5zap7H5Ui3rmOxifZMY8MlRR6QtWdx8Zh5Eh7KI6Abd1As8SxB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9" t="33956" r="48750" b="57087"/>
          <a:stretch/>
        </p:blipFill>
        <p:spPr bwMode="auto">
          <a:xfrm>
            <a:off x="5351211" y="969772"/>
            <a:ext cx="1489575" cy="11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D57EA-6C0E-4A26-B827-090125DB9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47" t="50000" r="18060" b="29354"/>
          <a:stretch/>
        </p:blipFill>
        <p:spPr>
          <a:xfrm>
            <a:off x="8906933" y="262719"/>
            <a:ext cx="2229640" cy="2565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719666" y="3611854"/>
            <a:ext cx="10752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“You’re not Little Red!” yelled Granny and she slammed the door, right on his big, furry nose.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9B4570-9D58-4E5B-9EFA-6CD597CB816C}"/>
              </a:ext>
            </a:extLst>
          </p:cNvPr>
          <p:cNvSpPr/>
          <p:nvPr/>
        </p:nvSpPr>
        <p:spPr>
          <a:xfrm>
            <a:off x="818984" y="5504680"/>
            <a:ext cx="10317589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DD57EA-6C0E-4A26-B827-090125DB9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26" t="50000" r="54061" b="29354"/>
          <a:stretch/>
        </p:blipFill>
        <p:spPr>
          <a:xfrm>
            <a:off x="719665" y="262719"/>
            <a:ext cx="2432840" cy="2565575"/>
          </a:xfrm>
          <a:prstGeom prst="rect">
            <a:avLst/>
          </a:prstGeom>
        </p:spPr>
      </p:pic>
      <p:pic>
        <p:nvPicPr>
          <p:cNvPr id="12" name="Picture 2" descr="https://d2u4q3iydaupsp.cloudfront.net/c1rCajNICIuT2O2vauSM5icaPFLXcSgl39I7hqVD8ZQkUicirXXpOvB9kC1RQwTfYXM070xHA9UaD5zap7H5Ui3rmOxifZMY8MlRR6QtWdx8Zh5Eh7KI6Abd1As8SxB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9" t="33956" r="48750" b="57087"/>
          <a:stretch/>
        </p:blipFill>
        <p:spPr bwMode="auto">
          <a:xfrm>
            <a:off x="5351211" y="969772"/>
            <a:ext cx="1489575" cy="11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0B8844-E662-4E8E-9D31-3C2D46A7276C}"/>
              </a:ext>
            </a:extLst>
          </p:cNvPr>
          <p:cNvSpPr/>
          <p:nvPr/>
        </p:nvSpPr>
        <p:spPr>
          <a:xfrm>
            <a:off x="5860111" y="4630599"/>
            <a:ext cx="5276462" cy="969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2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8094-5F31-4C35-AD9B-8CD9D40C6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08" t="52963" r="19375" b="29445"/>
          <a:stretch/>
        </p:blipFill>
        <p:spPr>
          <a:xfrm>
            <a:off x="647700" y="342899"/>
            <a:ext cx="2425700" cy="2304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3851B-5743-4BF4-8D46-BBB4ED7D7E37}"/>
              </a:ext>
            </a:extLst>
          </p:cNvPr>
          <p:cNvSpPr txBox="1"/>
          <p:nvPr/>
        </p:nvSpPr>
        <p:spPr>
          <a:xfrm>
            <a:off x="5319248" y="727586"/>
            <a:ext cx="1276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little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93C20-1BB2-411B-82CE-F6ACC18A5EC9}"/>
              </a:ext>
            </a:extLst>
          </p:cNvPr>
          <p:cNvSpPr txBox="1"/>
          <p:nvPr/>
        </p:nvSpPr>
        <p:spPr>
          <a:xfrm>
            <a:off x="5415525" y="1883287"/>
            <a:ext cx="11608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kind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250424" y="3038987"/>
            <a:ext cx="2823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brown hair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62" t="30338" r="49678" b="55422"/>
          <a:stretch/>
        </p:blipFill>
        <p:spPr>
          <a:xfrm>
            <a:off x="412750" y="2697399"/>
            <a:ext cx="1246718" cy="12869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5373749" y="4258187"/>
            <a:ext cx="11673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red </a:t>
            </a:r>
          </a:p>
        </p:txBody>
      </p:sp>
    </p:spTree>
    <p:extLst>
      <p:ext uri="{BB962C8B-B14F-4D97-AF65-F5344CB8AC3E}">
        <p14:creationId xmlns:p14="http://schemas.microsoft.com/office/powerpoint/2010/main" val="9689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6EA3BE-42A5-4CBB-8BE1-F35990485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3" t="21111" r="50844" b="56381"/>
          <a:stretch/>
        </p:blipFill>
        <p:spPr>
          <a:xfrm>
            <a:off x="838200" y="404095"/>
            <a:ext cx="2988733" cy="28401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5BBB61-179B-48AD-BA9D-9939D1B94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62" t="30338" r="49678" b="55422"/>
          <a:stretch/>
        </p:blipFill>
        <p:spPr>
          <a:xfrm>
            <a:off x="9753602" y="699266"/>
            <a:ext cx="1246718" cy="1286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77482" y="3428454"/>
            <a:ext cx="923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Little Red Riding Hood had a fabulous bright red cloak.</a:t>
            </a:r>
          </a:p>
        </p:txBody>
      </p:sp>
    </p:spTree>
    <p:extLst>
      <p:ext uri="{BB962C8B-B14F-4D97-AF65-F5344CB8AC3E}">
        <p14:creationId xmlns:p14="http://schemas.microsoft.com/office/powerpoint/2010/main" val="1641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563F08-6F05-4644-854D-28A813682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02" t="50000" r="53091" b="27704"/>
          <a:stretch/>
        </p:blipFill>
        <p:spPr>
          <a:xfrm>
            <a:off x="1325046" y="521502"/>
            <a:ext cx="2117869" cy="2175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F03D6-CEC5-4E10-B5B9-EFD45CE4DE9E}"/>
              </a:ext>
            </a:extLst>
          </p:cNvPr>
          <p:cNvSpPr txBox="1"/>
          <p:nvPr/>
        </p:nvSpPr>
        <p:spPr>
          <a:xfrm>
            <a:off x="1305585" y="3368556"/>
            <a:ext cx="923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Primary Std" panose="020B0503020103030203" pitchFamily="34" charset="0"/>
              </a:rPr>
              <a:t>Little Red Riding Hood had  a fabulous bright red cloak.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5DDB95-10A2-4353-A6BB-603C002F5D24}"/>
              </a:ext>
            </a:extLst>
          </p:cNvPr>
          <p:cNvSpPr/>
          <p:nvPr/>
        </p:nvSpPr>
        <p:spPr>
          <a:xfrm>
            <a:off x="1305585" y="4435860"/>
            <a:ext cx="8585838" cy="87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BC9199-FDF9-40EC-BF58-9896DD0C5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50" t="50000" r="16833" b="27704"/>
          <a:stretch/>
        </p:blipFill>
        <p:spPr>
          <a:xfrm>
            <a:off x="9528873" y="462523"/>
            <a:ext cx="2032859" cy="2175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E1BC4B-9881-4785-ACC8-78DC10A580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62" t="30338" r="49678" b="55422"/>
          <a:stretch/>
        </p:blipFill>
        <p:spPr>
          <a:xfrm>
            <a:off x="5239176" y="1073066"/>
            <a:ext cx="1246718" cy="128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F7116-6062-4175-B053-2763CA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Tuesday 27</a:t>
            </a:r>
            <a:r>
              <a:rPr lang="en-US" sz="2400" u="sng" kern="1200" baseline="30000" dirty="0">
                <a:solidFill>
                  <a:srgbClr val="FFFFFF"/>
                </a:solidFill>
                <a:latin typeface="Sassoon Primary Std" panose="020B0503020103030203" pitchFamily="34" charset="0"/>
              </a:rPr>
              <a:t>th</a:t>
            </a:r>
            <a: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 April 2021</a:t>
            </a:r>
            <a:b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b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</a:br>
            <a:r>
              <a:rPr lang="en-US" sz="2400" u="sng" kern="1200" dirty="0">
                <a:solidFill>
                  <a:srgbClr val="FFFFFF"/>
                </a:solidFill>
                <a:latin typeface="Sassoon Primary Std" panose="020B0503020103030203" pitchFamily="34" charset="0"/>
              </a:rPr>
              <a:t>LI: To use verbs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18FC9-353A-4301-BE8D-3F0ACF5E5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34" t="30335" r="50810" b="55190"/>
          <a:stretch/>
        </p:blipFill>
        <p:spPr>
          <a:xfrm>
            <a:off x="5709920" y="678344"/>
            <a:ext cx="5222240" cy="55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8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C305F105-50DD-4CBF-983C-B0E75BB1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83167"/>
            <a:ext cx="5291666" cy="52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62F77F-406C-48D4-B926-455776D546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29" t="25836" r="48501" b="49295"/>
          <a:stretch/>
        </p:blipFill>
        <p:spPr>
          <a:xfrm>
            <a:off x="6399691" y="643467"/>
            <a:ext cx="5006014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9FF634-8E87-4DE2-AD12-0B3D83D321BE}"/>
              </a:ext>
            </a:extLst>
          </p:cNvPr>
          <p:cNvSpPr txBox="1"/>
          <p:nvPr/>
        </p:nvSpPr>
        <p:spPr>
          <a:xfrm>
            <a:off x="5453859" y="4737205"/>
            <a:ext cx="60946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Listen to a walk in the woods:  https://www.youtube.com/watch?v=ifqItKqr93w</a:t>
            </a:r>
            <a:endParaRPr lang="en-GB" dirty="0"/>
          </a:p>
          <a:p>
            <a:endParaRPr lang="en-GB" dirty="0"/>
          </a:p>
          <a:p>
            <a:r>
              <a:rPr lang="en-GB" dirty="0"/>
              <a:t>Watch a walk in the woods </a:t>
            </a:r>
            <a:r>
              <a:rPr lang="en-GB" dirty="0">
                <a:hlinkClick r:id="rId6"/>
              </a:rPr>
              <a:t>https://www.youtube.com/watch?v=Q8Yv7weBq-E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0441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BC1E0B-93C1-4508-BF43-63C2483E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86" y="1692378"/>
            <a:ext cx="4907525" cy="49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.S.PUPPETS Puppet Grandma nana 15&quot;/38cm ventriloquist, play, tell stories,  educational. moving mouth and hands. Free UK delivery- Buy Online in China  at china.desertcart.com. ProductId : 125824975.">
            <a:extLst>
              <a:ext uri="{FF2B5EF4-FFF2-40B4-BE49-F238E27FC236}">
                <a16:creationId xmlns:a16="http://schemas.microsoft.com/office/drawing/2014/main" id="{3B41B8D8-3D85-41E5-9E19-BB1BC9A5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11" y="56535"/>
            <a:ext cx="4907526" cy="65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FD98F-4230-44FB-A5EA-5EE84DC0C2E1}"/>
              </a:ext>
            </a:extLst>
          </p:cNvPr>
          <p:cNvSpPr txBox="1"/>
          <p:nvPr/>
        </p:nvSpPr>
        <p:spPr>
          <a:xfrm>
            <a:off x="796414" y="521109"/>
            <a:ext cx="7325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assoon Primary Std" panose="020B0503020103030203" pitchFamily="34" charset="0"/>
              </a:rPr>
              <a:t>Grandma Fantastic what is in your basket?</a:t>
            </a:r>
            <a:endParaRPr lang="en-GB" dirty="0">
              <a:latin typeface="Sassoon Primary Std" panose="020B0503020103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2C6AA-E37C-41A7-AAB3-D9F49A6EC73A}"/>
              </a:ext>
            </a:extLst>
          </p:cNvPr>
          <p:cNvSpPr txBox="1"/>
          <p:nvPr/>
        </p:nvSpPr>
        <p:spPr>
          <a:xfrm>
            <a:off x="3185374" y="3900813"/>
            <a:ext cx="1896673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strolled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4C83-7DB1-4796-BA38-702D88B4EE7B}"/>
              </a:ext>
            </a:extLst>
          </p:cNvPr>
          <p:cNvSpPr txBox="1"/>
          <p:nvPr/>
        </p:nvSpPr>
        <p:spPr>
          <a:xfrm>
            <a:off x="2932549" y="4784179"/>
            <a:ext cx="1896672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skipped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FE3B6-2900-45EB-AF24-C18002DECAE1}"/>
              </a:ext>
            </a:extLst>
          </p:cNvPr>
          <p:cNvSpPr txBox="1"/>
          <p:nvPr/>
        </p:nvSpPr>
        <p:spPr>
          <a:xfrm>
            <a:off x="5325859" y="3564108"/>
            <a:ext cx="1447832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dashed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E5C8C-FDE2-4955-A8A8-06A9DAA600C7}"/>
              </a:ext>
            </a:extLst>
          </p:cNvPr>
          <p:cNvSpPr txBox="1"/>
          <p:nvPr/>
        </p:nvSpPr>
        <p:spPr>
          <a:xfrm>
            <a:off x="5207846" y="4631943"/>
            <a:ext cx="1332416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set off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160F1-CF2F-4092-82BC-40C2490B2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80" t="53889" r="52187" b="28441"/>
          <a:stretch/>
        </p:blipFill>
        <p:spPr>
          <a:xfrm>
            <a:off x="254681" y="5168900"/>
            <a:ext cx="1559688" cy="1431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CCA41-EFEC-4988-9782-C8E113DDF3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534" t="30335" r="50810" b="55190"/>
          <a:stretch/>
        </p:blipFill>
        <p:spPr>
          <a:xfrm>
            <a:off x="1814369" y="5533370"/>
            <a:ext cx="1002859" cy="10665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BD46EA-AB1C-42C6-AADB-391AD9EE9FF2}"/>
              </a:ext>
            </a:extLst>
          </p:cNvPr>
          <p:cNvSpPr txBox="1"/>
          <p:nvPr/>
        </p:nvSpPr>
        <p:spPr>
          <a:xfrm>
            <a:off x="4004819" y="5499680"/>
            <a:ext cx="2920913" cy="76944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Sassoon Primary Std" panose="020B0503020103030203" pitchFamily="34" charset="0"/>
              </a:rPr>
              <a:t>meandered</a:t>
            </a:r>
          </a:p>
        </p:txBody>
      </p:sp>
    </p:spTree>
    <p:extLst>
      <p:ext uri="{BB962C8B-B14F-4D97-AF65-F5344CB8AC3E}">
        <p14:creationId xmlns:p14="http://schemas.microsoft.com/office/powerpoint/2010/main" val="10258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451</Words>
  <Application>Microsoft Office PowerPoint</Application>
  <PresentationFormat>Widescreen</PresentationFormat>
  <Paragraphs>103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Sassoon Primary Std</vt:lpstr>
      <vt:lpstr>Office Theme</vt:lpstr>
      <vt:lpstr>   Monday 26th April 2021  LI: To describe a character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Tuesday 27th April 2021  LI: To use verbs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Wednesday 28st April 2021  LI: To use adjectives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Thursday 29th 2021  LI: To use adverbs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Friday 30th  April 2021  LI: To write a sentence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Whiteman (student)</dc:creator>
  <cp:lastModifiedBy>David Whiteman (student)</cp:lastModifiedBy>
  <cp:revision>36</cp:revision>
  <dcterms:created xsi:type="dcterms:W3CDTF">2021-04-10T19:39:23Z</dcterms:created>
  <dcterms:modified xsi:type="dcterms:W3CDTF">2021-04-22T19:09:40Z</dcterms:modified>
</cp:coreProperties>
</file>