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9" r:id="rId4"/>
    <p:sldId id="266" r:id="rId5"/>
    <p:sldId id="292" r:id="rId6"/>
    <p:sldId id="276" r:id="rId7"/>
    <p:sldId id="277" r:id="rId8"/>
    <p:sldId id="290" r:id="rId9"/>
    <p:sldId id="291" r:id="rId10"/>
    <p:sldId id="295" r:id="rId11"/>
    <p:sldId id="294" r:id="rId12"/>
    <p:sldId id="29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03391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22816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8117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218A89-ED3E-46E9-9BA8-889B2EF227A0}"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21005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18A89-ED3E-46E9-9BA8-889B2EF227A0}"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27351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218A89-ED3E-46E9-9BA8-889B2EF227A0}"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71001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218A89-ED3E-46E9-9BA8-889B2EF227A0}"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55598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218A89-ED3E-46E9-9BA8-889B2EF227A0}"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0237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18A89-ED3E-46E9-9BA8-889B2EF227A0}"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6456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18A89-ED3E-46E9-9BA8-889B2EF227A0}"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382980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18A89-ED3E-46E9-9BA8-889B2EF227A0}"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0E496D-BF11-4036-B6E2-08D4F2A76765}" type="slidenum">
              <a:rPr lang="en-GB" smtClean="0"/>
              <a:t>‹#›</a:t>
            </a:fld>
            <a:endParaRPr lang="en-GB"/>
          </a:p>
        </p:txBody>
      </p:sp>
    </p:spTree>
    <p:extLst>
      <p:ext uri="{BB962C8B-B14F-4D97-AF65-F5344CB8AC3E}">
        <p14:creationId xmlns:p14="http://schemas.microsoft.com/office/powerpoint/2010/main" val="196286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8A89-ED3E-46E9-9BA8-889B2EF227A0}" type="datetimeFigureOut">
              <a:rPr lang="en-GB" smtClean="0"/>
              <a:t>12/01/2021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E496D-BF11-4036-B6E2-08D4F2A76765}" type="slidenum">
              <a:rPr lang="en-GB" smtClean="0"/>
              <a:t>‹#›</a:t>
            </a:fld>
            <a:endParaRPr lang="en-GB"/>
          </a:p>
        </p:txBody>
      </p:sp>
    </p:spTree>
    <p:extLst>
      <p:ext uri="{BB962C8B-B14F-4D97-AF65-F5344CB8AC3E}">
        <p14:creationId xmlns:p14="http://schemas.microsoft.com/office/powerpoint/2010/main" val="13365213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Stage 1 Maths</a:t>
            </a:r>
          </a:p>
        </p:txBody>
      </p:sp>
      <p:sp>
        <p:nvSpPr>
          <p:cNvPr id="3" name="Subtitle 2"/>
          <p:cNvSpPr>
            <a:spLocks noGrp="1"/>
          </p:cNvSpPr>
          <p:nvPr>
            <p:ph type="subTitle" idx="1"/>
          </p:nvPr>
        </p:nvSpPr>
        <p:spPr/>
        <p:txBody>
          <a:bodyPr/>
          <a:lstStyle/>
          <a:p>
            <a:r>
              <a:rPr lang="en-GB" dirty="0"/>
              <a:t>Term 3 Week 2</a:t>
            </a:r>
          </a:p>
          <a:p>
            <a:r>
              <a:rPr lang="en-GB" dirty="0"/>
              <a:t>Addition and Subtraction</a:t>
            </a:r>
          </a:p>
        </p:txBody>
      </p:sp>
    </p:spTree>
    <p:extLst>
      <p:ext uri="{BB962C8B-B14F-4D97-AF65-F5344CB8AC3E}">
        <p14:creationId xmlns:p14="http://schemas.microsoft.com/office/powerpoint/2010/main" val="38389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t>Choose the level sheet appropriate for your child.</a:t>
            </a:r>
            <a:br>
              <a:rPr lang="en-GB" sz="2000" dirty="0"/>
            </a:br>
            <a:r>
              <a:rPr lang="en-GB" sz="2000" dirty="0"/>
              <a:t>Level 1 mainly uses numbers up to 10.</a:t>
            </a:r>
            <a:br>
              <a:rPr lang="en-GB" sz="2000" dirty="0"/>
            </a:br>
            <a:r>
              <a:rPr lang="en-GB" sz="2000" dirty="0"/>
              <a:t>Level 2 uses numbers up to 30, and greater explanation is needed.</a:t>
            </a:r>
            <a:br>
              <a:rPr lang="en-GB" sz="2000" dirty="0"/>
            </a:br>
            <a:r>
              <a:rPr lang="en-GB" sz="2000" dirty="0"/>
              <a:t>Level 3 uses larger numbers. They should be secure with place value and counting to 100.</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34" y="1772816"/>
            <a:ext cx="715394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3077"/>
          <a:stretch/>
        </p:blipFill>
        <p:spPr bwMode="auto">
          <a:xfrm>
            <a:off x="251520" y="5042263"/>
            <a:ext cx="8532440" cy="137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Down Arrow 2"/>
          <p:cNvSpPr/>
          <p:nvPr/>
        </p:nvSpPr>
        <p:spPr>
          <a:xfrm flipH="1">
            <a:off x="4379404" y="4293096"/>
            <a:ext cx="1056691" cy="74916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4360" y="4058079"/>
            <a:ext cx="609600" cy="609600"/>
          </a:xfrm>
          <a:prstGeom prst="rect">
            <a:avLst/>
          </a:prstGeom>
        </p:spPr>
      </p:pic>
      <p:sp>
        <p:nvSpPr>
          <p:cNvPr id="7" name="Curved Down Arrow 6"/>
          <p:cNvSpPr/>
          <p:nvPr/>
        </p:nvSpPr>
        <p:spPr>
          <a:xfrm flipH="1">
            <a:off x="3635896" y="4293095"/>
            <a:ext cx="1056691" cy="74916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Oval 7"/>
          <p:cNvSpPr/>
          <p:nvPr/>
        </p:nvSpPr>
        <p:spPr>
          <a:xfrm>
            <a:off x="3588177" y="5070570"/>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075518" y="5080225"/>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18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0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t>Choose the level sheet appropriate for your child.</a:t>
            </a:r>
            <a:br>
              <a:rPr lang="en-GB" sz="2000" dirty="0"/>
            </a:br>
            <a:r>
              <a:rPr lang="en-GB" sz="2000" dirty="0"/>
              <a:t>Level 1 mainly uses numbers up to 10.</a:t>
            </a:r>
            <a:br>
              <a:rPr lang="en-GB" sz="2000" dirty="0"/>
            </a:br>
            <a:r>
              <a:rPr lang="en-GB" sz="2000" dirty="0"/>
              <a:t>Level 2 uses numbers up to 30, and greater explanation is needed.</a:t>
            </a:r>
            <a:br>
              <a:rPr lang="en-GB" sz="2000" dirty="0"/>
            </a:br>
            <a:r>
              <a:rPr lang="en-GB" sz="2000" dirty="0"/>
              <a:t>Level 3 uses larger numbers. They should be secure with place value and counting to 100.</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34" y="1772816"/>
            <a:ext cx="715394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3077"/>
          <a:stretch/>
        </p:blipFill>
        <p:spPr bwMode="auto">
          <a:xfrm>
            <a:off x="251520" y="5042263"/>
            <a:ext cx="8532440" cy="137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Down Arrow 2"/>
          <p:cNvSpPr/>
          <p:nvPr/>
        </p:nvSpPr>
        <p:spPr>
          <a:xfrm>
            <a:off x="3779912" y="4293096"/>
            <a:ext cx="1008112" cy="74916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Oval 3"/>
          <p:cNvSpPr/>
          <p:nvPr/>
        </p:nvSpPr>
        <p:spPr>
          <a:xfrm>
            <a:off x="3516707" y="5147537"/>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004048" y="5157192"/>
            <a:ext cx="576064" cy="685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rved Down Arrow 9"/>
          <p:cNvSpPr/>
          <p:nvPr/>
        </p:nvSpPr>
        <p:spPr>
          <a:xfrm>
            <a:off x="4491614" y="4297221"/>
            <a:ext cx="1008112" cy="74916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44408" y="4247376"/>
            <a:ext cx="609600" cy="609600"/>
          </a:xfrm>
          <a:prstGeom prst="rect">
            <a:avLst/>
          </a:prstGeom>
        </p:spPr>
      </p:pic>
    </p:spTree>
    <p:extLst>
      <p:ext uri="{BB962C8B-B14F-4D97-AF65-F5344CB8AC3E}">
        <p14:creationId xmlns:p14="http://schemas.microsoft.com/office/powerpoint/2010/main" val="17544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5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t>Choose the level sheet appropriate for your child.</a:t>
            </a:r>
            <a:br>
              <a:rPr lang="en-GB" sz="2000" dirty="0"/>
            </a:br>
            <a:r>
              <a:rPr lang="en-GB" sz="2000" dirty="0"/>
              <a:t>Level 1 mainly uses numbers up to 10.</a:t>
            </a:r>
            <a:br>
              <a:rPr lang="en-GB" sz="2000" dirty="0"/>
            </a:br>
            <a:r>
              <a:rPr lang="en-GB" sz="2000" dirty="0"/>
              <a:t>Level 2 uses numbers up to 30, and greater explanation is needed.</a:t>
            </a:r>
            <a:br>
              <a:rPr lang="en-GB" sz="2000" dirty="0"/>
            </a:br>
            <a:r>
              <a:rPr lang="en-GB" sz="2000" dirty="0"/>
              <a:t>Level 3 uses larger numbers. They should be secure with place value and counting to 100.</a:t>
            </a:r>
          </a:p>
        </p:txBody>
      </p:sp>
      <p:sp>
        <p:nvSpPr>
          <p:cNvPr id="3" name="TextBox 2"/>
          <p:cNvSpPr txBox="1"/>
          <p:nvPr/>
        </p:nvSpPr>
        <p:spPr>
          <a:xfrm>
            <a:off x="596455" y="4869160"/>
            <a:ext cx="7234096" cy="400110"/>
          </a:xfrm>
          <a:prstGeom prst="rect">
            <a:avLst/>
          </a:prstGeom>
          <a:noFill/>
        </p:spPr>
        <p:txBody>
          <a:bodyPr wrap="none" rtlCol="0">
            <a:spAutoFit/>
          </a:bodyPr>
          <a:lstStyle/>
          <a:p>
            <a:r>
              <a:rPr lang="en-GB" sz="2000" b="1" dirty="0"/>
              <a:t>The activities are problem solving based so will require discussion.</a:t>
            </a:r>
          </a:p>
        </p:txBody>
      </p:sp>
      <p:sp>
        <p:nvSpPr>
          <p:cNvPr id="4" name="TextBox 3">
            <a:extLst>
              <a:ext uri="{FF2B5EF4-FFF2-40B4-BE49-F238E27FC236}">
                <a16:creationId xmlns="" xmlns:a16="http://schemas.microsoft.com/office/drawing/2014/main" id="{C5445AA1-9A5F-435F-B5A0-606B2CFF2BF1}"/>
              </a:ext>
            </a:extLst>
          </p:cNvPr>
          <p:cNvSpPr txBox="1"/>
          <p:nvPr/>
        </p:nvSpPr>
        <p:spPr>
          <a:xfrm>
            <a:off x="683568" y="2564904"/>
            <a:ext cx="7776864" cy="1569660"/>
          </a:xfrm>
          <a:prstGeom prst="rect">
            <a:avLst/>
          </a:prstGeom>
          <a:noFill/>
        </p:spPr>
        <p:txBody>
          <a:bodyPr wrap="square" rtlCol="0">
            <a:spAutoFit/>
          </a:bodyPr>
          <a:lstStyle/>
          <a:p>
            <a:pPr algn="ctr"/>
            <a:r>
              <a:rPr lang="en-GB" sz="9600" b="1" dirty="0"/>
              <a:t>Activity Time!</a:t>
            </a:r>
          </a:p>
        </p:txBody>
      </p:sp>
    </p:spTree>
    <p:extLst>
      <p:ext uri="{BB962C8B-B14F-4D97-AF65-F5344CB8AC3E}">
        <p14:creationId xmlns:p14="http://schemas.microsoft.com/office/powerpoint/2010/main" val="184969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EB39A9-311A-41BE-A050-34BE1280081F}"/>
              </a:ext>
            </a:extLst>
          </p:cNvPr>
          <p:cNvSpPr>
            <a:spLocks noGrp="1"/>
          </p:cNvSpPr>
          <p:nvPr>
            <p:ph type="title"/>
          </p:nvPr>
        </p:nvSpPr>
        <p:spPr>
          <a:xfrm>
            <a:off x="-180528" y="60452"/>
            <a:ext cx="7715200" cy="706090"/>
          </a:xfrm>
        </p:spPr>
        <p:txBody>
          <a:bodyPr>
            <a:normAutofit fontScale="90000"/>
          </a:bodyPr>
          <a:lstStyle/>
          <a:p>
            <a:r>
              <a:rPr lang="en-GB" dirty="0"/>
              <a:t>Key Teaching points to help you!</a:t>
            </a:r>
          </a:p>
        </p:txBody>
      </p:sp>
      <p:sp>
        <p:nvSpPr>
          <p:cNvPr id="3" name="Content Placeholder 2">
            <a:extLst>
              <a:ext uri="{FF2B5EF4-FFF2-40B4-BE49-F238E27FC236}">
                <a16:creationId xmlns="" xmlns:a16="http://schemas.microsoft.com/office/drawing/2014/main" id="{F3D3C035-F1E0-4435-A4CC-E643C554029D}"/>
              </a:ext>
            </a:extLst>
          </p:cNvPr>
          <p:cNvSpPr>
            <a:spLocks noGrp="1"/>
          </p:cNvSpPr>
          <p:nvPr>
            <p:ph idx="1"/>
          </p:nvPr>
        </p:nvSpPr>
        <p:spPr>
          <a:xfrm>
            <a:off x="457200" y="908720"/>
            <a:ext cx="8229600" cy="5217443"/>
          </a:xfrm>
        </p:spPr>
        <p:txBody>
          <a:bodyPr>
            <a:normAutofit fontScale="92500" lnSpcReduction="20000"/>
          </a:bodyPr>
          <a:lstStyle/>
          <a:p>
            <a:r>
              <a:rPr lang="en-GB" dirty="0"/>
              <a:t>Addition can be done in any order.</a:t>
            </a:r>
          </a:p>
          <a:p>
            <a:r>
              <a:rPr lang="en-GB" dirty="0"/>
              <a:t>With subtraction you must start with the biggest number.</a:t>
            </a:r>
          </a:p>
          <a:p>
            <a:r>
              <a:rPr lang="en-GB" dirty="0"/>
              <a:t>Addition + count forwards</a:t>
            </a:r>
          </a:p>
          <a:p>
            <a:r>
              <a:rPr lang="en-GB" dirty="0"/>
              <a:t>Subtraction – count backwards</a:t>
            </a:r>
          </a:p>
          <a:p>
            <a:r>
              <a:rPr lang="en-GB" dirty="0"/>
              <a:t>Common misconceptions!! Children often include the starting number when they count. </a:t>
            </a:r>
          </a:p>
          <a:p>
            <a:pPr marL="0" indent="0">
              <a:buNone/>
            </a:pPr>
            <a:r>
              <a:rPr lang="en-GB" dirty="0"/>
              <a:t>    E.g. for 5 </a:t>
            </a:r>
            <a:r>
              <a:rPr lang="en-GB"/>
              <a:t>– 3</a:t>
            </a:r>
          </a:p>
          <a:p>
            <a:pPr marL="0" indent="0">
              <a:buNone/>
            </a:pPr>
            <a:r>
              <a:rPr lang="en-GB"/>
              <a:t>They </a:t>
            </a:r>
            <a:r>
              <a:rPr lang="en-GB" dirty="0"/>
              <a:t>might go 5, 4, 3 – therefore giving the wrong    answer. It is vital to model how to count backwards by ‘ putting the start number in our head and counting backwards.’</a:t>
            </a:r>
          </a:p>
        </p:txBody>
      </p:sp>
    </p:spTree>
    <p:extLst>
      <p:ext uri="{BB962C8B-B14F-4D97-AF65-F5344CB8AC3E}">
        <p14:creationId xmlns:p14="http://schemas.microsoft.com/office/powerpoint/2010/main" val="388173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308123-8563-4577-8CD1-8A2A59BEE900}"/>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B9656D26-1540-4F53-9869-F612F6E94573}"/>
              </a:ext>
            </a:extLst>
          </p:cNvPr>
          <p:cNvSpPr>
            <a:spLocks noGrp="1"/>
          </p:cNvSpPr>
          <p:nvPr>
            <p:ph idx="1"/>
          </p:nvPr>
        </p:nvSpPr>
        <p:spPr>
          <a:xfrm>
            <a:off x="457200" y="274638"/>
            <a:ext cx="8229600" cy="5851525"/>
          </a:xfrm>
        </p:spPr>
        <p:txBody>
          <a:bodyPr/>
          <a:lstStyle/>
          <a:p>
            <a:r>
              <a:rPr lang="en-GB" dirty="0"/>
              <a:t>The use of zero is important so children know that when nothing is taken away, the start number remains the same or when the whole group is taken away, there will be nothing left.</a:t>
            </a:r>
          </a:p>
          <a:p>
            <a:r>
              <a:rPr lang="en-GB" dirty="0"/>
              <a:t>One of the most difficult concepts for children is finding the difference where they subtract </a:t>
            </a:r>
            <a:r>
              <a:rPr lang="en-GB"/>
              <a:t>to calculate how many more.</a:t>
            </a:r>
            <a:endParaRPr lang="en-GB" dirty="0"/>
          </a:p>
        </p:txBody>
      </p:sp>
    </p:spTree>
    <p:extLst>
      <p:ext uri="{BB962C8B-B14F-4D97-AF65-F5344CB8AC3E}">
        <p14:creationId xmlns:p14="http://schemas.microsoft.com/office/powerpoint/2010/main" val="210369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230F59F-EF1D-4E58-A249-CA00E430428E}"/>
              </a:ext>
            </a:extLst>
          </p:cNvPr>
          <p:cNvSpPr>
            <a:spLocks noGrp="1"/>
          </p:cNvSpPr>
          <p:nvPr>
            <p:ph idx="1"/>
          </p:nvPr>
        </p:nvSpPr>
        <p:spPr/>
        <p:txBody>
          <a:bodyPr>
            <a:normAutofit/>
          </a:bodyPr>
          <a:lstStyle/>
          <a:p>
            <a:pPr marL="0" indent="0" algn="ctr">
              <a:buNone/>
            </a:pPr>
            <a:r>
              <a:rPr lang="en-GB" sz="8800" dirty="0"/>
              <a:t>TUESDAY</a:t>
            </a:r>
          </a:p>
        </p:txBody>
      </p:sp>
    </p:spTree>
    <p:extLst>
      <p:ext uri="{BB962C8B-B14F-4D97-AF65-F5344CB8AC3E}">
        <p14:creationId xmlns:p14="http://schemas.microsoft.com/office/powerpoint/2010/main" val="172295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12.01.2021</a:t>
            </a:r>
            <a:r>
              <a:rPr lang="en-US" dirty="0"/>
              <a:t/>
            </a:r>
            <a:br>
              <a:rPr lang="en-US" dirty="0"/>
            </a:br>
            <a:r>
              <a:rPr lang="en-US" u="sng" dirty="0"/>
              <a:t>LI: To find the difference.</a:t>
            </a:r>
            <a:endParaRPr lang="en-GB" u="sng" dirty="0"/>
          </a:p>
        </p:txBody>
      </p:sp>
      <p:sp>
        <p:nvSpPr>
          <p:cNvPr id="3" name="Content Placeholder 2"/>
          <p:cNvSpPr>
            <a:spLocks noGrp="1"/>
          </p:cNvSpPr>
          <p:nvPr>
            <p:ph idx="1"/>
          </p:nvPr>
        </p:nvSpPr>
        <p:spPr/>
        <p:txBody>
          <a:bodyPr>
            <a:normAutofit/>
          </a:bodyPr>
          <a:lstStyle/>
          <a:p>
            <a:pPr marL="0" indent="0">
              <a:buNone/>
            </a:pPr>
            <a:r>
              <a:rPr lang="en-US" u="sng" dirty="0"/>
              <a:t>Steps to Success</a:t>
            </a:r>
          </a:p>
          <a:p>
            <a:r>
              <a:rPr lang="en-GB" dirty="0">
                <a:effectLst/>
                <a:ea typeface="Calibri" panose="020F0502020204030204" pitchFamily="34" charset="0"/>
                <a:cs typeface="Times New Roman" panose="02020603050405020304" pitchFamily="18" charset="0"/>
              </a:rPr>
              <a:t>I can find the difference by solving problems using numbers up to 10. (Level 1)</a:t>
            </a:r>
          </a:p>
          <a:p>
            <a:r>
              <a:rPr lang="en-GB" dirty="0">
                <a:effectLst/>
                <a:ea typeface="Calibri" panose="020F0502020204030204" pitchFamily="34" charset="0"/>
                <a:cs typeface="Times New Roman" panose="02020603050405020304" pitchFamily="18" charset="0"/>
              </a:rPr>
              <a:t>I can find the difference by solving problems using 1 and 2 digit numbers. (Level 2)</a:t>
            </a:r>
          </a:p>
          <a:p>
            <a:r>
              <a:rPr lang="en-GB" dirty="0">
                <a:effectLst/>
                <a:ea typeface="Calibri" panose="020F0502020204030204" pitchFamily="34" charset="0"/>
                <a:cs typeface="Times New Roman" panose="02020603050405020304" pitchFamily="18" charset="0"/>
              </a:rPr>
              <a:t>I can find the difference by solving problems using the most efficient method to help me. (Level 3)</a:t>
            </a:r>
          </a:p>
          <a:p>
            <a:pPr marL="0" indent="0">
              <a:buNone/>
            </a:pP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8384" y="5661248"/>
            <a:ext cx="609600" cy="609600"/>
          </a:xfrm>
          <a:prstGeom prst="rect">
            <a:avLst/>
          </a:prstGeom>
        </p:spPr>
      </p:pic>
    </p:spTree>
    <p:extLst>
      <p:ext uri="{BB962C8B-B14F-4D97-AF65-F5344CB8AC3E}">
        <p14:creationId xmlns:p14="http://schemas.microsoft.com/office/powerpoint/2010/main" val="6167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299CFD-4B92-4B28-80B0-E27E0A47ED81}"/>
              </a:ext>
            </a:extLst>
          </p:cNvPr>
          <p:cNvSpPr>
            <a:spLocks noGrp="1"/>
          </p:cNvSpPr>
          <p:nvPr>
            <p:ph type="title"/>
          </p:nvPr>
        </p:nvSpPr>
        <p:spPr/>
        <p:txBody>
          <a:bodyPr/>
          <a:lstStyle/>
          <a:p>
            <a:r>
              <a:rPr lang="en-GB" dirty="0"/>
              <a:t>Warm up</a:t>
            </a:r>
          </a:p>
        </p:txBody>
      </p:sp>
      <p:sp>
        <p:nvSpPr>
          <p:cNvPr id="3" name="Content Placeholder 2">
            <a:extLst>
              <a:ext uri="{FF2B5EF4-FFF2-40B4-BE49-F238E27FC236}">
                <a16:creationId xmlns="" xmlns:a16="http://schemas.microsoft.com/office/drawing/2014/main" id="{C27596CA-BD96-47F5-B013-96D1F90B4579}"/>
              </a:ext>
            </a:extLst>
          </p:cNvPr>
          <p:cNvSpPr>
            <a:spLocks noGrp="1"/>
          </p:cNvSpPr>
          <p:nvPr>
            <p:ph idx="1"/>
          </p:nvPr>
        </p:nvSpPr>
        <p:spPr/>
        <p:txBody>
          <a:bodyPr/>
          <a:lstStyle/>
          <a:p>
            <a:r>
              <a:rPr lang="en-GB" dirty="0"/>
              <a:t>Practise counting forwards and backwards in 2’s, 5’s and 10’s from different numbers on the number square. (On next slide).</a:t>
            </a:r>
          </a:p>
          <a:p>
            <a:pPr marL="0" indent="0">
              <a:buNone/>
            </a:pPr>
            <a:endParaRPr lang="en-GB" dirty="0"/>
          </a:p>
          <a:p>
            <a:r>
              <a:rPr lang="en-GB" dirty="0"/>
              <a:t>What patterns do you notice?</a:t>
            </a:r>
          </a:p>
          <a:p>
            <a:endParaRPr lang="en-GB" dirty="0"/>
          </a:p>
          <a:p>
            <a:r>
              <a:rPr lang="en-GB" dirty="0"/>
              <a:t>Extra challenge! Try counting in 3’s.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733256"/>
            <a:ext cx="609600" cy="609600"/>
          </a:xfrm>
          <a:prstGeom prst="rect">
            <a:avLst/>
          </a:prstGeom>
        </p:spPr>
      </p:pic>
    </p:spTree>
    <p:extLst>
      <p:ext uri="{BB962C8B-B14F-4D97-AF65-F5344CB8AC3E}">
        <p14:creationId xmlns:p14="http://schemas.microsoft.com/office/powerpoint/2010/main" val="38426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B7E4E5-CEAE-4DDE-AD36-9BEEE8382867}"/>
              </a:ext>
            </a:extLst>
          </p:cNvPr>
          <p:cNvSpPr>
            <a:spLocks noGrp="1"/>
          </p:cNvSpPr>
          <p:nvPr>
            <p:ph type="title"/>
          </p:nvPr>
        </p:nvSpPr>
        <p:spPr>
          <a:xfrm>
            <a:off x="76200" y="155998"/>
            <a:ext cx="4114800" cy="274042"/>
          </a:xfrm>
        </p:spPr>
        <p:txBody>
          <a:bodyPr>
            <a:normAutofit fontScale="90000"/>
          </a:bodyPr>
          <a:lstStyle/>
          <a:p>
            <a:r>
              <a:rPr lang="en-GB" dirty="0"/>
              <a:t>Number Square</a:t>
            </a:r>
          </a:p>
        </p:txBody>
      </p:sp>
      <p:pic>
        <p:nvPicPr>
          <p:cNvPr id="4" name="Picture 2">
            <a:extLst>
              <a:ext uri="{FF2B5EF4-FFF2-40B4-BE49-F238E27FC236}">
                <a16:creationId xmlns="" xmlns:a16="http://schemas.microsoft.com/office/drawing/2014/main" id="{1049900B-A911-48EB-9C95-DA6DDBBB1C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35"/>
          <a:stretch/>
        </p:blipFill>
        <p:spPr bwMode="auto">
          <a:xfrm>
            <a:off x="1691680" y="596682"/>
            <a:ext cx="6192688" cy="615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5805264"/>
            <a:ext cx="609600" cy="609600"/>
          </a:xfrm>
          <a:prstGeom prst="rect">
            <a:avLst/>
          </a:prstGeom>
        </p:spPr>
      </p:pic>
    </p:spTree>
    <p:extLst>
      <p:ext uri="{BB962C8B-B14F-4D97-AF65-F5344CB8AC3E}">
        <p14:creationId xmlns:p14="http://schemas.microsoft.com/office/powerpoint/2010/main" val="31473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C9509E-309E-43EA-8D56-EB8D7337C1EF}"/>
              </a:ext>
            </a:extLst>
          </p:cNvPr>
          <p:cNvSpPr>
            <a:spLocks noGrp="1"/>
          </p:cNvSpPr>
          <p:nvPr>
            <p:ph type="title"/>
          </p:nvPr>
        </p:nvSpPr>
        <p:spPr/>
        <p:txBody>
          <a:bodyPr>
            <a:normAutofit fontScale="90000"/>
          </a:bodyPr>
          <a:lstStyle/>
          <a:p>
            <a:r>
              <a:rPr lang="en-GB" dirty="0"/>
              <a:t>What do you think difference means?</a:t>
            </a:r>
          </a:p>
        </p:txBody>
      </p:sp>
      <p:sp>
        <p:nvSpPr>
          <p:cNvPr id="3" name="Content Placeholder 2">
            <a:extLst>
              <a:ext uri="{FF2B5EF4-FFF2-40B4-BE49-F238E27FC236}">
                <a16:creationId xmlns="" xmlns:a16="http://schemas.microsoft.com/office/drawing/2014/main" id="{EE61506E-051B-40A4-824E-C11289708197}"/>
              </a:ext>
            </a:extLst>
          </p:cNvPr>
          <p:cNvSpPr>
            <a:spLocks noGrp="1"/>
          </p:cNvSpPr>
          <p:nvPr>
            <p:ph idx="1"/>
          </p:nvPr>
        </p:nvSpPr>
        <p:spPr/>
        <p:txBody>
          <a:bodyPr/>
          <a:lstStyle/>
          <a:p>
            <a:r>
              <a:rPr lang="en-GB" dirty="0"/>
              <a:t>Think back to the work that you did yesterday.</a:t>
            </a:r>
          </a:p>
          <a:p>
            <a:r>
              <a:rPr lang="en-GB" dirty="0"/>
              <a:t>When you find the difference you can use counting back and counting on to help you. Use the method that is easiest for you and think about which way is the most efficient.</a:t>
            </a: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2400" y="6021288"/>
            <a:ext cx="609600" cy="609600"/>
          </a:xfrm>
          <a:prstGeom prst="rect">
            <a:avLst/>
          </a:prstGeom>
        </p:spPr>
      </p:pic>
    </p:spTree>
    <p:extLst>
      <p:ext uri="{BB962C8B-B14F-4D97-AF65-F5344CB8AC3E}">
        <p14:creationId xmlns:p14="http://schemas.microsoft.com/office/powerpoint/2010/main" val="8918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8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000" dirty="0"/>
              <a:t>Choose the level sheet appropriate for your child.</a:t>
            </a:r>
            <a:br>
              <a:rPr lang="en-GB" sz="2000" dirty="0"/>
            </a:br>
            <a:r>
              <a:rPr lang="en-GB" sz="2000" dirty="0"/>
              <a:t>Level 1 mainly uses numbers up to 10.</a:t>
            </a:r>
            <a:br>
              <a:rPr lang="en-GB" sz="2000" dirty="0"/>
            </a:br>
            <a:r>
              <a:rPr lang="en-GB" sz="2000" dirty="0"/>
              <a:t>Level 2 uses numbers up to 30, and greater explanation is needed.</a:t>
            </a:r>
            <a:br>
              <a:rPr lang="en-GB" sz="2000" dirty="0"/>
            </a:br>
            <a:r>
              <a:rPr lang="en-GB" sz="2000" dirty="0"/>
              <a:t>Level 3 uses larger numbers. They should be secure with place value and counting to 100.</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34" y="1772816"/>
            <a:ext cx="715394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2400" y="5877272"/>
            <a:ext cx="609600" cy="609600"/>
          </a:xfrm>
          <a:prstGeom prst="rect">
            <a:avLst/>
          </a:prstGeom>
        </p:spPr>
      </p:pic>
    </p:spTree>
    <p:extLst>
      <p:ext uri="{BB962C8B-B14F-4D97-AF65-F5344CB8AC3E}">
        <p14:creationId xmlns:p14="http://schemas.microsoft.com/office/powerpoint/2010/main" val="37909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366</Words>
  <Application>Microsoft Office PowerPoint</Application>
  <PresentationFormat>On-screen Show (4:3)</PresentationFormat>
  <Paragraphs>35</Paragraphs>
  <Slides>12</Slides>
  <Notes>0</Notes>
  <HiddenSlides>0</HiddenSlides>
  <MMClips>7</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Key Stage 1 Maths</vt:lpstr>
      <vt:lpstr>Key Teaching points to help you!</vt:lpstr>
      <vt:lpstr>PowerPoint Presentation</vt:lpstr>
      <vt:lpstr>PowerPoint Presentation</vt:lpstr>
      <vt:lpstr>12.01.2021 LI: To find the difference.</vt:lpstr>
      <vt:lpstr>Warm up</vt:lpstr>
      <vt:lpstr>Number Square</vt:lpstr>
      <vt:lpstr>What do you think difference means?</vt:lpstr>
      <vt:lpstr>Choose the level sheet appropriate for your child. Level 1 mainly uses numbers up to 10. Level 2 uses numbers up to 30, and greater explanation is needed. Level 3 uses larger numbers. They should be secure with place value and counting to 100.</vt:lpstr>
      <vt:lpstr>Choose the level sheet appropriate for your child. Level 1 mainly uses numbers up to 10. Level 2 uses numbers up to 30, and greater explanation is needed. Level 3 uses larger numbers. They should be secure with place value and counting to 100.</vt:lpstr>
      <vt:lpstr>Choose the level sheet appropriate for your child. Level 1 mainly uses numbers up to 10. Level 2 uses numbers up to 30, and greater explanation is needed. Level 3 uses larger numbers. They should be secure with place value and counting to 100.</vt:lpstr>
      <vt:lpstr>Choose the level sheet appropriate for your child. Level 1 mainly uses numbers up to 10. Level 2 uses numbers up to 30, and greater explanation is needed. Level 3 uses larger numbers. They should be secure with place value and counting to 100.</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Maths</dc:title>
  <dc:creator>User</dc:creator>
  <cp:lastModifiedBy>JLeigh</cp:lastModifiedBy>
  <cp:revision>56</cp:revision>
  <dcterms:created xsi:type="dcterms:W3CDTF">2021-01-04T17:03:03Z</dcterms:created>
  <dcterms:modified xsi:type="dcterms:W3CDTF">2021-01-12T09:49:16Z</dcterms:modified>
</cp:coreProperties>
</file>