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66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1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6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2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1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64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0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86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8A89-ED3E-46E9-9BA8-889B2EF227A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E496D-BF11-4036-B6E2-08D4F2A76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521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Stage 1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Term 3 Week </a:t>
            </a:r>
            <a:r>
              <a:rPr lang="en-GB" dirty="0" smtClean="0"/>
              <a:t>1 Thursday</a:t>
            </a:r>
            <a:endParaRPr lang="en-GB" dirty="0" smtClean="0"/>
          </a:p>
          <a:p>
            <a:r>
              <a:rPr lang="en-GB" dirty="0" smtClean="0"/>
              <a:t>Addition and Subtraction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07.01.2021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LI: To add 2 numbers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Steps to Success</a:t>
            </a:r>
          </a:p>
          <a:p>
            <a:r>
              <a:rPr lang="en-US" sz="2800" dirty="0" smtClean="0"/>
              <a:t>I can add single numbers up to 10.</a:t>
            </a:r>
          </a:p>
          <a:p>
            <a:r>
              <a:rPr lang="en-US" sz="2800" dirty="0" smtClean="0"/>
              <a:t>I </a:t>
            </a:r>
            <a:r>
              <a:rPr lang="en-US" sz="2800" dirty="0" smtClean="0"/>
              <a:t>solve number problems involving the addition of single digit numbers. (Level 1)</a:t>
            </a:r>
          </a:p>
          <a:p>
            <a:r>
              <a:rPr lang="en-US" sz="2800" dirty="0" smtClean="0"/>
              <a:t>I add 1 and 2 digit numbers to 20, including 0. (Level 2)</a:t>
            </a:r>
          </a:p>
          <a:p>
            <a:r>
              <a:rPr lang="en-US" sz="2800" dirty="0" smtClean="0"/>
              <a:t>I can solve problems with addition, applying increasing knowledge of written methods and mental methods. (Level 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2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Doubling up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41983"/>
            <a:ext cx="256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Say what you see...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1" y="5013176"/>
            <a:ext cx="76952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</a:t>
            </a:r>
            <a:r>
              <a:rPr lang="en-GB" dirty="0" smtClean="0"/>
              <a:t>: This warm up is about spotting patterns.</a:t>
            </a:r>
            <a:br>
              <a:rPr lang="en-GB" dirty="0" smtClean="0"/>
            </a:br>
            <a:r>
              <a:rPr lang="en-GB" dirty="0" smtClean="0"/>
              <a:t>There are a few, from numbers going up in 1s, the answers following the</a:t>
            </a:r>
            <a:br>
              <a:rPr lang="en-GB" dirty="0" smtClean="0"/>
            </a:br>
            <a:r>
              <a:rPr lang="en-GB" dirty="0" smtClean="0"/>
              <a:t>multiples of 2, numbers going up on l0s, answers rising by 20 each time, and the</a:t>
            </a:r>
            <a:br>
              <a:rPr lang="en-GB" dirty="0" smtClean="0"/>
            </a:br>
            <a:r>
              <a:rPr lang="en-GB" dirty="0" smtClean="0"/>
              <a:t>second row being like the first, except for it being a tens.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13980"/>
              </p:ext>
            </p:extLst>
          </p:nvPr>
        </p:nvGraphicFramePr>
        <p:xfrm>
          <a:off x="251522" y="2132856"/>
          <a:ext cx="8712965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 + l = 2</a:t>
                      </a:r>
                      <a:endParaRPr lang="en-GB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6600"/>
                          </a:solidFill>
                          <a:latin typeface="Arial" pitchFamily="34" charset="0"/>
                          <a:cs typeface="Arial" pitchFamily="34" charset="0"/>
                        </a:rPr>
                        <a:t>2 +</a:t>
                      </a:r>
                      <a:r>
                        <a:rPr lang="en-GB" baseline="0" dirty="0" smtClean="0">
                          <a:solidFill>
                            <a:srgbClr val="FF6600"/>
                          </a:solidFill>
                          <a:latin typeface="Arial" pitchFamily="34" charset="0"/>
                          <a:cs typeface="Arial" pitchFamily="34" charset="0"/>
                        </a:rPr>
                        <a:t> 2 = 4</a:t>
                      </a:r>
                      <a:endParaRPr lang="en-GB" dirty="0">
                        <a:solidFill>
                          <a:srgbClr val="FF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GB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GB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GB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n-GB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GB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GB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GB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= </a:t>
                      </a:r>
                      <a:r>
                        <a:rPr lang="en-GB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l0</a:t>
                      </a:r>
                      <a:endParaRPr lang="en-GB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l0 + l0 =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6600"/>
                          </a:solidFill>
                          <a:latin typeface="Arial" pitchFamily="34" charset="0"/>
                          <a:cs typeface="Arial" pitchFamily="34" charset="0"/>
                        </a:rPr>
                        <a:t>20 +</a:t>
                      </a:r>
                      <a:r>
                        <a:rPr lang="en-GB" baseline="0" dirty="0" smtClean="0">
                          <a:solidFill>
                            <a:srgbClr val="FF6600"/>
                          </a:solidFill>
                          <a:latin typeface="Arial" pitchFamily="34" charset="0"/>
                          <a:cs typeface="Arial" pitchFamily="34" charset="0"/>
                        </a:rPr>
                        <a:t> 20 = 40</a:t>
                      </a:r>
                      <a:endParaRPr lang="en-GB" dirty="0" smtClean="0">
                        <a:solidFill>
                          <a:srgbClr val="FF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30 + 30 = 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40 +</a:t>
                      </a:r>
                      <a:r>
                        <a:rPr lang="en-GB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40 = 80</a:t>
                      </a:r>
                      <a:endParaRPr lang="en-GB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50 + 50 = l00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by making 10 first.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15" b="23144"/>
          <a:stretch/>
        </p:blipFill>
        <p:spPr bwMode="auto">
          <a:xfrm>
            <a:off x="-1" y="5303521"/>
            <a:ext cx="9182297" cy="992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01" y="1790104"/>
            <a:ext cx="35147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8559" y="3323629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Tens frame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662" y="4792659"/>
            <a:ext cx="219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Number line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56012"/>
            <a:ext cx="2521446" cy="357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06068" y="4869160"/>
            <a:ext cx="3274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Number bonds to 10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51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Rosie has used the tens frames to work out </a:t>
            </a:r>
            <a:r>
              <a:rPr lang="en-GB" sz="6700" b="1" dirty="0" smtClean="0">
                <a:solidFill>
                  <a:srgbClr val="FFFF00"/>
                </a:solidFill>
              </a:rPr>
              <a:t>6 + 7</a:t>
            </a:r>
            <a:endParaRPr lang="en-GB" sz="67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78" y="1484784"/>
            <a:ext cx="7992887" cy="232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302" y="3814625"/>
            <a:ext cx="8777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She has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red counters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She has </a:t>
            </a:r>
            <a:r>
              <a:rPr lang="en-GB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7 blue counters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 She used </a:t>
            </a:r>
            <a:r>
              <a:rPr lang="en-GB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of them to fill up 1 ten, then the other 3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were left to begin the new frame.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327" y="5157192"/>
            <a:ext cx="648072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Note:</a:t>
            </a:r>
          </a:p>
          <a:p>
            <a:r>
              <a:rPr lang="en-GB" sz="1400" dirty="0" smtClean="0"/>
              <a:t>Partitioning is when you split a number into its number bonds.</a:t>
            </a:r>
          </a:p>
          <a:p>
            <a:r>
              <a:rPr lang="en-GB" sz="1400" dirty="0" smtClean="0"/>
              <a:t>In this case, 7 has been partitioned so the tens frame can be completed by using the</a:t>
            </a:r>
            <a:br>
              <a:rPr lang="en-GB" sz="1400" dirty="0" smtClean="0"/>
            </a:br>
            <a:r>
              <a:rPr lang="en-GB" sz="1400" dirty="0" smtClean="0"/>
              <a:t>number bond 6 and 4.  The 3 left over begins a new frame.</a:t>
            </a:r>
          </a:p>
          <a:p>
            <a:r>
              <a:rPr lang="en-GB" sz="1400" dirty="0" smtClean="0"/>
              <a:t>When the children count, they don’t need to count each counter in the first frame </a:t>
            </a:r>
            <a:br>
              <a:rPr lang="en-GB" sz="1400" dirty="0" smtClean="0"/>
            </a:br>
            <a:r>
              <a:rPr lang="en-GB" sz="1400" dirty="0" smtClean="0"/>
              <a:t>because they know that there are 10.  They can count on, saying “10... 11, 12, 13.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913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Mo used a number line to work out</a:t>
            </a:r>
            <a:br>
              <a:rPr lang="en-GB" sz="4000" dirty="0" smtClean="0"/>
            </a:br>
            <a:r>
              <a:rPr lang="en-GB" sz="6700" b="1" dirty="0" smtClean="0">
                <a:solidFill>
                  <a:srgbClr val="FFFF00"/>
                </a:solidFill>
              </a:rPr>
              <a:t>6 + 8</a:t>
            </a:r>
            <a:endParaRPr lang="en-GB" sz="6700" b="1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4" t="29315" r="416" b="23144"/>
          <a:stretch/>
        </p:blipFill>
        <p:spPr bwMode="auto">
          <a:xfrm>
            <a:off x="232672" y="5229748"/>
            <a:ext cx="847230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327" y="3129783"/>
            <a:ext cx="8777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tx1">
                    <a:lumMod val="75000"/>
                  </a:schemeClr>
                </a:solidFill>
              </a:rPr>
              <a:t>6 </a:t>
            </a:r>
            <a:r>
              <a:rPr lang="en-GB" sz="4400" b="1" dirty="0">
                <a:solidFill>
                  <a:schemeClr val="tx1">
                    <a:lumMod val="75000"/>
                  </a:schemeClr>
                </a:solidFill>
              </a:rPr>
              <a:t>+</a:t>
            </a:r>
            <a:r>
              <a:rPr lang="en-GB" sz="4400" b="1" dirty="0">
                <a:solidFill>
                  <a:srgbClr val="FFFF00"/>
                </a:solidFill>
              </a:rPr>
              <a:t> </a:t>
            </a:r>
            <a:r>
              <a:rPr lang="en-GB" sz="4400" b="1" dirty="0" smtClean="0">
                <a:solidFill>
                  <a:srgbClr val="FFFF00"/>
                </a:solidFill>
              </a:rPr>
              <a:t>8 </a:t>
            </a:r>
            <a:r>
              <a:rPr lang="en-GB" sz="4400" b="1" dirty="0" smtClean="0">
                <a:solidFill>
                  <a:schemeClr val="tx1">
                    <a:lumMod val="75000"/>
                  </a:schemeClr>
                </a:solidFill>
              </a:rPr>
              <a:t>= 14</a:t>
            </a:r>
            <a:r>
              <a:rPr lang="en-GB" sz="4400" b="1" dirty="0" smtClean="0">
                <a:solidFill>
                  <a:srgbClr val="FFFF00"/>
                </a:solidFill>
              </a:rPr>
              <a:t>		</a:t>
            </a:r>
            <a:r>
              <a:rPr lang="en-GB" sz="4400" b="1" dirty="0" smtClean="0">
                <a:solidFill>
                  <a:schemeClr val="tx1">
                    <a:lumMod val="75000"/>
                  </a:schemeClr>
                </a:solidFill>
              </a:rPr>
              <a:t>or</a:t>
            </a:r>
            <a:r>
              <a:rPr lang="en-GB" sz="4400" b="1" dirty="0" smtClean="0">
                <a:solidFill>
                  <a:srgbClr val="FFFF00"/>
                </a:solidFill>
              </a:rPr>
              <a:t>		</a:t>
            </a:r>
            <a:r>
              <a:rPr lang="en-GB" sz="4400" b="1" dirty="0" smtClean="0">
                <a:solidFill>
                  <a:schemeClr val="tx1">
                    <a:lumMod val="75000"/>
                  </a:schemeClr>
                </a:solidFill>
              </a:rPr>
              <a:t>6 +</a:t>
            </a:r>
            <a:r>
              <a:rPr lang="en-GB" sz="4400" b="1" dirty="0" smtClean="0">
                <a:solidFill>
                  <a:srgbClr val="FFFF00"/>
                </a:solidFill>
              </a:rPr>
              <a:t> 4 + 4 </a:t>
            </a:r>
            <a:r>
              <a:rPr lang="en-GB" sz="4400" b="1" dirty="0" smtClean="0">
                <a:solidFill>
                  <a:schemeClr val="tx1">
                    <a:lumMod val="75000"/>
                  </a:schemeClr>
                </a:solidFill>
              </a:rPr>
              <a:t>= 14</a:t>
            </a:r>
            <a:endParaRPr lang="en-GB" sz="440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3149914" y="4437112"/>
            <a:ext cx="2214174" cy="792636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1007604" y="4437112"/>
            <a:ext cx="2268252" cy="792636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38" y="1628800"/>
            <a:ext cx="837474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Brace 5"/>
          <p:cNvSpPr/>
          <p:nvPr/>
        </p:nvSpPr>
        <p:spPr>
          <a:xfrm rot="5400000">
            <a:off x="7002407" y="3426632"/>
            <a:ext cx="360040" cy="1044390"/>
          </a:xfrm>
          <a:prstGeom prst="rightBrace">
            <a:avLst>
              <a:gd name="adj1" fmla="val 8333"/>
              <a:gd name="adj2" fmla="val 52502"/>
            </a:avLst>
          </a:prstGeom>
          <a:noFill/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31584" y="41335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2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by making 10.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19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99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Choose the level sheet appropriate for your child.</a:t>
            </a:r>
            <a:br>
              <a:rPr lang="en-GB" sz="2000" dirty="0" smtClean="0"/>
            </a:br>
            <a:r>
              <a:rPr lang="en-GB" sz="2000" dirty="0" smtClean="0"/>
              <a:t>Level 1 mainly uses numbers up to 10.</a:t>
            </a:r>
            <a:br>
              <a:rPr lang="en-GB" sz="2000" dirty="0" smtClean="0"/>
            </a:br>
            <a:r>
              <a:rPr lang="en-GB" sz="2000" dirty="0" smtClean="0"/>
              <a:t>Level 2 uses numbers up to 20, and greater explanation is needed.</a:t>
            </a:r>
            <a:br>
              <a:rPr lang="en-GB" sz="2000" dirty="0" smtClean="0"/>
            </a:br>
            <a:r>
              <a:rPr lang="en-GB" sz="2000" dirty="0" smtClean="0"/>
              <a:t>Level 3 uses more mental arithmetic, application and wider written methods.</a:t>
            </a:r>
            <a:br>
              <a:rPr lang="en-GB" sz="2000" dirty="0" smtClean="0"/>
            </a:br>
            <a:r>
              <a:rPr lang="en-GB" sz="2000" dirty="0" smtClean="0"/>
              <a:t>They should be secure with their number bonds to 10 and 20.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2432" y="6400232"/>
            <a:ext cx="229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Level 3, see next page.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74763"/>
            <a:ext cx="3394137" cy="488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71694"/>
            <a:ext cx="3384376" cy="312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3423870" cy="387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6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Choose the level sheet appropriate for your child.</a:t>
            </a:r>
            <a:br>
              <a:rPr lang="en-GB" sz="2000" dirty="0" smtClean="0"/>
            </a:br>
            <a:r>
              <a:rPr lang="en-GB" sz="2000" dirty="0" smtClean="0"/>
              <a:t>Level 1 mainly uses numbers up to 10.</a:t>
            </a:r>
            <a:br>
              <a:rPr lang="en-GB" sz="2000" dirty="0" smtClean="0"/>
            </a:br>
            <a:r>
              <a:rPr lang="en-GB" sz="2000" dirty="0" smtClean="0"/>
              <a:t>Level 2 uses numbers up to 20, and greater explanation is needed.</a:t>
            </a:r>
            <a:br>
              <a:rPr lang="en-GB" sz="2000" dirty="0" smtClean="0"/>
            </a:br>
            <a:r>
              <a:rPr lang="en-GB" sz="2000" dirty="0" smtClean="0"/>
              <a:t>Level 3 uses more mental arithmetic, application and wider written methods.</a:t>
            </a:r>
            <a:br>
              <a:rPr lang="en-GB" sz="2000" dirty="0" smtClean="0"/>
            </a:br>
            <a:r>
              <a:rPr lang="en-GB" sz="2000" dirty="0" smtClean="0"/>
              <a:t>They should be secure with their number bonds to 10 and 20.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403723"/>
            <a:ext cx="84671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Level 3:</a:t>
            </a:r>
            <a:br>
              <a:rPr lang="en-GB" sz="1400" dirty="0" smtClean="0"/>
            </a:br>
            <a:r>
              <a:rPr lang="en-GB" sz="1400" dirty="0" smtClean="0"/>
              <a:t>This </a:t>
            </a:r>
            <a:r>
              <a:rPr lang="en-GB" sz="1400" dirty="0" smtClean="0"/>
              <a:t>allows the children to practise column addition that they began on Wednesday.</a:t>
            </a:r>
          </a:p>
          <a:p>
            <a:r>
              <a:rPr lang="en-GB" sz="1400" dirty="0" smtClean="0"/>
              <a:t>It works through all the different levels so that they are ready to use column addition with an exchange (carrying).</a:t>
            </a:r>
          </a:p>
          <a:p>
            <a:r>
              <a:rPr lang="en-GB" sz="1400" dirty="0" smtClean="0"/>
              <a:t>It is important that they do this step is secure before exchanging.</a:t>
            </a:r>
            <a:endParaRPr lang="en-GB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2736304" cy="396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81" y="1556792"/>
            <a:ext cx="2778732" cy="396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4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278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Key Stage 1 Maths</vt:lpstr>
      <vt:lpstr>07.01.2021 LI: To add 2 numbers</vt:lpstr>
      <vt:lpstr>Doubling up</vt:lpstr>
      <vt:lpstr>Add by making 10 first.</vt:lpstr>
      <vt:lpstr>Rosie has used the tens frames to work out 6 + 7</vt:lpstr>
      <vt:lpstr>Mo used a number line to work out 6 + 8</vt:lpstr>
      <vt:lpstr>Add by making 10.</vt:lpstr>
      <vt:lpstr>Choose the level sheet appropriate for your child. Level 1 mainly uses numbers up to 10. Level 2 uses numbers up to 20, and greater explanation is needed. Level 3 uses more mental arithmetic, application and wider written methods. They should be secure with their number bonds to 10 and 20.</vt:lpstr>
      <vt:lpstr>Choose the level sheet appropriate for your child. Level 1 mainly uses numbers up to 10. Level 2 uses numbers up to 20, and greater explanation is needed. Level 3 uses more mental arithmetic, application and wider written methods. They should be secure with their number bonds to 10 and 20.</vt:lpstr>
    </vt:vector>
  </TitlesOfParts>
  <Company>East Sussex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Maths</dc:title>
  <dc:creator>User</dc:creator>
  <cp:lastModifiedBy>User</cp:lastModifiedBy>
  <cp:revision>24</cp:revision>
  <dcterms:created xsi:type="dcterms:W3CDTF">2021-01-04T17:03:03Z</dcterms:created>
  <dcterms:modified xsi:type="dcterms:W3CDTF">2021-01-06T21:29:39Z</dcterms:modified>
</cp:coreProperties>
</file>