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4" r:id="rId4"/>
    <p:sldMasterId id="2147483675" r:id="rId5"/>
    <p:sldMasterId id="214748367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Montserrat SemiBold"/>
      <p:regular r:id="rId27"/>
      <p:bold r:id="rId28"/>
      <p:italic r:id="rId29"/>
      <p:boldItalic r:id="rId30"/>
    </p:embeddedFont>
    <p:embeddedFont>
      <p:font typeface="Montserrat Light"/>
      <p:regular r:id="rId31"/>
      <p:bold r:id="rId32"/>
      <p:italic r:id="rId33"/>
      <p:boldItalic r:id="rId34"/>
    </p:embeddedFont>
    <p:embeddedFont>
      <p:font typeface="Quicksand"/>
      <p:regular r:id="rId35"/>
      <p:bold r:id="rId36"/>
    </p:embeddedFont>
    <p:embeddedFont>
      <p:font typeface="Quicksand Light"/>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MontserratSemiBold-bold.fntdata"/><Relationship Id="rId27" Type="http://schemas.openxmlformats.org/officeDocument/2006/relationships/font" Target="fonts/MontserratSemiBold-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MontserratSemi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Light-regular.fntdata"/><Relationship Id="rId30" Type="http://schemas.openxmlformats.org/officeDocument/2006/relationships/font" Target="fonts/MontserratSemiBold-boldItalic.fntdata"/><Relationship Id="rId11" Type="http://schemas.openxmlformats.org/officeDocument/2006/relationships/slide" Target="slides/slide4.xml"/><Relationship Id="rId33" Type="http://schemas.openxmlformats.org/officeDocument/2006/relationships/font" Target="fonts/MontserratLight-italic.fntdata"/><Relationship Id="rId10" Type="http://schemas.openxmlformats.org/officeDocument/2006/relationships/slide" Target="slides/slide3.xml"/><Relationship Id="rId32" Type="http://schemas.openxmlformats.org/officeDocument/2006/relationships/font" Target="fonts/MontserratLight-bold.fntdata"/><Relationship Id="rId13" Type="http://schemas.openxmlformats.org/officeDocument/2006/relationships/slide" Target="slides/slide6.xml"/><Relationship Id="rId35" Type="http://schemas.openxmlformats.org/officeDocument/2006/relationships/font" Target="fonts/Quicksand-regular.fntdata"/><Relationship Id="rId12" Type="http://schemas.openxmlformats.org/officeDocument/2006/relationships/slide" Target="slides/slide5.xml"/><Relationship Id="rId34" Type="http://schemas.openxmlformats.org/officeDocument/2006/relationships/font" Target="fonts/MontserratLight-boldItalic.fntdata"/><Relationship Id="rId15" Type="http://schemas.openxmlformats.org/officeDocument/2006/relationships/slide" Target="slides/slide8.xml"/><Relationship Id="rId37" Type="http://schemas.openxmlformats.org/officeDocument/2006/relationships/font" Target="fonts/QuicksandLight-regular.fntdata"/><Relationship Id="rId14" Type="http://schemas.openxmlformats.org/officeDocument/2006/relationships/slide" Target="slides/slide7.xml"/><Relationship Id="rId36" Type="http://schemas.openxmlformats.org/officeDocument/2006/relationships/font" Target="fonts/Quicksand-bold.fntdata"/><Relationship Id="rId17" Type="http://schemas.openxmlformats.org/officeDocument/2006/relationships/slide" Target="slides/slide10.xml"/><Relationship Id="rId16" Type="http://schemas.openxmlformats.org/officeDocument/2006/relationships/slide" Target="slides/slide9.xml"/><Relationship Id="rId38" Type="http://schemas.openxmlformats.org/officeDocument/2006/relationships/font" Target="fonts/QuicksandLight-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cce.io/cm1w-1-s" TargetMode="External"/><Relationship Id="rId3" Type="http://schemas.openxmlformats.org/officeDocument/2006/relationships/hyperlink" Target="https://ncce.io/og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laptop-notebook-mobile-computer-154091/" TargetMode="External"/><Relationship Id="rId3" Type="http://schemas.openxmlformats.org/officeDocument/2006/relationships/hyperlink" Target="https://pixabay.com/vectors/computer-desktop-workstation-office-158675/" TargetMode="External"/><Relationship Id="rId4" Type="http://schemas.openxmlformats.org/officeDocument/2006/relationships/hyperlink" Target="https://pixabay.com/vectors/mouse-electronics-keyboard-computer-1412284/"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computer-keyboard-home-computer-158770/"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laptop-notebook-mobile-computer-154091/" TargetMode="External"/><Relationship Id="rId3" Type="http://schemas.openxmlformats.org/officeDocument/2006/relationships/hyperlink" Target="https://pixabay.com/vectors/laptop-notebook-mobile-computer-154091/" TargetMode="External"/><Relationship Id="rId4" Type="http://schemas.openxmlformats.org/officeDocument/2006/relationships/hyperlink" Target="https://pixabay.com/vectors/computer-desktop-workstation-office-158675/" TargetMode="External"/><Relationship Id="rId5" Type="http://schemas.openxmlformats.org/officeDocument/2006/relationships/hyperlink" Target="https://commons.wikimedia.org/wiki/File:Microsoft_Word_2013_logo.svg" TargetMode="External"/><Relationship Id="rId6" Type="http://schemas.openxmlformats.org/officeDocument/2006/relationships/hyperlink" Target="https://commons.wikimedia.org/wiki/File:Icon-doc.svg" TargetMode="External"/><Relationship Id="rId7" Type="http://schemas.openxmlformats.org/officeDocument/2006/relationships/hyperlink" Target="https://commons.wikimedia.org/wiki/File:LibreOffice_6.1_Writer_Icon.svg" TargetMode="External"/><Relationship Id="rId8" Type="http://schemas.openxmlformats.org/officeDocument/2006/relationships/hyperlink" Target="https://www.openoffice.org/ui/VisualDesign/OOo30MimeType.htm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cce.io/cm1w-1-a3-h"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computer-desktop-workstation-office-158675/"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a4-paper-template-pencil-poetry-4279517/" TargetMode="External"/><Relationship Id="rId3" Type="http://schemas.openxmlformats.org/officeDocument/2006/relationships/hyperlink" Target="https://pixabay.com/photos/street-chalk-chalk-colorful-asphalt-73583/" TargetMode="External"/><Relationship Id="rId4" Type="http://schemas.openxmlformats.org/officeDocument/2006/relationships/hyperlink" Target="https://pixabay.com/vectors/ball-pen-biro-pen-black-write-154998/" TargetMode="External"/><Relationship Id="rId5" Type="http://schemas.openxmlformats.org/officeDocument/2006/relationships/hyperlink" Target="https://pixabay.com/vectors/pencil-green-writing-tools-37254/"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fcec89090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fcec89090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GB" sz="900">
                <a:solidFill>
                  <a:srgbClr val="666666"/>
                </a:solidFill>
                <a:latin typeface="Quicksand"/>
                <a:ea typeface="Quicksand"/>
                <a:cs typeface="Quicksand"/>
                <a:sym typeface="Quicksand"/>
              </a:rPr>
              <a:t>Last updated: 01-07-20</a:t>
            </a:r>
            <a:endParaRPr sz="900">
              <a:solidFill>
                <a:srgbClr val="666666"/>
              </a:solidFill>
              <a:latin typeface="Quicksand"/>
              <a:ea typeface="Quicksand"/>
              <a:cs typeface="Quicksand"/>
              <a:sym typeface="Quicksand"/>
            </a:endParaRPr>
          </a:p>
          <a:p>
            <a:pPr indent="0" lvl="0" marL="0" rtl="0" algn="just">
              <a:lnSpc>
                <a:spcPct val="115000"/>
              </a:lnSpc>
              <a:spcBef>
                <a:spcPts val="0"/>
              </a:spcBef>
              <a:spcAft>
                <a:spcPts val="0"/>
              </a:spcAft>
              <a:buNone/>
            </a:pPr>
            <a:r>
              <a:t/>
            </a:r>
            <a:endParaRPr sz="900">
              <a:solidFill>
                <a:srgbClr val="666666"/>
              </a:solidFill>
              <a:latin typeface="Quicksand"/>
              <a:ea typeface="Quicksand"/>
              <a:cs typeface="Quicksand"/>
              <a:sym typeface="Quicksand"/>
            </a:endParaRPr>
          </a:p>
          <a:p>
            <a:pPr indent="0" lvl="0" marL="0" rtl="0" algn="just">
              <a:lnSpc>
                <a:spcPct val="115000"/>
              </a:lnSpc>
              <a:spcBef>
                <a:spcPts val="0"/>
              </a:spcBef>
              <a:spcAft>
                <a:spcPts val="0"/>
              </a:spcAft>
              <a:buNone/>
            </a:pPr>
            <a:r>
              <a:rPr lang="en-GB" sz="900">
                <a:solidFill>
                  <a:srgbClr val="666666"/>
                </a:solidFill>
                <a:latin typeface="Quicksand"/>
                <a:ea typeface="Quicksand"/>
                <a:cs typeface="Quicksand"/>
                <a:sym typeface="Quicksand"/>
              </a:rPr>
              <a:t>This resource is available online at </a:t>
            </a:r>
            <a:r>
              <a:rPr lang="en-GB" sz="900" u="sng">
                <a:solidFill>
                  <a:schemeClr val="hlink"/>
                </a:solidFill>
                <a:latin typeface="Quicksand"/>
                <a:ea typeface="Quicksand"/>
                <a:cs typeface="Quicksand"/>
                <a:sym typeface="Quicksand"/>
                <a:hlinkClick r:id="rId2"/>
              </a:rPr>
              <a:t>ncce.io/cm1w-1-s</a:t>
            </a:r>
            <a:r>
              <a:rPr lang="en-GB" sz="900">
                <a:solidFill>
                  <a:srgbClr val="666666"/>
                </a:solidFill>
                <a:latin typeface="Quicksand"/>
                <a:ea typeface="Quicksand"/>
                <a:cs typeface="Quicksand"/>
                <a:sym typeface="Quicksand"/>
              </a:rPr>
              <a:t>. Resources are updated </a:t>
            </a:r>
            <a:r>
              <a:rPr lang="en-GB" sz="900">
                <a:solidFill>
                  <a:srgbClr val="666666"/>
                </a:solidFill>
                <a:latin typeface="Quicksand"/>
                <a:ea typeface="Quicksand"/>
                <a:cs typeface="Quicksand"/>
                <a:sym typeface="Quicksand"/>
              </a:rPr>
              <a:t>regularly — </a:t>
            </a:r>
            <a:r>
              <a:rPr lang="en-GB" sz="900">
                <a:solidFill>
                  <a:srgbClr val="666666"/>
                </a:solidFill>
                <a:latin typeface="Quicksand"/>
                <a:ea typeface="Quicksand"/>
                <a:cs typeface="Quicksand"/>
                <a:sym typeface="Quicksand"/>
              </a:rPr>
              <a:t>please check that you are using the latest version.</a:t>
            </a:r>
            <a:endParaRPr sz="900">
              <a:solidFill>
                <a:srgbClr val="666666"/>
              </a:solidFill>
              <a:latin typeface="Quicksand"/>
              <a:ea typeface="Quicksand"/>
              <a:cs typeface="Quicksand"/>
              <a:sym typeface="Quicksand"/>
            </a:endParaRPr>
          </a:p>
          <a:p>
            <a:pPr indent="0" lvl="0" marL="0" rtl="0" algn="just">
              <a:lnSpc>
                <a:spcPct val="115000"/>
              </a:lnSpc>
              <a:spcBef>
                <a:spcPts val="0"/>
              </a:spcBef>
              <a:spcAft>
                <a:spcPts val="0"/>
              </a:spcAft>
              <a:buNone/>
            </a:pPr>
            <a:r>
              <a:t/>
            </a:r>
            <a:endParaRPr sz="900">
              <a:solidFill>
                <a:srgbClr val="666666"/>
              </a:solidFill>
              <a:latin typeface="Quicksand"/>
              <a:ea typeface="Quicksand"/>
              <a:cs typeface="Quicksand"/>
              <a:sym typeface="Quicksand"/>
            </a:endParaRPr>
          </a:p>
          <a:p>
            <a:pPr indent="0" lvl="0" marL="0" rtl="0" algn="just">
              <a:lnSpc>
                <a:spcPct val="115000"/>
              </a:lnSpc>
              <a:spcBef>
                <a:spcPts val="0"/>
              </a:spcBef>
              <a:spcAft>
                <a:spcPts val="0"/>
              </a:spcAft>
              <a:buNone/>
            </a:pPr>
            <a:r>
              <a:rPr lang="en-GB" sz="900">
                <a:solidFill>
                  <a:srgbClr val="666666"/>
                </a:solidFill>
                <a:latin typeface="Quicksand"/>
                <a:ea typeface="Quicksand"/>
                <a:cs typeface="Quicksand"/>
                <a:sym typeface="Quicksand"/>
              </a:rPr>
              <a:t>This resource is licensed under the Open Government Licence, version 3. For more information on this licence, see </a:t>
            </a:r>
            <a:r>
              <a:rPr lang="en-GB" sz="900" u="sng">
                <a:solidFill>
                  <a:srgbClr val="1155CC"/>
                </a:solidFill>
                <a:latin typeface="Quicksand"/>
                <a:ea typeface="Quicksand"/>
                <a:cs typeface="Quicksand"/>
                <a:sym typeface="Quicksand"/>
                <a:hlinkClick r:id="rId3"/>
              </a:rPr>
              <a:t>ncce.io/ogl</a:t>
            </a:r>
            <a:r>
              <a:rPr lang="en-GB" sz="900">
                <a:solidFill>
                  <a:srgbClr val="666666"/>
                </a:solidFill>
                <a:latin typeface="Quicksand"/>
                <a:ea typeface="Quicksand"/>
                <a:cs typeface="Quicksand"/>
                <a:sym typeface="Quicksand"/>
              </a:rPr>
              <a:t>.</a:t>
            </a:r>
            <a:endParaRPr sz="900">
              <a:solidFill>
                <a:srgbClr val="666666"/>
              </a:solidFill>
              <a:latin typeface="Quicksand"/>
              <a:ea typeface="Quicksand"/>
              <a:cs typeface="Quicksand"/>
              <a:sym typeface="Quicksand"/>
            </a:endParaRPr>
          </a:p>
          <a:p>
            <a:pPr indent="0" lvl="0" marL="0" rtl="0" algn="l">
              <a:lnSpc>
                <a:spcPct val="115000"/>
              </a:lnSpc>
              <a:spcBef>
                <a:spcPts val="0"/>
              </a:spcBef>
              <a:spcAft>
                <a:spcPts val="0"/>
              </a:spcAft>
              <a:buNone/>
            </a:pPr>
            <a:r>
              <a:t/>
            </a:r>
            <a:endParaRPr sz="900">
              <a:solidFill>
                <a:srgbClr val="666666"/>
              </a:solidFill>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5f2558693a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5f2558693a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highlight>
                  <a:schemeClr val="lt1"/>
                </a:highlight>
                <a:latin typeface="Quicksand"/>
                <a:ea typeface="Quicksand"/>
                <a:cs typeface="Quicksand"/>
                <a:sym typeface="Quicksand"/>
              </a:rPr>
              <a:t>Once the learners have thought about what part of the computer they could use, click to animate the illustrated keyboard. </a:t>
            </a:r>
            <a:endParaRPr>
              <a:solidFill>
                <a:srgbClr val="333333"/>
              </a:solidFill>
              <a:highlight>
                <a:schemeClr val="lt1"/>
              </a:highlight>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highlight>
                <a:schemeClr val="lt1"/>
              </a:highlight>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sources:</a:t>
            </a:r>
            <a:endParaRPr>
              <a:solidFill>
                <a:srgbClr val="333333"/>
              </a:solidFill>
              <a:highlight>
                <a:schemeClr val="lt1"/>
              </a:highlight>
              <a:latin typeface="Quicksand"/>
              <a:ea typeface="Quicksand"/>
              <a:cs typeface="Quicksand"/>
              <a:sym typeface="Quicksand"/>
            </a:endParaRPr>
          </a:p>
          <a:p>
            <a:pPr indent="0" lvl="0" marL="0" rtl="0" algn="l">
              <a:spcBef>
                <a:spcPts val="0"/>
              </a:spcBef>
              <a:spcAft>
                <a:spcPts val="0"/>
              </a:spcAft>
              <a:buNone/>
            </a:pPr>
            <a:r>
              <a:rPr lang="en-GB" u="sng">
                <a:solidFill>
                  <a:schemeClr val="hlink"/>
                </a:solidFill>
                <a:highlight>
                  <a:schemeClr val="lt1"/>
                </a:highlight>
                <a:latin typeface="Quicksand"/>
                <a:ea typeface="Quicksand"/>
                <a:cs typeface="Quicksand"/>
                <a:sym typeface="Quicksand"/>
                <a:hlinkClick r:id="rId2"/>
              </a:rPr>
              <a:t>https://pixabay.com/vectors/laptop-notebook-mobile-computer-154091/</a:t>
            </a:r>
            <a:endParaRPr>
              <a:solidFill>
                <a:srgbClr val="333333"/>
              </a:solidFill>
              <a:highlight>
                <a:schemeClr val="lt1"/>
              </a:highlight>
              <a:latin typeface="Quicksand"/>
              <a:ea typeface="Quicksand"/>
              <a:cs typeface="Quicksand"/>
              <a:sym typeface="Quicksand"/>
            </a:endParaRPr>
          </a:p>
          <a:p>
            <a:pPr indent="0" lvl="0" marL="0" rtl="0" algn="l">
              <a:spcBef>
                <a:spcPts val="0"/>
              </a:spcBef>
              <a:spcAft>
                <a:spcPts val="0"/>
              </a:spcAft>
              <a:buNone/>
            </a:pPr>
            <a:r>
              <a:rPr lang="en-GB" u="sng">
                <a:solidFill>
                  <a:schemeClr val="hlink"/>
                </a:solidFill>
                <a:highlight>
                  <a:schemeClr val="lt1"/>
                </a:highlight>
                <a:latin typeface="Quicksand"/>
                <a:ea typeface="Quicksand"/>
                <a:cs typeface="Quicksand"/>
                <a:sym typeface="Quicksand"/>
                <a:hlinkClick r:id="rId3"/>
              </a:rPr>
              <a:t>https://pixabay.com/vectors/computer-desktop-workstation-office-158675/</a:t>
            </a:r>
            <a:endParaRPr>
              <a:solidFill>
                <a:srgbClr val="333333"/>
              </a:solidFill>
              <a:highlight>
                <a:schemeClr val="lt1"/>
              </a:highlight>
              <a:latin typeface="Quicksand"/>
              <a:ea typeface="Quicksand"/>
              <a:cs typeface="Quicksand"/>
              <a:sym typeface="Quicksand"/>
            </a:endParaRPr>
          </a:p>
          <a:p>
            <a:pPr indent="0" lvl="0" marL="0" rtl="0" algn="l">
              <a:spcBef>
                <a:spcPts val="0"/>
              </a:spcBef>
              <a:spcAft>
                <a:spcPts val="0"/>
              </a:spcAft>
              <a:buNone/>
            </a:pPr>
            <a:r>
              <a:rPr lang="en-GB" u="sng">
                <a:solidFill>
                  <a:schemeClr val="hlink"/>
                </a:solidFill>
                <a:highlight>
                  <a:schemeClr val="lt1"/>
                </a:highlight>
                <a:latin typeface="Quicksand"/>
                <a:ea typeface="Quicksand"/>
                <a:cs typeface="Quicksand"/>
                <a:sym typeface="Quicksand"/>
                <a:hlinkClick r:id="rId4"/>
              </a:rPr>
              <a:t>https://pixabay.com/vectors/mouse-electronics-keyboard-computer-1412284/</a:t>
            </a:r>
            <a:endParaRPr>
              <a:solidFill>
                <a:srgbClr val="333333"/>
              </a:solidFill>
              <a:highlight>
                <a:schemeClr val="lt1"/>
              </a:highlight>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5fcec8909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5fcec8909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GB">
                <a:solidFill>
                  <a:srgbClr val="333333"/>
                </a:solidFill>
                <a:latin typeface="Quicksand"/>
                <a:ea typeface="Quicksand"/>
                <a:cs typeface="Quicksand"/>
                <a:sym typeface="Quicksand"/>
              </a:rPr>
              <a:t>Prompt the learners to think about the letter keys for this activity, but allow them to think more generally as well. Possible answers could include: </a:t>
            </a:r>
            <a:endParaRPr>
              <a:solidFill>
                <a:srgbClr val="333333"/>
              </a:solidFill>
              <a:latin typeface="Quicksand"/>
              <a:ea typeface="Quicksand"/>
              <a:cs typeface="Quicksand"/>
              <a:sym typeface="Quicksand"/>
            </a:endParaRPr>
          </a:p>
          <a:p>
            <a:pPr indent="-298450" lvl="0" marL="457200" rtl="0" algn="just">
              <a:spcBef>
                <a:spcPts val="0"/>
              </a:spcBef>
              <a:spcAft>
                <a:spcPts val="0"/>
              </a:spcAft>
              <a:buClr>
                <a:srgbClr val="5B5BA5"/>
              </a:buClr>
              <a:buSzPts val="1100"/>
              <a:buFont typeface="Quicksand"/>
              <a:buChar char="●"/>
            </a:pPr>
            <a:r>
              <a:rPr lang="en-GB">
                <a:solidFill>
                  <a:srgbClr val="333333"/>
                </a:solidFill>
                <a:latin typeface="Quicksand"/>
                <a:ea typeface="Quicksand"/>
                <a:cs typeface="Quicksand"/>
                <a:sym typeface="Quicksand"/>
              </a:rPr>
              <a:t>The letters are not in alphabetical order.</a:t>
            </a:r>
            <a:endParaRPr>
              <a:solidFill>
                <a:srgbClr val="333333"/>
              </a:solidFill>
              <a:latin typeface="Quicksand"/>
              <a:ea typeface="Quicksand"/>
              <a:cs typeface="Quicksand"/>
              <a:sym typeface="Quicksand"/>
            </a:endParaRPr>
          </a:p>
          <a:p>
            <a:pPr indent="-298450" lvl="0" marL="457200" rtl="0" algn="just">
              <a:spcBef>
                <a:spcPts val="0"/>
              </a:spcBef>
              <a:spcAft>
                <a:spcPts val="0"/>
              </a:spcAft>
              <a:buClr>
                <a:srgbClr val="5B5BA5"/>
              </a:buClr>
              <a:buSzPts val="1100"/>
              <a:buFont typeface="Quicksand"/>
              <a:buChar char="●"/>
            </a:pPr>
            <a:r>
              <a:rPr lang="en-GB">
                <a:solidFill>
                  <a:srgbClr val="333333"/>
                </a:solidFill>
                <a:latin typeface="Quicksand"/>
                <a:ea typeface="Quicksand"/>
                <a:cs typeface="Quicksand"/>
                <a:sym typeface="Quicksand"/>
              </a:rPr>
              <a:t>The letters are all capitals.</a:t>
            </a:r>
            <a:endParaRPr>
              <a:solidFill>
                <a:srgbClr val="333333"/>
              </a:solidFill>
              <a:latin typeface="Quicksand"/>
              <a:ea typeface="Quicksand"/>
              <a:cs typeface="Quicksand"/>
              <a:sym typeface="Quicksand"/>
            </a:endParaRPr>
          </a:p>
          <a:p>
            <a:pPr indent="-298450" lvl="0" marL="457200" rtl="0" algn="just">
              <a:spcBef>
                <a:spcPts val="0"/>
              </a:spcBef>
              <a:spcAft>
                <a:spcPts val="0"/>
              </a:spcAft>
              <a:buClr>
                <a:srgbClr val="5B5BA5"/>
              </a:buClr>
              <a:buSzPts val="1100"/>
              <a:buFont typeface="Quicksand"/>
              <a:buChar char="●"/>
            </a:pPr>
            <a:r>
              <a:rPr lang="en-GB">
                <a:solidFill>
                  <a:srgbClr val="333333"/>
                </a:solidFill>
                <a:latin typeface="Quicksand"/>
                <a:ea typeface="Quicksand"/>
                <a:cs typeface="Quicksand"/>
                <a:sym typeface="Quicksand"/>
              </a:rPr>
              <a:t>Some of the keys have more than one thing on them. </a:t>
            </a:r>
            <a:endParaRPr>
              <a:solidFill>
                <a:srgbClr val="333333"/>
              </a:solidFill>
              <a:latin typeface="Quicksand"/>
              <a:ea typeface="Quicksand"/>
              <a:cs typeface="Quicksand"/>
              <a:sym typeface="Quicksand"/>
            </a:endParaRPr>
          </a:p>
          <a:p>
            <a:pPr indent="0" lvl="0" marL="0" rtl="0" algn="just">
              <a:spcBef>
                <a:spcPts val="0"/>
              </a:spcBef>
              <a:spcAft>
                <a:spcPts val="0"/>
              </a:spcAft>
              <a:buNone/>
            </a:pPr>
            <a:r>
              <a:t/>
            </a:r>
            <a:endParaRPr>
              <a:solidFill>
                <a:srgbClr val="333333"/>
              </a:solidFill>
              <a:latin typeface="Quicksand"/>
              <a:ea typeface="Quicksand"/>
              <a:cs typeface="Quicksand"/>
              <a:sym typeface="Quicksand"/>
            </a:endParaRPr>
          </a:p>
          <a:p>
            <a:pPr indent="0" lvl="0" marL="0" rtl="0" algn="just">
              <a:spcBef>
                <a:spcPts val="0"/>
              </a:spcBef>
              <a:spcAft>
                <a:spcPts val="0"/>
              </a:spcAft>
              <a:buNone/>
            </a:pPr>
            <a:r>
              <a:rPr lang="en-GB">
                <a:solidFill>
                  <a:srgbClr val="333333"/>
                </a:solidFill>
                <a:latin typeface="Quicksand"/>
                <a:ea typeface="Quicksand"/>
                <a:cs typeface="Quicksand"/>
                <a:sym typeface="Quicksand"/>
              </a:rPr>
              <a:t>Click to display the arrow and box explaining that we call the buttons on a keyboard</a:t>
            </a:r>
            <a:r>
              <a:rPr lang="en-GB">
                <a:solidFill>
                  <a:srgbClr val="333333"/>
                </a:solidFill>
                <a:latin typeface="Quicksand"/>
                <a:ea typeface="Quicksand"/>
                <a:cs typeface="Quicksand"/>
                <a:sym typeface="Quicksand"/>
              </a:rPr>
              <a:t> ‘keys’.</a:t>
            </a:r>
            <a:endParaRPr>
              <a:solidFill>
                <a:srgbClr val="333333"/>
              </a:solidFill>
              <a:latin typeface="Quicksand"/>
              <a:ea typeface="Quicksand"/>
              <a:cs typeface="Quicksand"/>
              <a:sym typeface="Quicksand"/>
            </a:endParaRPr>
          </a:p>
          <a:p>
            <a:pPr indent="0" lvl="0" marL="0" rtl="0" algn="just">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a:t>
            </a:r>
            <a:r>
              <a:rPr lang="en-GB">
                <a:solidFill>
                  <a:srgbClr val="333333"/>
                </a:solidFill>
                <a:latin typeface="Quicksand"/>
                <a:ea typeface="Quicksand"/>
                <a:cs typeface="Quicksand"/>
                <a:sym typeface="Quicksand"/>
              </a:rPr>
              <a:t>https://pixabay.com/vectors/computer-keyboard-home-computer-158770/</a:t>
            </a:r>
            <a:endParaRPr>
              <a:solidFill>
                <a:srgbClr val="333333"/>
              </a:solidFill>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5fcec8909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5fcec8909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Provide the learners with physical copies of the keyboard to colour. This will support them with the tasks throughout the rest of the unit and so should be kept safe for each lesson.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a:t>
            </a:r>
            <a:r>
              <a:rPr lang="en-GB" u="sng">
                <a:solidFill>
                  <a:schemeClr val="hlink"/>
                </a:solidFill>
                <a:latin typeface="Quicksand"/>
                <a:ea typeface="Quicksand"/>
                <a:cs typeface="Quicksand"/>
                <a:sym typeface="Quicksand"/>
                <a:hlinkClick r:id="rId2"/>
              </a:rPr>
              <a:t>https://pixabay.com/vectors/computer-keyboard-home-computer-158770/</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5f2558693a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5f2558693a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GB">
                <a:solidFill>
                  <a:srgbClr val="333333"/>
                </a:solidFill>
                <a:latin typeface="Quicksand"/>
                <a:ea typeface="Quicksand"/>
                <a:cs typeface="Quicksand"/>
                <a:sym typeface="Quicksand"/>
              </a:rPr>
              <a:t>Note:</a:t>
            </a:r>
            <a:r>
              <a:rPr lang="en-GB">
                <a:solidFill>
                  <a:srgbClr val="333333"/>
                </a:solidFill>
                <a:latin typeface="Quicksand"/>
                <a:ea typeface="Quicksand"/>
                <a:cs typeface="Quicksand"/>
                <a:sym typeface="Quicksand"/>
              </a:rPr>
              <a:t> If this lesson is the first time that the learners will be logging in to the computer, additional support/time may be required to facilitate this step. You may wish to ask the learners to colour the keys that they need to use to log in to the computer, in order to reduce the amount of time spent on this task in future lessons.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sources:</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u="sng">
                <a:solidFill>
                  <a:schemeClr val="hlink"/>
                </a:solidFill>
                <a:latin typeface="Quicksand"/>
                <a:ea typeface="Quicksand"/>
                <a:cs typeface="Quicksand"/>
                <a:sym typeface="Quicksand"/>
                <a:hlinkClick r:id="rId2"/>
              </a:rPr>
              <a:t>h</a:t>
            </a:r>
            <a:r>
              <a:rPr lang="en-GB" u="sng">
                <a:solidFill>
                  <a:srgbClr val="494985"/>
                </a:solidFill>
                <a:latin typeface="Quicksand"/>
                <a:ea typeface="Quicksand"/>
                <a:cs typeface="Quicksand"/>
                <a:sym typeface="Quicksand"/>
                <a:hlinkClick r:id="rId3"/>
              </a:rPr>
              <a:t>ttps://pixabay.com/vectors/laptop-notebook-mobile-computer-154091/</a:t>
            </a:r>
            <a:endParaRPr>
              <a:solidFill>
                <a:srgbClr val="494985"/>
              </a:solidFill>
              <a:latin typeface="Quicksand"/>
              <a:ea typeface="Quicksand"/>
              <a:cs typeface="Quicksand"/>
              <a:sym typeface="Quicksand"/>
            </a:endParaRPr>
          </a:p>
          <a:p>
            <a:pPr indent="0" lvl="0" marL="0" rtl="0" algn="l">
              <a:spcBef>
                <a:spcPts val="0"/>
              </a:spcBef>
              <a:spcAft>
                <a:spcPts val="0"/>
              </a:spcAft>
              <a:buNone/>
            </a:pPr>
            <a:r>
              <a:rPr lang="en-GB" u="sng">
                <a:solidFill>
                  <a:srgbClr val="494985"/>
                </a:solidFill>
                <a:latin typeface="Quicksand"/>
                <a:ea typeface="Quicksand"/>
                <a:cs typeface="Quicksand"/>
                <a:sym typeface="Quicksand"/>
                <a:hlinkClick r:id="rId4"/>
              </a:rPr>
              <a:t>https://pixabay.com/vectors/computer-desktop-workstation-office-158675/</a:t>
            </a:r>
            <a:endParaRPr>
              <a:solidFill>
                <a:srgbClr val="494985"/>
              </a:solidFill>
              <a:latin typeface="Quicksand"/>
              <a:ea typeface="Quicksand"/>
              <a:cs typeface="Quicksand"/>
              <a:sym typeface="Quicksand"/>
            </a:endParaRPr>
          </a:p>
          <a:p>
            <a:pPr indent="0" lvl="0" marL="0" rtl="0" algn="l">
              <a:spcBef>
                <a:spcPts val="0"/>
              </a:spcBef>
              <a:spcAft>
                <a:spcPts val="0"/>
              </a:spcAft>
              <a:buNone/>
            </a:pPr>
            <a:r>
              <a:rPr lang="en-GB" u="sng">
                <a:solidFill>
                  <a:srgbClr val="494985"/>
                </a:solidFill>
                <a:latin typeface="Quicksand"/>
                <a:ea typeface="Quicksand"/>
                <a:cs typeface="Quicksand"/>
                <a:sym typeface="Quicksand"/>
                <a:hlinkClick r:id="rId5"/>
              </a:rPr>
              <a:t>https://commons.wikimedia.org/wiki/File:Microsoft_Word_2013_logo.svg</a:t>
            </a:r>
            <a:endParaRPr>
              <a:solidFill>
                <a:srgbClr val="494985"/>
              </a:solidFill>
              <a:latin typeface="Quicksand"/>
              <a:ea typeface="Quicksand"/>
              <a:cs typeface="Quicksand"/>
              <a:sym typeface="Quicksand"/>
            </a:endParaRPr>
          </a:p>
          <a:p>
            <a:pPr indent="0" lvl="0" marL="0" rtl="0" algn="l">
              <a:spcBef>
                <a:spcPts val="0"/>
              </a:spcBef>
              <a:spcAft>
                <a:spcPts val="0"/>
              </a:spcAft>
              <a:buNone/>
            </a:pPr>
            <a:r>
              <a:rPr lang="en-GB" u="sng">
                <a:solidFill>
                  <a:srgbClr val="494985"/>
                </a:solidFill>
                <a:highlight>
                  <a:schemeClr val="lt1"/>
                </a:highlight>
                <a:latin typeface="Quicksand"/>
                <a:ea typeface="Quicksand"/>
                <a:cs typeface="Quicksand"/>
                <a:sym typeface="Quicksand"/>
                <a:hlinkClick r:id="rId6"/>
              </a:rPr>
              <a:t>https://commons.wikimedia.org/wiki/File:Icon-doc.svg</a:t>
            </a:r>
            <a:endParaRPr>
              <a:solidFill>
                <a:srgbClr val="494985"/>
              </a:solidFill>
              <a:highlight>
                <a:schemeClr val="lt1"/>
              </a:highlight>
              <a:latin typeface="Quicksand"/>
              <a:ea typeface="Quicksand"/>
              <a:cs typeface="Quicksand"/>
              <a:sym typeface="Quicksand"/>
            </a:endParaRPr>
          </a:p>
          <a:p>
            <a:pPr indent="0" lvl="0" marL="0" rtl="0" algn="l">
              <a:spcBef>
                <a:spcPts val="0"/>
              </a:spcBef>
              <a:spcAft>
                <a:spcPts val="0"/>
              </a:spcAft>
              <a:buNone/>
            </a:pPr>
            <a:r>
              <a:rPr lang="en-GB" u="sng">
                <a:solidFill>
                  <a:srgbClr val="494985"/>
                </a:solidFill>
                <a:highlight>
                  <a:schemeClr val="lt1"/>
                </a:highlight>
                <a:latin typeface="Quicksand"/>
                <a:ea typeface="Quicksand"/>
                <a:cs typeface="Quicksand"/>
                <a:sym typeface="Quicksand"/>
                <a:hlinkClick r:id="rId7"/>
              </a:rPr>
              <a:t>https://commons.wikimedia.org/wiki/File:LibreOffice_6.1_Writer_Icon.svg</a:t>
            </a:r>
            <a:endParaRPr>
              <a:solidFill>
                <a:srgbClr val="494985"/>
              </a:solidFill>
              <a:highlight>
                <a:schemeClr val="lt1"/>
              </a:highlight>
              <a:latin typeface="Quicksand"/>
              <a:ea typeface="Quicksand"/>
              <a:cs typeface="Quicksand"/>
              <a:sym typeface="Quicksand"/>
            </a:endParaRPr>
          </a:p>
          <a:p>
            <a:pPr indent="0" lvl="0" marL="0" rtl="0" algn="l">
              <a:spcBef>
                <a:spcPts val="0"/>
              </a:spcBef>
              <a:spcAft>
                <a:spcPts val="0"/>
              </a:spcAft>
              <a:buNone/>
            </a:pPr>
            <a:r>
              <a:rPr lang="en-GB" u="sng">
                <a:solidFill>
                  <a:srgbClr val="494985"/>
                </a:solidFill>
                <a:highlight>
                  <a:schemeClr val="lt1"/>
                </a:highlight>
                <a:latin typeface="Quicksand"/>
                <a:ea typeface="Quicksand"/>
                <a:cs typeface="Quicksand"/>
                <a:sym typeface="Quicksand"/>
                <a:hlinkClick r:id="rId8"/>
              </a:rPr>
              <a:t>https://www.openoffice.org/ui/VisualDesign/OOo30MimeType.html</a:t>
            </a:r>
            <a:endParaRPr>
              <a:solidFill>
                <a:srgbClr val="494985"/>
              </a:solidFill>
              <a:latin typeface="Quicksand"/>
              <a:ea typeface="Quicksand"/>
              <a:cs typeface="Quicksand"/>
              <a:sym typeface="Quicksan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5f2558693a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5f2558693a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a:t>
            </a:r>
            <a:r>
              <a:rPr lang="en-GB">
                <a:solidFill>
                  <a:srgbClr val="333333"/>
                </a:solidFill>
                <a:latin typeface="Quicksand"/>
                <a:ea typeface="Quicksand"/>
                <a:cs typeface="Quicksand"/>
                <a:sym typeface="Quicksand"/>
              </a:rPr>
              <a:t>https://pixabay.com/illustrations/letters-school-learn-alphabet-abc-3704026/</a:t>
            </a:r>
            <a:endParaRPr>
              <a:solidFill>
                <a:srgbClr val="333333"/>
              </a:solidFill>
              <a:latin typeface="Quicksand"/>
              <a:ea typeface="Quicksand"/>
              <a:cs typeface="Quicksand"/>
              <a:sym typeface="Quicksan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5fcec8909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5fcec8909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333333"/>
                </a:solidFill>
                <a:latin typeface="Quicksand"/>
                <a:ea typeface="Quicksand"/>
                <a:cs typeface="Quicksand"/>
                <a:sym typeface="Quicksand"/>
              </a:rPr>
              <a:t>Note: </a:t>
            </a:r>
            <a:r>
              <a:rPr lang="en-GB">
                <a:solidFill>
                  <a:srgbClr val="333333"/>
                </a:solidFill>
                <a:latin typeface="Quicksand"/>
                <a:ea typeface="Quicksand"/>
                <a:cs typeface="Quicksand"/>
                <a:sym typeface="Quicksand"/>
              </a:rPr>
              <a:t>This template could be shared on the screen or provided as a physical copy (</a:t>
            </a:r>
            <a:r>
              <a:rPr lang="en-GB" u="sng">
                <a:solidFill>
                  <a:schemeClr val="hlink"/>
                </a:solidFill>
                <a:latin typeface="Quicksand"/>
                <a:ea typeface="Quicksand"/>
                <a:cs typeface="Quicksand"/>
                <a:sym typeface="Quicksand"/>
                <a:hlinkClick r:id="rId2"/>
              </a:rPr>
              <a:t>printout</a:t>
            </a:r>
            <a:r>
              <a:rPr lang="en-GB">
                <a:solidFill>
                  <a:srgbClr val="333333"/>
                </a:solidFill>
                <a:latin typeface="Quicksand"/>
                <a:ea typeface="Quicksand"/>
                <a:cs typeface="Quicksand"/>
                <a:sym typeface="Quicksand"/>
              </a:rPr>
              <a:t>) if you want to keep the previous slide visible throughout the activity.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i="1">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Encourage the learners to use the keys when they are writing to see what they do. Ask the learners to think about when they might need to use these keys. Ask the learners to share with the rest of their peers.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https://pixabay.com/vectors/computer-keyboard-home-computer-158770/</a:t>
            </a:r>
            <a:endParaRPr>
              <a:solidFill>
                <a:srgbClr val="333333"/>
              </a:solidFill>
              <a:latin typeface="Quicksand"/>
              <a:ea typeface="Quicksand"/>
              <a:cs typeface="Quicksand"/>
              <a:sym typeface="Quicksan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5fcec8909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5fcec8909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GB">
                <a:solidFill>
                  <a:srgbClr val="333333"/>
                </a:solidFill>
                <a:latin typeface="Quicksand"/>
                <a:ea typeface="Quicksand"/>
                <a:cs typeface="Quicksand"/>
                <a:sym typeface="Quicksand"/>
              </a:rPr>
              <a:t>Note:</a:t>
            </a:r>
            <a:r>
              <a:rPr lang="en-GB">
                <a:solidFill>
                  <a:srgbClr val="333333"/>
                </a:solidFill>
                <a:latin typeface="Quicksand"/>
                <a:ea typeface="Quicksand"/>
                <a:cs typeface="Quicksand"/>
                <a:sym typeface="Quicksand"/>
              </a:rPr>
              <a:t> Additional support/time may be required to facilitate this step. You may wish to add a slide that details the steps that the learners need to take to log off/shut down their computers. </a:t>
            </a:r>
            <a:endParaRPr>
              <a:latin typeface="Quicksand"/>
              <a:ea typeface="Quicksand"/>
              <a:cs typeface="Quicksand"/>
              <a:sym typeface="Quicksan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5f2558693a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5f2558693a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Ask the learners to think about the two questions and discuss them with their partners. Encourage the learners to use good listening, as they will be sharing what their </a:t>
            </a:r>
            <a:r>
              <a:rPr b="1" lang="en-GB">
                <a:solidFill>
                  <a:srgbClr val="333333"/>
                </a:solidFill>
                <a:latin typeface="Quicksand"/>
                <a:ea typeface="Quicksand"/>
                <a:cs typeface="Quicksand"/>
                <a:sym typeface="Quicksand"/>
              </a:rPr>
              <a:t>partner </a:t>
            </a:r>
            <a:r>
              <a:rPr lang="en-GB">
                <a:solidFill>
                  <a:srgbClr val="333333"/>
                </a:solidFill>
                <a:latin typeface="Quicksand"/>
                <a:ea typeface="Quicksand"/>
                <a:cs typeface="Quicksand"/>
                <a:sym typeface="Quicksand"/>
              </a:rPr>
              <a:t>has said, and not their own ideas.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https://pixabay.com/illustrations/speech-balloon-talk-bubble-1019777/</a:t>
            </a:r>
            <a:endParaRPr>
              <a:solidFill>
                <a:srgbClr val="333333"/>
              </a:solidFill>
              <a:latin typeface="Quicksand"/>
              <a:ea typeface="Quicksand"/>
              <a:cs typeface="Quicksand"/>
              <a:sym typeface="Quicksan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60cff1204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60cff1204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a:t>
            </a:r>
            <a:r>
              <a:rPr lang="en-GB">
                <a:solidFill>
                  <a:srgbClr val="333333"/>
                </a:solidFill>
                <a:latin typeface="Quicksand"/>
                <a:ea typeface="Quicksand"/>
                <a:cs typeface="Quicksand"/>
                <a:sym typeface="Quicksand"/>
              </a:rPr>
              <a:t>https://pixabay.com/vectors/thumb-up-hand-like-confirm-go-top-307176/</a:t>
            </a:r>
            <a:endParaRPr>
              <a:solidFill>
                <a:srgbClr val="333333"/>
              </a:solidFill>
              <a:latin typeface="Quicksand"/>
              <a:ea typeface="Quicksand"/>
              <a:cs typeface="Quicksand"/>
              <a:sym typeface="Quicksan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5f2558693a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5f2558693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fcec89090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fcec89090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Image source: </a:t>
            </a:r>
            <a:r>
              <a:rPr lang="en-GB" u="sng">
                <a:solidFill>
                  <a:schemeClr val="hlink"/>
                </a:solidFill>
                <a:latin typeface="Quicksand"/>
                <a:ea typeface="Quicksand"/>
                <a:cs typeface="Quicksand"/>
                <a:sym typeface="Quicksand"/>
                <a:hlinkClick r:id="rId2"/>
              </a:rPr>
              <a:t>https://pixabay.com/vectors/computer-desktop-workstation-office-158675/</a:t>
            </a:r>
            <a:endParaRPr>
              <a:solidFill>
                <a:srgbClr val="333333"/>
              </a:solidFill>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f255869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f255869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latin typeface="Quicksand"/>
              <a:ea typeface="Quicksand"/>
              <a:cs typeface="Quicksand"/>
              <a:sym typeface="Quicksan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f2558693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f2558693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Quicksand"/>
              <a:ea typeface="Quicksand"/>
              <a:cs typeface="Quicksand"/>
              <a:sym typeface="Quicksa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f2558693a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f2558693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5f2558693a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f2558693a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Allow the learners time to discuss these images and to think about what can be used to create writing. Encourage the learners to think about other writing tools, e.g. fingers and paint, sand or salt, etc.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sources:</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u="sng">
                <a:solidFill>
                  <a:schemeClr val="hlink"/>
                </a:solidFill>
                <a:latin typeface="Quicksand"/>
                <a:ea typeface="Quicksand"/>
                <a:cs typeface="Quicksand"/>
                <a:sym typeface="Quicksand"/>
                <a:hlinkClick r:id="rId2"/>
              </a:rPr>
              <a:t>https://pixabay.com/photos/a4-paper-template-pencil-poetry-4279517/</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u="sng">
                <a:solidFill>
                  <a:schemeClr val="hlink"/>
                </a:solidFill>
                <a:latin typeface="Quicksand"/>
                <a:ea typeface="Quicksand"/>
                <a:cs typeface="Quicksand"/>
                <a:sym typeface="Quicksand"/>
                <a:hlinkClick r:id="rId3"/>
              </a:rPr>
              <a:t>https://pixabay.com/photos/street-chalk-chalk-colorful-asphalt-73583/</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u="sng">
                <a:solidFill>
                  <a:schemeClr val="hlink"/>
                </a:solidFill>
                <a:latin typeface="Quicksand"/>
                <a:ea typeface="Quicksand"/>
                <a:cs typeface="Quicksand"/>
                <a:sym typeface="Quicksand"/>
                <a:hlinkClick r:id="rId4"/>
              </a:rPr>
              <a:t>https://pixabay.com/vectors/ball-pen-biro-pen-black-write-154998/</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u="sng">
                <a:solidFill>
                  <a:schemeClr val="hlink"/>
                </a:solidFill>
                <a:latin typeface="Quicksand"/>
                <a:ea typeface="Quicksand"/>
                <a:cs typeface="Quicksand"/>
                <a:sym typeface="Quicksand"/>
                <a:hlinkClick r:id="rId5"/>
              </a:rPr>
              <a:t>https://pixabay.com/vectors/pencil-green-writing-tools-37254/</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5f262f6143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5f262f6143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333333"/>
                </a:solidFill>
                <a:latin typeface="Quicksand"/>
                <a:ea typeface="Quicksand"/>
                <a:cs typeface="Quicksand"/>
                <a:sym typeface="Quicksand"/>
              </a:rPr>
              <a:t>Note:</a:t>
            </a:r>
            <a:r>
              <a:rPr lang="en-GB">
                <a:solidFill>
                  <a:srgbClr val="333333"/>
                </a:solidFill>
                <a:latin typeface="Quicksand"/>
                <a:ea typeface="Quicksand"/>
                <a:cs typeface="Quicksand"/>
                <a:sym typeface="Quicksand"/>
              </a:rPr>
              <a:t> Learners may be familiar with a different type of word processor, e.g. a tablet. Encourage them to think about things that they may have used that look similar to the picture. </a:t>
            </a:r>
            <a:endParaRPr>
              <a:solidFill>
                <a:srgbClr val="333333"/>
              </a:solidFill>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f2558693a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f2558693a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Hold up a piece of plain paper to encourage the learners to relate the two ways of writing. It is important to explain that the white page is where the writing will go and the grey area is there to show us where the page ends.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sources:</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https://pixabay.com/photos/a4-paper-template-pencil-poetry-4279517/</a:t>
            </a:r>
            <a:endParaRPr>
              <a:solidFill>
                <a:srgbClr val="333333"/>
              </a:solidFill>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5f2558693a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5f2558693a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When the learners are thinking about the possible uses of the word processors, ask them to think about what they could use a regular piece of paper for.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Due to the age of the learners, encourage them to think critically about this activity. They may use physical paper to draw pictures, but they wouldn’t be able to use the word processor on a computer in the same way.</a:t>
            </a:r>
            <a:endParaRPr>
              <a:solidFill>
                <a:srgbClr val="333333"/>
              </a:solidFill>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sson 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665600" y="744575"/>
            <a:ext cx="58128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3215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CAPTION_ONLY_1">
    <p:spTree>
      <p:nvGrpSpPr>
        <p:cNvPr id="43" name="Shape 43"/>
        <p:cNvGrpSpPr/>
        <p:nvPr/>
      </p:nvGrpSpPr>
      <p:grpSpPr>
        <a:xfrm>
          <a:off x="0" y="0"/>
          <a:ext cx="0" cy="0"/>
          <a:chOff x="0" y="0"/>
          <a:chExt cx="0" cy="0"/>
        </a:xfrm>
      </p:grpSpPr>
      <p:sp>
        <p:nvSpPr>
          <p:cNvPr id="44" name="Google Shape;44;p11"/>
          <p:cNvSpPr txBox="1"/>
          <p:nvPr>
            <p:ph idx="1" type="body"/>
          </p:nvPr>
        </p:nvSpPr>
        <p:spPr>
          <a:xfrm>
            <a:off x="311700" y="4230575"/>
            <a:ext cx="84339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5" name="Google Shape;4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6" name="Google Shape;46;p11"/>
          <p:cNvSpPr txBox="1"/>
          <p:nvPr>
            <p:ph type="title"/>
          </p:nvPr>
        </p:nvSpPr>
        <p:spPr>
          <a:xfrm>
            <a:off x="311700" y="230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sp>
        <p:nvSpPr>
          <p:cNvPr id="48" name="Google Shape;4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3">
    <p:spTree>
      <p:nvGrpSpPr>
        <p:cNvPr id="54" name="Shape 54"/>
        <p:cNvGrpSpPr/>
        <p:nvPr/>
      </p:nvGrpSpPr>
      <p:grpSpPr>
        <a:xfrm>
          <a:off x="0" y="0"/>
          <a:ext cx="0" cy="0"/>
          <a:chOff x="0" y="0"/>
          <a:chExt cx="0" cy="0"/>
        </a:xfrm>
      </p:grpSpPr>
      <p:sp>
        <p:nvSpPr>
          <p:cNvPr id="55" name="Google Shape;55;p14"/>
          <p:cNvSpPr/>
          <p:nvPr/>
        </p:nvSpPr>
        <p:spPr>
          <a:xfrm>
            <a:off x="8316875" y="4351925"/>
            <a:ext cx="564300" cy="46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4"/>
          <p:cNvPicPr preferRelativeResize="0"/>
          <p:nvPr/>
        </p:nvPicPr>
        <p:blipFill rotWithShape="1">
          <a:blip r:embed="rId2">
            <a:alphaModFix/>
          </a:blip>
          <a:srcRect b="14825" l="14223" r="15015" t="14372"/>
          <a:stretch/>
        </p:blipFill>
        <p:spPr>
          <a:xfrm>
            <a:off x="8255175" y="4304125"/>
            <a:ext cx="694023" cy="694026"/>
          </a:xfrm>
          <a:prstGeom prst="rect">
            <a:avLst/>
          </a:prstGeom>
          <a:noFill/>
          <a:ln>
            <a:noFill/>
          </a:ln>
        </p:spPr>
      </p:pic>
      <p:sp>
        <p:nvSpPr>
          <p:cNvPr id="57" name="Google Shape;57;p14"/>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 name="Google Shape;58;p14"/>
          <p:cNvSpPr txBox="1"/>
          <p:nvPr>
            <p:ph idx="1" type="subTitle"/>
          </p:nvPr>
        </p:nvSpPr>
        <p:spPr>
          <a:xfrm>
            <a:off x="532725" y="2665400"/>
            <a:ext cx="8095800" cy="731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9" name="Google Shape;59;p14"/>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ives / Questions / Lists">
  <p:cSld name="TITLE_4_1_1_1_2">
    <p:spTree>
      <p:nvGrpSpPr>
        <p:cNvPr id="60" name="Shape 60"/>
        <p:cNvGrpSpPr/>
        <p:nvPr/>
      </p:nvGrpSpPr>
      <p:grpSpPr>
        <a:xfrm>
          <a:off x="0" y="0"/>
          <a:ext cx="0" cy="0"/>
          <a:chOff x="0" y="0"/>
          <a:chExt cx="0" cy="0"/>
        </a:xfrm>
      </p:grpSpPr>
      <p:sp>
        <p:nvSpPr>
          <p:cNvPr id="61" name="Google Shape;61;p15"/>
          <p:cNvSpPr txBox="1"/>
          <p:nvPr>
            <p:ph idx="1" type="body"/>
          </p:nvPr>
        </p:nvSpPr>
        <p:spPr>
          <a:xfrm>
            <a:off x="310900" y="1017725"/>
            <a:ext cx="8522100" cy="3811500"/>
          </a:xfrm>
          <a:prstGeom prst="rect">
            <a:avLst/>
          </a:prstGeom>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Char char="●"/>
              <a:defRPr/>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62" name="Google Shape;62;p15"/>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3" name="Google Shape;63;p1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64" name="Google Shape;64;p15"/>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and text under (with heading)">
  <p:cSld name="TITLE_4_1_1_2_1">
    <p:spTree>
      <p:nvGrpSpPr>
        <p:cNvPr id="65" name="Shape 65"/>
        <p:cNvGrpSpPr/>
        <p:nvPr/>
      </p:nvGrpSpPr>
      <p:grpSpPr>
        <a:xfrm>
          <a:off x="0" y="0"/>
          <a:ext cx="0" cy="0"/>
          <a:chOff x="0" y="0"/>
          <a:chExt cx="0" cy="0"/>
        </a:xfrm>
      </p:grpSpPr>
      <p:sp>
        <p:nvSpPr>
          <p:cNvPr id="66" name="Google Shape;66;p16"/>
          <p:cNvSpPr txBox="1"/>
          <p:nvPr>
            <p:ph idx="1" type="body"/>
          </p:nvPr>
        </p:nvSpPr>
        <p:spPr>
          <a:xfrm>
            <a:off x="310900" y="1017725"/>
            <a:ext cx="8521200" cy="30972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7" name="Google Shape;67;p16"/>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8" name="Google Shape;68;p16"/>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9" name="Google Shape;69;p1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70" name="Google Shape;70;p16"/>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and text under (no heading)">
  <p:cSld name="TITLE_4_1_1_1_4_1">
    <p:spTree>
      <p:nvGrpSpPr>
        <p:cNvPr id="71" name="Shape 71"/>
        <p:cNvGrpSpPr/>
        <p:nvPr/>
      </p:nvGrpSpPr>
      <p:grpSpPr>
        <a:xfrm>
          <a:off x="0" y="0"/>
          <a:ext cx="0" cy="0"/>
          <a:chOff x="0" y="0"/>
          <a:chExt cx="0" cy="0"/>
        </a:xfrm>
      </p:grpSpPr>
      <p:sp>
        <p:nvSpPr>
          <p:cNvPr id="72" name="Google Shape;72;p17"/>
          <p:cNvSpPr txBox="1"/>
          <p:nvPr>
            <p:ph idx="1" type="body"/>
          </p:nvPr>
        </p:nvSpPr>
        <p:spPr>
          <a:xfrm>
            <a:off x="310900" y="472000"/>
            <a:ext cx="8521200" cy="37953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3" name="Google Shape;73;p17"/>
          <p:cNvSpPr txBox="1"/>
          <p:nvPr>
            <p:ph idx="2" type="body"/>
          </p:nvPr>
        </p:nvSpPr>
        <p:spPr>
          <a:xfrm>
            <a:off x="310900" y="4282175"/>
            <a:ext cx="8521200" cy="5460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74" name="Google Shape;74;p1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75" name="Google Shape;75;p1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no text under)">
  <p:cSld name="TITLE_4_1_1_1_3_2_1">
    <p:spTree>
      <p:nvGrpSpPr>
        <p:cNvPr id="76" name="Shape 76"/>
        <p:cNvGrpSpPr/>
        <p:nvPr/>
      </p:nvGrpSpPr>
      <p:grpSpPr>
        <a:xfrm>
          <a:off x="0" y="0"/>
          <a:ext cx="0" cy="0"/>
          <a:chOff x="0" y="0"/>
          <a:chExt cx="0" cy="0"/>
        </a:xfrm>
      </p:grpSpPr>
      <p:sp>
        <p:nvSpPr>
          <p:cNvPr id="77" name="Google Shape;77;p18"/>
          <p:cNvSpPr txBox="1"/>
          <p:nvPr>
            <p:ph idx="1" type="body"/>
          </p:nvPr>
        </p:nvSpPr>
        <p:spPr>
          <a:xfrm>
            <a:off x="310900" y="1017725"/>
            <a:ext cx="8521200" cy="38115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8" name="Google Shape;78;p18"/>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9" name="Google Shape;79;p1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80" name="Google Shape;80;p18"/>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r Images side by side">
  <p:cSld name="TITLE_4_1_1_1_3_1_1_1">
    <p:spTree>
      <p:nvGrpSpPr>
        <p:cNvPr id="81" name="Shape 81"/>
        <p:cNvGrpSpPr/>
        <p:nvPr/>
      </p:nvGrpSpPr>
      <p:grpSpPr>
        <a:xfrm>
          <a:off x="0" y="0"/>
          <a:ext cx="0" cy="0"/>
          <a:chOff x="0" y="0"/>
          <a:chExt cx="0" cy="0"/>
        </a:xfrm>
      </p:grpSpPr>
      <p:sp>
        <p:nvSpPr>
          <p:cNvPr id="82" name="Google Shape;82;p19"/>
          <p:cNvSpPr txBox="1"/>
          <p:nvPr>
            <p:ph idx="1" type="body"/>
          </p:nvPr>
        </p:nvSpPr>
        <p:spPr>
          <a:xfrm>
            <a:off x="310900" y="1170124"/>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3" name="Google Shape;83;p19"/>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9"/>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85" name="Google Shape;85;p19"/>
          <p:cNvSpPr txBox="1"/>
          <p:nvPr>
            <p:ph idx="2" type="body"/>
          </p:nvPr>
        </p:nvSpPr>
        <p:spPr>
          <a:xfrm>
            <a:off x="4736600" y="1170100"/>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6" name="Google Shape;86;p19"/>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text">
  <p:cSld name="TITLE_4_1_1_1_1_1_1">
    <p:spTree>
      <p:nvGrpSpPr>
        <p:cNvPr id="87" name="Shape 87"/>
        <p:cNvGrpSpPr/>
        <p:nvPr/>
      </p:nvGrpSpPr>
      <p:grpSpPr>
        <a:xfrm>
          <a:off x="0" y="0"/>
          <a:ext cx="0" cy="0"/>
          <a:chOff x="0" y="0"/>
          <a:chExt cx="0" cy="0"/>
        </a:xfrm>
      </p:grpSpPr>
      <p:sp>
        <p:nvSpPr>
          <p:cNvPr id="88" name="Google Shape;88;p20"/>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360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9" name="Google Shape;89;p2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90" name="Google Shape;90;p20"/>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3">
    <p:spTree>
      <p:nvGrpSpPr>
        <p:cNvPr id="96" name="Shape 96"/>
        <p:cNvGrpSpPr/>
        <p:nvPr/>
      </p:nvGrpSpPr>
      <p:grpSpPr>
        <a:xfrm>
          <a:off x="0" y="0"/>
          <a:ext cx="0" cy="0"/>
          <a:chOff x="0" y="0"/>
          <a:chExt cx="0" cy="0"/>
        </a:xfrm>
      </p:grpSpPr>
      <p:sp>
        <p:nvSpPr>
          <p:cNvPr id="97" name="Google Shape;97;p22"/>
          <p:cNvSpPr/>
          <p:nvPr/>
        </p:nvSpPr>
        <p:spPr>
          <a:xfrm>
            <a:off x="8316875" y="4351925"/>
            <a:ext cx="564300" cy="46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22"/>
          <p:cNvPicPr preferRelativeResize="0"/>
          <p:nvPr/>
        </p:nvPicPr>
        <p:blipFill rotWithShape="1">
          <a:blip r:embed="rId2">
            <a:alphaModFix/>
          </a:blip>
          <a:srcRect b="14825" l="14223" r="15015" t="14372"/>
          <a:stretch/>
        </p:blipFill>
        <p:spPr>
          <a:xfrm>
            <a:off x="8255175" y="4304125"/>
            <a:ext cx="694023" cy="694026"/>
          </a:xfrm>
          <a:prstGeom prst="rect">
            <a:avLst/>
          </a:prstGeom>
          <a:noFill/>
          <a:ln>
            <a:noFill/>
          </a:ln>
        </p:spPr>
      </p:pic>
      <p:sp>
        <p:nvSpPr>
          <p:cNvPr id="99" name="Google Shape;99;p22"/>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0" name="Google Shape;100;p22"/>
          <p:cNvSpPr txBox="1"/>
          <p:nvPr>
            <p:ph idx="1" type="subTitle"/>
          </p:nvPr>
        </p:nvSpPr>
        <p:spPr>
          <a:xfrm>
            <a:off x="532725" y="2665400"/>
            <a:ext cx="8095800" cy="731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ives / Questions / Lists">
  <p:cSld name="TITLE_4_1_1_1_2">
    <p:spTree>
      <p:nvGrpSpPr>
        <p:cNvPr id="101" name="Shape 101"/>
        <p:cNvGrpSpPr/>
        <p:nvPr/>
      </p:nvGrpSpPr>
      <p:grpSpPr>
        <a:xfrm>
          <a:off x="0" y="0"/>
          <a:ext cx="0" cy="0"/>
          <a:chOff x="0" y="0"/>
          <a:chExt cx="0" cy="0"/>
        </a:xfrm>
      </p:grpSpPr>
      <p:sp>
        <p:nvSpPr>
          <p:cNvPr id="102" name="Google Shape;102;p23"/>
          <p:cNvSpPr txBox="1"/>
          <p:nvPr>
            <p:ph idx="1" type="body"/>
          </p:nvPr>
        </p:nvSpPr>
        <p:spPr>
          <a:xfrm>
            <a:off x="310900" y="1017725"/>
            <a:ext cx="8522100" cy="3811500"/>
          </a:xfrm>
          <a:prstGeom prst="rect">
            <a:avLst/>
          </a:prstGeom>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Char char="●"/>
              <a:defRPr/>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103" name="Google Shape;103;p23"/>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4" name="Google Shape;104;p2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05" name="Google Shape;105;p23"/>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and text under (with heading)">
  <p:cSld name="TITLE_4_1_1_2_1">
    <p:spTree>
      <p:nvGrpSpPr>
        <p:cNvPr id="106" name="Shape 106"/>
        <p:cNvGrpSpPr/>
        <p:nvPr/>
      </p:nvGrpSpPr>
      <p:grpSpPr>
        <a:xfrm>
          <a:off x="0" y="0"/>
          <a:ext cx="0" cy="0"/>
          <a:chOff x="0" y="0"/>
          <a:chExt cx="0" cy="0"/>
        </a:xfrm>
      </p:grpSpPr>
      <p:sp>
        <p:nvSpPr>
          <p:cNvPr id="107" name="Google Shape;107;p24"/>
          <p:cNvSpPr txBox="1"/>
          <p:nvPr>
            <p:ph idx="1" type="body"/>
          </p:nvPr>
        </p:nvSpPr>
        <p:spPr>
          <a:xfrm>
            <a:off x="310900" y="1017725"/>
            <a:ext cx="8521200" cy="30972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8" name="Google Shape;108;p24"/>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9" name="Google Shape;109;p2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11" name="Google Shape;111;p2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and text under (no heading)">
  <p:cSld name="TITLE_4_1_1_1_4_1">
    <p:spTree>
      <p:nvGrpSpPr>
        <p:cNvPr id="112" name="Shape 112"/>
        <p:cNvGrpSpPr/>
        <p:nvPr/>
      </p:nvGrpSpPr>
      <p:grpSpPr>
        <a:xfrm>
          <a:off x="0" y="0"/>
          <a:ext cx="0" cy="0"/>
          <a:chOff x="0" y="0"/>
          <a:chExt cx="0" cy="0"/>
        </a:xfrm>
      </p:grpSpPr>
      <p:sp>
        <p:nvSpPr>
          <p:cNvPr id="113" name="Google Shape;113;p25"/>
          <p:cNvSpPr txBox="1"/>
          <p:nvPr>
            <p:ph idx="1" type="body"/>
          </p:nvPr>
        </p:nvSpPr>
        <p:spPr>
          <a:xfrm>
            <a:off x="310900" y="472000"/>
            <a:ext cx="8521200" cy="37953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4" name="Google Shape;114;p25"/>
          <p:cNvSpPr txBox="1"/>
          <p:nvPr>
            <p:ph idx="2" type="body"/>
          </p:nvPr>
        </p:nvSpPr>
        <p:spPr>
          <a:xfrm>
            <a:off x="310900" y="4282175"/>
            <a:ext cx="8521200" cy="5460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5" name="Google Shape;115;p2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16" name="Google Shape;116;p2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no text under)">
  <p:cSld name="TITLE_4_1_1_1_3_2_1">
    <p:spTree>
      <p:nvGrpSpPr>
        <p:cNvPr id="117" name="Shape 117"/>
        <p:cNvGrpSpPr/>
        <p:nvPr/>
      </p:nvGrpSpPr>
      <p:grpSpPr>
        <a:xfrm>
          <a:off x="0" y="0"/>
          <a:ext cx="0" cy="0"/>
          <a:chOff x="0" y="0"/>
          <a:chExt cx="0" cy="0"/>
        </a:xfrm>
      </p:grpSpPr>
      <p:sp>
        <p:nvSpPr>
          <p:cNvPr id="118" name="Google Shape;118;p26"/>
          <p:cNvSpPr txBox="1"/>
          <p:nvPr>
            <p:ph idx="1" type="body"/>
          </p:nvPr>
        </p:nvSpPr>
        <p:spPr>
          <a:xfrm>
            <a:off x="310900" y="1017725"/>
            <a:ext cx="8521200" cy="38115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9" name="Google Shape;119;p26"/>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0" name="Google Shape;120;p2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21" name="Google Shape;121;p26"/>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r Images side by side">
  <p:cSld name="TITLE_4_1_1_1_3_1_1_1">
    <p:spTree>
      <p:nvGrpSpPr>
        <p:cNvPr id="122" name="Shape 122"/>
        <p:cNvGrpSpPr/>
        <p:nvPr/>
      </p:nvGrpSpPr>
      <p:grpSpPr>
        <a:xfrm>
          <a:off x="0" y="0"/>
          <a:ext cx="0" cy="0"/>
          <a:chOff x="0" y="0"/>
          <a:chExt cx="0" cy="0"/>
        </a:xfrm>
      </p:grpSpPr>
      <p:sp>
        <p:nvSpPr>
          <p:cNvPr id="123" name="Google Shape;123;p27"/>
          <p:cNvSpPr txBox="1"/>
          <p:nvPr>
            <p:ph idx="1" type="body"/>
          </p:nvPr>
        </p:nvSpPr>
        <p:spPr>
          <a:xfrm>
            <a:off x="310900" y="1170124"/>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4" name="Google Shape;124;p2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5" name="Google Shape;125;p2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26" name="Google Shape;126;p27"/>
          <p:cNvSpPr txBox="1"/>
          <p:nvPr>
            <p:ph idx="2" type="body"/>
          </p:nvPr>
        </p:nvSpPr>
        <p:spPr>
          <a:xfrm>
            <a:off x="4736600" y="1170100"/>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7" name="Google Shape;127;p2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text">
  <p:cSld name="TITLE_4_1_1_1_1_1_1">
    <p:spTree>
      <p:nvGrpSpPr>
        <p:cNvPr id="128" name="Shape 128"/>
        <p:cNvGrpSpPr/>
        <p:nvPr/>
      </p:nvGrpSpPr>
      <p:grpSpPr>
        <a:xfrm>
          <a:off x="0" y="0"/>
          <a:ext cx="0" cy="0"/>
          <a:chOff x="0" y="0"/>
          <a:chExt cx="0" cy="0"/>
        </a:xfrm>
      </p:grpSpPr>
      <p:sp>
        <p:nvSpPr>
          <p:cNvPr id="129" name="Google Shape;129;p28"/>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360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0" name="Google Shape;130;p2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31" name="Google Shape;131;p28"/>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xt lesson">
  <p:cSld name="SECTION_HEADER_2_1_2">
    <p:spTree>
      <p:nvGrpSpPr>
        <p:cNvPr id="132" name="Shape 132"/>
        <p:cNvGrpSpPr/>
        <p:nvPr/>
      </p:nvGrpSpPr>
      <p:grpSpPr>
        <a:xfrm>
          <a:off x="0" y="0"/>
          <a:ext cx="0" cy="0"/>
          <a:chOff x="0" y="0"/>
          <a:chExt cx="0" cy="0"/>
        </a:xfrm>
      </p:grpSpPr>
      <p:sp>
        <p:nvSpPr>
          <p:cNvPr id="133" name="Google Shape;133;p29"/>
          <p:cNvSpPr/>
          <p:nvPr/>
        </p:nvSpPr>
        <p:spPr>
          <a:xfrm>
            <a:off x="-75" y="0"/>
            <a:ext cx="9144000" cy="5143500"/>
          </a:xfrm>
          <a:prstGeom prst="rect">
            <a:avLst/>
          </a:prstGeom>
          <a:solidFill>
            <a:srgbClr val="5B5BA5">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9"/>
          <p:cNvSpPr/>
          <p:nvPr/>
        </p:nvSpPr>
        <p:spPr>
          <a:xfrm>
            <a:off x="-9750" y="-4475"/>
            <a:ext cx="9153900" cy="30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9"/>
          <p:cNvSpPr txBox="1"/>
          <p:nvPr/>
        </p:nvSpPr>
        <p:spPr>
          <a:xfrm>
            <a:off x="-270017" y="-45000"/>
            <a:ext cx="9021000" cy="256500"/>
          </a:xfrm>
          <a:prstGeom prst="rect">
            <a:avLst/>
          </a:prstGeom>
          <a:noFill/>
          <a:ln>
            <a:noFill/>
          </a:ln>
        </p:spPr>
        <p:txBody>
          <a:bodyPr anchorCtr="0" anchor="t" bIns="91425" lIns="91425" spcFirstLastPara="1" rIns="0" wrap="square" tIns="91425">
            <a:noAutofit/>
          </a:bodyPr>
          <a:lstStyle/>
          <a:p>
            <a:pPr indent="0" lvl="0" marL="0" rtl="0" algn="r">
              <a:spcBef>
                <a:spcPts val="0"/>
              </a:spcBef>
              <a:spcAft>
                <a:spcPts val="0"/>
              </a:spcAft>
              <a:buNone/>
            </a:pPr>
            <a:r>
              <a:rPr b="1" lang="en-GB" sz="1300">
                <a:solidFill>
                  <a:srgbClr val="5B5BA5"/>
                </a:solidFill>
                <a:latin typeface="Quicksand"/>
                <a:ea typeface="Quicksand"/>
                <a:cs typeface="Quicksand"/>
                <a:sym typeface="Quicksand"/>
              </a:rPr>
              <a:t>Next lesson...</a:t>
            </a:r>
            <a:endParaRPr b="1" sz="1300">
              <a:solidFill>
                <a:srgbClr val="5B5BA5"/>
              </a:solidFill>
              <a:latin typeface="Quicksand"/>
              <a:ea typeface="Quicksand"/>
              <a:cs typeface="Quicksand"/>
              <a:sym typeface="Quicksand"/>
            </a:endParaRPr>
          </a:p>
        </p:txBody>
      </p:sp>
      <p:sp>
        <p:nvSpPr>
          <p:cNvPr id="136" name="Google Shape;136;p29"/>
          <p:cNvSpPr txBox="1"/>
          <p:nvPr>
            <p:ph type="title"/>
          </p:nvPr>
        </p:nvSpPr>
        <p:spPr>
          <a:xfrm>
            <a:off x="542575" y="1029300"/>
            <a:ext cx="5130600" cy="502800"/>
          </a:xfrm>
          <a:prstGeom prst="rect">
            <a:avLst/>
          </a:prstGeom>
        </p:spPr>
        <p:txBody>
          <a:bodyPr anchorCtr="0" anchor="t" bIns="91425" lIns="0"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p:txBody>
      </p:sp>
      <p:sp>
        <p:nvSpPr>
          <p:cNvPr id="137" name="Google Shape;137;p29"/>
          <p:cNvSpPr txBox="1"/>
          <p:nvPr>
            <p:ph idx="1" type="subTitle"/>
          </p:nvPr>
        </p:nvSpPr>
        <p:spPr>
          <a:xfrm>
            <a:off x="534600" y="1659650"/>
            <a:ext cx="5130600" cy="1086000"/>
          </a:xfrm>
          <a:prstGeom prst="rect">
            <a:avLst/>
          </a:prstGeom>
        </p:spPr>
        <p:txBody>
          <a:bodyPr anchorCtr="0" anchor="t" bIns="91425" lIns="0"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8" name="Google Shape;138;p29"/>
          <p:cNvSpPr txBox="1"/>
          <p:nvPr>
            <p:ph idx="2" type="title"/>
          </p:nvPr>
        </p:nvSpPr>
        <p:spPr>
          <a:xfrm>
            <a:off x="526875" y="2745600"/>
            <a:ext cx="5130600" cy="502800"/>
          </a:xfrm>
          <a:prstGeom prst="rect">
            <a:avLst/>
          </a:prstGeom>
        </p:spPr>
        <p:txBody>
          <a:bodyPr anchorCtr="0" anchor="t" bIns="91425" lIns="0"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p:txBody>
      </p:sp>
      <p:sp>
        <p:nvSpPr>
          <p:cNvPr id="139" name="Google Shape;139;p29"/>
          <p:cNvSpPr txBox="1"/>
          <p:nvPr>
            <p:ph idx="3" type="subTitle"/>
          </p:nvPr>
        </p:nvSpPr>
        <p:spPr>
          <a:xfrm>
            <a:off x="522975" y="3392825"/>
            <a:ext cx="5150100" cy="1051500"/>
          </a:xfrm>
          <a:prstGeom prst="rect">
            <a:avLst/>
          </a:prstGeom>
        </p:spPr>
        <p:txBody>
          <a:bodyPr anchorCtr="0" anchor="t" bIns="91425" lIns="0"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230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981750"/>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ives Keywords and Next Time">
  <p:cSld name="TITLE_AND_BODY_1">
    <p:spTree>
      <p:nvGrpSpPr>
        <p:cNvPr id="20" name="Shape 20"/>
        <p:cNvGrpSpPr/>
        <p:nvPr/>
      </p:nvGrpSpPr>
      <p:grpSpPr>
        <a:xfrm>
          <a:off x="0" y="0"/>
          <a:ext cx="0" cy="0"/>
          <a:chOff x="0" y="0"/>
          <a:chExt cx="0" cy="0"/>
        </a:xfrm>
      </p:grpSpPr>
      <p:sp>
        <p:nvSpPr>
          <p:cNvPr id="21" name="Google Shape;21;p5"/>
          <p:cNvSpPr txBox="1"/>
          <p:nvPr>
            <p:ph type="title"/>
          </p:nvPr>
        </p:nvSpPr>
        <p:spPr>
          <a:xfrm>
            <a:off x="311700" y="230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515400" y="999000"/>
            <a:ext cx="8113200" cy="36045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Char char="●"/>
              <a:defRPr sz="2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6"/>
          <p:cNvSpPr txBox="1"/>
          <p:nvPr>
            <p:ph type="title"/>
          </p:nvPr>
        </p:nvSpPr>
        <p:spPr>
          <a:xfrm>
            <a:off x="311700" y="230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7"/>
          <p:cNvSpPr txBox="1"/>
          <p:nvPr>
            <p:ph type="title"/>
          </p:nvPr>
        </p:nvSpPr>
        <p:spPr>
          <a:xfrm>
            <a:off x="311700" y="230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8166900" cy="409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7" name="Google Shape;37;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 name="Google Shape;38;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9" name="Google Shape;3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311700" y="4230575"/>
            <a:ext cx="84339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2" name="Google Shape;42;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theme" Target="../theme/theme4.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C9DAF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30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981750"/>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Quicksand"/>
              <a:buChar char="●"/>
              <a:defRPr sz="1800">
                <a:latin typeface="Quicksand"/>
                <a:ea typeface="Quicksand"/>
                <a:cs typeface="Quicksand"/>
                <a:sym typeface="Quicksand"/>
              </a:defRPr>
            </a:lvl1pPr>
            <a:lvl2pPr indent="-317500" lvl="1" marL="9144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2pPr>
            <a:lvl3pPr indent="-317500" lvl="2" marL="13716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3pPr>
            <a:lvl4pPr indent="-317500" lvl="3" marL="18288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4pPr>
            <a:lvl5pPr indent="-317500" lvl="4" marL="22860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5pPr>
            <a:lvl6pPr indent="-317500" lvl="5" marL="27432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6pPr>
            <a:lvl7pPr indent="-317500" lvl="6" marL="32004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7pPr>
            <a:lvl8pPr indent="-317500" lvl="7" marL="36576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8pPr>
            <a:lvl9pPr indent="-317500" lvl="8" marL="4114800">
              <a:lnSpc>
                <a:spcPct val="115000"/>
              </a:lnSpc>
              <a:spcBef>
                <a:spcPts val="1600"/>
              </a:spcBef>
              <a:spcAft>
                <a:spcPts val="1600"/>
              </a:spcAft>
              <a:buSzPts val="1400"/>
              <a:buFont typeface="Quicksand Light"/>
              <a:buChar char="■"/>
              <a:defRPr>
                <a:latin typeface="Quicksand Light"/>
                <a:ea typeface="Quicksand Light"/>
                <a:cs typeface="Quicksand Light"/>
                <a:sym typeface="Quicksand Ligh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1155CC">
            <a:alpha val="5590"/>
          </a:srgbClr>
        </a:solidFill>
      </p:bgPr>
    </p:bg>
    <p:spTree>
      <p:nvGrpSpPr>
        <p:cNvPr id="49" name="Shape 49"/>
        <p:cNvGrpSpPr/>
        <p:nvPr/>
      </p:nvGrpSpPr>
      <p:grpSpPr>
        <a:xfrm>
          <a:off x="0" y="0"/>
          <a:ext cx="0" cy="0"/>
          <a:chOff x="0" y="0"/>
          <a:chExt cx="0" cy="0"/>
        </a:xfrm>
      </p:grpSpPr>
      <p:sp>
        <p:nvSpPr>
          <p:cNvPr id="50" name="Google Shape;50;p13"/>
          <p:cNvSpPr/>
          <p:nvPr/>
        </p:nvSpPr>
        <p:spPr>
          <a:xfrm>
            <a:off x="0" y="2725"/>
            <a:ext cx="9144000" cy="30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3"/>
          <p:cNvSpPr txBox="1"/>
          <p:nvPr>
            <p:ph type="title"/>
          </p:nvPr>
        </p:nvSpPr>
        <p:spPr>
          <a:xfrm>
            <a:off x="310900" y="310900"/>
            <a:ext cx="8521500" cy="706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0900" y="1017725"/>
            <a:ext cx="8521500" cy="38103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indent="-317500" lvl="1" marL="9144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indent="-317500" lvl="2" marL="13716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indent="-317500" lvl="3" marL="18288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indent="-317500" lvl="4" marL="22860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indent="-317500" lvl="5" marL="27432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indent="-317500" lvl="6" marL="32004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indent="-317500" lvl="7" marL="36576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indent="-317500" lvl="8" marL="41148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p:txBody>
      </p:sp>
      <p:sp>
        <p:nvSpPr>
          <p:cNvPr id="53" name="Google Shape;53;p13"/>
          <p:cNvSpPr txBox="1"/>
          <p:nvPr>
            <p:ph idx="12" type="sldNum"/>
          </p:nvPr>
        </p:nvSpPr>
        <p:spPr>
          <a:xfrm>
            <a:off x="8832200" y="4829300"/>
            <a:ext cx="311700" cy="314100"/>
          </a:xfrm>
          <a:prstGeom prst="rect">
            <a:avLst/>
          </a:prstGeom>
          <a:noFill/>
          <a:ln>
            <a:noFill/>
          </a:ln>
        </p:spPr>
        <p:txBody>
          <a:bodyPr anchorCtr="0" anchor="ctr" bIns="91425" lIns="91425" spcFirstLastPara="1" rIns="91425" wrap="square" tIns="91425">
            <a:noAutofit/>
          </a:bodyPr>
          <a:lstStyle>
            <a:lvl1pPr lvl="0" rtl="0" algn="ctr">
              <a:buNone/>
              <a:defRPr sz="800">
                <a:solidFill>
                  <a:srgbClr val="494985"/>
                </a:solidFill>
                <a:latin typeface="Quicksand Light"/>
                <a:ea typeface="Quicksand Light"/>
                <a:cs typeface="Quicksand Light"/>
                <a:sym typeface="Quicksand Light"/>
              </a:defRPr>
            </a:lvl1pPr>
            <a:lvl2pPr lvl="1" rtl="0" algn="ctr">
              <a:buNone/>
              <a:defRPr sz="800">
                <a:solidFill>
                  <a:srgbClr val="494985"/>
                </a:solidFill>
                <a:latin typeface="Quicksand Light"/>
                <a:ea typeface="Quicksand Light"/>
                <a:cs typeface="Quicksand Light"/>
                <a:sym typeface="Quicksand Light"/>
              </a:defRPr>
            </a:lvl2pPr>
            <a:lvl3pPr lvl="2" rtl="0" algn="ctr">
              <a:buNone/>
              <a:defRPr sz="800">
                <a:solidFill>
                  <a:srgbClr val="494985"/>
                </a:solidFill>
                <a:latin typeface="Quicksand Light"/>
                <a:ea typeface="Quicksand Light"/>
                <a:cs typeface="Quicksand Light"/>
                <a:sym typeface="Quicksand Light"/>
              </a:defRPr>
            </a:lvl3pPr>
            <a:lvl4pPr lvl="3" rtl="0" algn="ctr">
              <a:buNone/>
              <a:defRPr sz="800">
                <a:solidFill>
                  <a:srgbClr val="494985"/>
                </a:solidFill>
                <a:latin typeface="Quicksand Light"/>
                <a:ea typeface="Quicksand Light"/>
                <a:cs typeface="Quicksand Light"/>
                <a:sym typeface="Quicksand Light"/>
              </a:defRPr>
            </a:lvl4pPr>
            <a:lvl5pPr lvl="4" rtl="0" algn="ctr">
              <a:buNone/>
              <a:defRPr sz="800">
                <a:solidFill>
                  <a:srgbClr val="494985"/>
                </a:solidFill>
                <a:latin typeface="Quicksand Light"/>
                <a:ea typeface="Quicksand Light"/>
                <a:cs typeface="Quicksand Light"/>
                <a:sym typeface="Quicksand Light"/>
              </a:defRPr>
            </a:lvl5pPr>
            <a:lvl6pPr lvl="5" rtl="0" algn="ctr">
              <a:buNone/>
              <a:defRPr sz="800">
                <a:solidFill>
                  <a:srgbClr val="494985"/>
                </a:solidFill>
                <a:latin typeface="Quicksand Light"/>
                <a:ea typeface="Quicksand Light"/>
                <a:cs typeface="Quicksand Light"/>
                <a:sym typeface="Quicksand Light"/>
              </a:defRPr>
            </a:lvl6pPr>
            <a:lvl7pPr lvl="6" rtl="0" algn="ctr">
              <a:buNone/>
              <a:defRPr sz="800">
                <a:solidFill>
                  <a:srgbClr val="494985"/>
                </a:solidFill>
                <a:latin typeface="Quicksand Light"/>
                <a:ea typeface="Quicksand Light"/>
                <a:cs typeface="Quicksand Light"/>
                <a:sym typeface="Quicksand Light"/>
              </a:defRPr>
            </a:lvl7pPr>
            <a:lvl8pPr lvl="7" rtl="0" algn="ctr">
              <a:buNone/>
              <a:defRPr sz="800">
                <a:solidFill>
                  <a:srgbClr val="494985"/>
                </a:solidFill>
                <a:latin typeface="Quicksand Light"/>
                <a:ea typeface="Quicksand Light"/>
                <a:cs typeface="Quicksand Light"/>
                <a:sym typeface="Quicksand Light"/>
              </a:defRPr>
            </a:lvl8pPr>
            <a:lvl9pPr lvl="8" rtl="0" algn="ctr">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1155CC">
            <a:alpha val="5590"/>
          </a:srgbClr>
        </a:solidFill>
      </p:bgPr>
    </p:bg>
    <p:spTree>
      <p:nvGrpSpPr>
        <p:cNvPr id="91" name="Shape 91"/>
        <p:cNvGrpSpPr/>
        <p:nvPr/>
      </p:nvGrpSpPr>
      <p:grpSpPr>
        <a:xfrm>
          <a:off x="0" y="0"/>
          <a:ext cx="0" cy="0"/>
          <a:chOff x="0" y="0"/>
          <a:chExt cx="0" cy="0"/>
        </a:xfrm>
      </p:grpSpPr>
      <p:sp>
        <p:nvSpPr>
          <p:cNvPr id="92" name="Google Shape;92;p21"/>
          <p:cNvSpPr/>
          <p:nvPr/>
        </p:nvSpPr>
        <p:spPr>
          <a:xfrm>
            <a:off x="0" y="2725"/>
            <a:ext cx="9144000" cy="30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1"/>
          <p:cNvSpPr txBox="1"/>
          <p:nvPr>
            <p:ph type="title"/>
          </p:nvPr>
        </p:nvSpPr>
        <p:spPr>
          <a:xfrm>
            <a:off x="310900" y="310900"/>
            <a:ext cx="8521500" cy="706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4" name="Google Shape;94;p21"/>
          <p:cNvSpPr txBox="1"/>
          <p:nvPr>
            <p:ph idx="1" type="body"/>
          </p:nvPr>
        </p:nvSpPr>
        <p:spPr>
          <a:xfrm>
            <a:off x="310900" y="1017725"/>
            <a:ext cx="8521500" cy="38103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indent="-317500" lvl="1" marL="9144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indent="-317500" lvl="2" marL="13716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indent="-317500" lvl="3" marL="18288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indent="-317500" lvl="4" marL="22860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indent="-317500" lvl="5" marL="27432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indent="-317500" lvl="6" marL="32004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indent="-317500" lvl="7" marL="36576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indent="-317500" lvl="8" marL="41148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p:txBody>
      </p:sp>
      <p:sp>
        <p:nvSpPr>
          <p:cNvPr id="95" name="Google Shape;95;p21"/>
          <p:cNvSpPr txBox="1"/>
          <p:nvPr>
            <p:ph idx="12" type="sldNum"/>
          </p:nvPr>
        </p:nvSpPr>
        <p:spPr>
          <a:xfrm>
            <a:off x="8832200" y="4829300"/>
            <a:ext cx="311700" cy="314100"/>
          </a:xfrm>
          <a:prstGeom prst="rect">
            <a:avLst/>
          </a:prstGeom>
          <a:noFill/>
          <a:ln>
            <a:noFill/>
          </a:ln>
        </p:spPr>
        <p:txBody>
          <a:bodyPr anchorCtr="0" anchor="ctr" bIns="91425" lIns="91425" spcFirstLastPara="1" rIns="91425" wrap="square" tIns="91425">
            <a:noAutofit/>
          </a:bodyPr>
          <a:lstStyle>
            <a:lvl1pPr lvl="0" rtl="0" algn="ctr">
              <a:buNone/>
              <a:defRPr sz="800">
                <a:solidFill>
                  <a:srgbClr val="494985"/>
                </a:solidFill>
                <a:latin typeface="Quicksand Light"/>
                <a:ea typeface="Quicksand Light"/>
                <a:cs typeface="Quicksand Light"/>
                <a:sym typeface="Quicksand Light"/>
              </a:defRPr>
            </a:lvl1pPr>
            <a:lvl2pPr lvl="1" rtl="0" algn="ctr">
              <a:buNone/>
              <a:defRPr sz="800">
                <a:solidFill>
                  <a:srgbClr val="494985"/>
                </a:solidFill>
                <a:latin typeface="Quicksand Light"/>
                <a:ea typeface="Quicksand Light"/>
                <a:cs typeface="Quicksand Light"/>
                <a:sym typeface="Quicksand Light"/>
              </a:defRPr>
            </a:lvl2pPr>
            <a:lvl3pPr lvl="2" rtl="0" algn="ctr">
              <a:buNone/>
              <a:defRPr sz="800">
                <a:solidFill>
                  <a:srgbClr val="494985"/>
                </a:solidFill>
                <a:latin typeface="Quicksand Light"/>
                <a:ea typeface="Quicksand Light"/>
                <a:cs typeface="Quicksand Light"/>
                <a:sym typeface="Quicksand Light"/>
              </a:defRPr>
            </a:lvl3pPr>
            <a:lvl4pPr lvl="3" rtl="0" algn="ctr">
              <a:buNone/>
              <a:defRPr sz="800">
                <a:solidFill>
                  <a:srgbClr val="494985"/>
                </a:solidFill>
                <a:latin typeface="Quicksand Light"/>
                <a:ea typeface="Quicksand Light"/>
                <a:cs typeface="Quicksand Light"/>
                <a:sym typeface="Quicksand Light"/>
              </a:defRPr>
            </a:lvl4pPr>
            <a:lvl5pPr lvl="4" rtl="0" algn="ctr">
              <a:buNone/>
              <a:defRPr sz="800">
                <a:solidFill>
                  <a:srgbClr val="494985"/>
                </a:solidFill>
                <a:latin typeface="Quicksand Light"/>
                <a:ea typeface="Quicksand Light"/>
                <a:cs typeface="Quicksand Light"/>
                <a:sym typeface="Quicksand Light"/>
              </a:defRPr>
            </a:lvl5pPr>
            <a:lvl6pPr lvl="5" rtl="0" algn="ctr">
              <a:buNone/>
              <a:defRPr sz="800">
                <a:solidFill>
                  <a:srgbClr val="494985"/>
                </a:solidFill>
                <a:latin typeface="Quicksand Light"/>
                <a:ea typeface="Quicksand Light"/>
                <a:cs typeface="Quicksand Light"/>
                <a:sym typeface="Quicksand Light"/>
              </a:defRPr>
            </a:lvl6pPr>
            <a:lvl7pPr lvl="6" rtl="0" algn="ctr">
              <a:buNone/>
              <a:defRPr sz="800">
                <a:solidFill>
                  <a:srgbClr val="494985"/>
                </a:solidFill>
                <a:latin typeface="Quicksand Light"/>
                <a:ea typeface="Quicksand Light"/>
                <a:cs typeface="Quicksand Light"/>
                <a:sym typeface="Quicksand Light"/>
              </a:defRPr>
            </a:lvl7pPr>
            <a:lvl8pPr lvl="7" rtl="0" algn="ctr">
              <a:buNone/>
              <a:defRPr sz="800">
                <a:solidFill>
                  <a:srgbClr val="494985"/>
                </a:solidFill>
                <a:latin typeface="Quicksand Light"/>
                <a:ea typeface="Quicksand Light"/>
                <a:cs typeface="Quicksand Light"/>
                <a:sym typeface="Quicksand Light"/>
              </a:defRPr>
            </a:lvl8pPr>
            <a:lvl9pPr lvl="8" rtl="0" algn="ctr">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docs.google.com/presentation/d/13PLHyl6OxhtAhcSqIiFV2ShLkkNPZcZBcIMVseRfOt4/cop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image" Target="../media/image22.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hyperlink" Target="https://docs.google.com/document/d/1-OaJWZIXx6H18WpZBhmDaS8q36BBIIFGCi1KdG6rt28/edit"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18.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43" name="Shape 143"/>
        <p:cNvGrpSpPr/>
        <p:nvPr/>
      </p:nvGrpSpPr>
      <p:grpSpPr>
        <a:xfrm>
          <a:off x="0" y="0"/>
          <a:ext cx="0" cy="0"/>
          <a:chOff x="0" y="0"/>
          <a:chExt cx="0" cy="0"/>
        </a:xfrm>
      </p:grpSpPr>
      <p:sp>
        <p:nvSpPr>
          <p:cNvPr id="144" name="Google Shape;144;p30"/>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Creating Media — Digital writing</a:t>
            </a:r>
            <a:endParaRPr/>
          </a:p>
        </p:txBody>
      </p:sp>
      <p:sp>
        <p:nvSpPr>
          <p:cNvPr id="145" name="Google Shape;145;p30"/>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u="sng">
                <a:solidFill>
                  <a:schemeClr val="hlink"/>
                </a:solidFill>
                <a:hlinkClick r:id="rId3"/>
              </a:rPr>
              <a:t>Save a copy</a:t>
            </a:r>
            <a:endParaRPr/>
          </a:p>
        </p:txBody>
      </p:sp>
      <p:sp>
        <p:nvSpPr>
          <p:cNvPr id="146" name="Google Shape;146;p30"/>
          <p:cNvSpPr txBox="1"/>
          <p:nvPr>
            <p:ph idx="1" type="subTitle"/>
          </p:nvPr>
        </p:nvSpPr>
        <p:spPr>
          <a:xfrm>
            <a:off x="524100" y="2514600"/>
            <a:ext cx="8095800" cy="73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Unit introduction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24" name="Shape 224"/>
        <p:cNvGrpSpPr/>
        <p:nvPr/>
      </p:nvGrpSpPr>
      <p:grpSpPr>
        <a:xfrm>
          <a:off x="0" y="0"/>
          <a:ext cx="0" cy="0"/>
          <a:chOff x="0" y="0"/>
          <a:chExt cx="0" cy="0"/>
        </a:xfrm>
      </p:grpSpPr>
      <p:sp>
        <p:nvSpPr>
          <p:cNvPr id="225" name="Google Shape;225;p39"/>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Think, pair, share</a:t>
            </a:r>
            <a:endParaRPr b="1"/>
          </a:p>
          <a:p>
            <a:pPr indent="0" lvl="0" marL="0" rtl="0" algn="l">
              <a:spcBef>
                <a:spcPts val="1600"/>
              </a:spcBef>
              <a:spcAft>
                <a:spcPts val="1600"/>
              </a:spcAft>
              <a:buNone/>
            </a:pPr>
            <a:r>
              <a:rPr lang="en-GB"/>
              <a:t>Which part of the computer could you use to add letters to your pages?</a:t>
            </a:r>
            <a:endParaRPr/>
          </a:p>
        </p:txBody>
      </p:sp>
      <p:sp>
        <p:nvSpPr>
          <p:cNvPr id="226" name="Google Shape;226;p39"/>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27" name="Google Shape;227;p39"/>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pic>
        <p:nvPicPr>
          <p:cNvPr id="228" name="Google Shape;228;p39"/>
          <p:cNvPicPr preferRelativeResize="0"/>
          <p:nvPr/>
        </p:nvPicPr>
        <p:blipFill>
          <a:blip r:embed="rId3">
            <a:alphaModFix/>
          </a:blip>
          <a:stretch>
            <a:fillRect/>
          </a:stretch>
        </p:blipFill>
        <p:spPr>
          <a:xfrm>
            <a:off x="4253550" y="1803324"/>
            <a:ext cx="2945450" cy="1536875"/>
          </a:xfrm>
          <a:prstGeom prst="rect">
            <a:avLst/>
          </a:prstGeom>
          <a:noFill/>
          <a:ln>
            <a:noFill/>
          </a:ln>
        </p:spPr>
      </p:pic>
      <p:pic>
        <p:nvPicPr>
          <p:cNvPr id="229" name="Google Shape;229;p39"/>
          <p:cNvPicPr preferRelativeResize="0"/>
          <p:nvPr/>
        </p:nvPicPr>
        <p:blipFill>
          <a:blip r:embed="rId4">
            <a:alphaModFix/>
          </a:blip>
          <a:stretch>
            <a:fillRect/>
          </a:stretch>
        </p:blipFill>
        <p:spPr>
          <a:xfrm>
            <a:off x="7000250" y="1023200"/>
            <a:ext cx="1958426" cy="1670151"/>
          </a:xfrm>
          <a:prstGeom prst="rect">
            <a:avLst/>
          </a:prstGeom>
          <a:noFill/>
          <a:ln>
            <a:noFill/>
          </a:ln>
        </p:spPr>
      </p:pic>
      <p:pic>
        <p:nvPicPr>
          <p:cNvPr id="230" name="Google Shape;230;p39"/>
          <p:cNvPicPr preferRelativeResize="0"/>
          <p:nvPr/>
        </p:nvPicPr>
        <p:blipFill rotWithShape="1">
          <a:blip r:embed="rId5">
            <a:alphaModFix/>
          </a:blip>
          <a:srcRect b="3231" l="19755" r="17509" t="50002"/>
          <a:stretch/>
        </p:blipFill>
        <p:spPr>
          <a:xfrm>
            <a:off x="5271275" y="3550682"/>
            <a:ext cx="3027126" cy="11282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34" name="Shape 234"/>
        <p:cNvGrpSpPr/>
        <p:nvPr/>
      </p:nvGrpSpPr>
      <p:grpSpPr>
        <a:xfrm>
          <a:off x="0" y="0"/>
          <a:ext cx="0" cy="0"/>
          <a:chOff x="0" y="0"/>
          <a:chExt cx="0" cy="0"/>
        </a:xfrm>
      </p:grpSpPr>
      <p:sp>
        <p:nvSpPr>
          <p:cNvPr id="235" name="Google Shape;235;p40"/>
          <p:cNvSpPr/>
          <p:nvPr/>
        </p:nvSpPr>
        <p:spPr>
          <a:xfrm rot="5400000">
            <a:off x="6827075" y="1152050"/>
            <a:ext cx="934800" cy="2127600"/>
          </a:xfrm>
          <a:prstGeom prst="bentArrow">
            <a:avLst>
              <a:gd fmla="val 25000" name="adj1"/>
              <a:gd fmla="val 25000" name="adj2"/>
              <a:gd fmla="val 25000" name="adj3"/>
              <a:gd fmla="val 43750" name="adj4"/>
            </a:avLst>
          </a:prstGeom>
          <a:solidFill>
            <a:srgbClr val="5B5B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0"/>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What do you notice about the keyboard?</a:t>
            </a:r>
            <a:endParaRPr/>
          </a:p>
        </p:txBody>
      </p:sp>
      <p:sp>
        <p:nvSpPr>
          <p:cNvPr id="237" name="Google Shape;237;p4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38" name="Google Shape;238;p40"/>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239" name="Google Shape;239;p40"/>
          <p:cNvSpPr txBox="1"/>
          <p:nvPr/>
        </p:nvSpPr>
        <p:spPr>
          <a:xfrm>
            <a:off x="7312400" y="2744275"/>
            <a:ext cx="1520700" cy="1026300"/>
          </a:xfrm>
          <a:prstGeom prst="rect">
            <a:avLst/>
          </a:prstGeom>
          <a:solidFill>
            <a:srgbClr val="5B5BA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latin typeface="Quicksand"/>
                <a:ea typeface="Quicksand"/>
                <a:cs typeface="Quicksand"/>
                <a:sym typeface="Quicksand"/>
              </a:rPr>
              <a:t>The buttons are called “keys”!</a:t>
            </a:r>
            <a:endParaRPr sz="1800">
              <a:solidFill>
                <a:schemeClr val="lt1"/>
              </a:solidFill>
              <a:latin typeface="Quicksand"/>
              <a:ea typeface="Quicksand"/>
              <a:cs typeface="Quicksand"/>
              <a:sym typeface="Quicksand"/>
            </a:endParaRPr>
          </a:p>
        </p:txBody>
      </p:sp>
      <p:pic>
        <p:nvPicPr>
          <p:cNvPr id="240" name="Google Shape;240;p40"/>
          <p:cNvPicPr preferRelativeResize="0"/>
          <p:nvPr/>
        </p:nvPicPr>
        <p:blipFill rotWithShape="1">
          <a:blip r:embed="rId3">
            <a:alphaModFix/>
          </a:blip>
          <a:srcRect b="17698" l="4581" r="4690" t="18223"/>
          <a:stretch/>
        </p:blipFill>
        <p:spPr>
          <a:xfrm>
            <a:off x="310900" y="1313425"/>
            <a:ext cx="6898250" cy="25084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500"/>
                                        <p:tgtEl>
                                          <p:spTgt spid="23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5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44" name="Shape 244"/>
        <p:cNvGrpSpPr/>
        <p:nvPr/>
      </p:nvGrpSpPr>
      <p:grpSpPr>
        <a:xfrm>
          <a:off x="0" y="0"/>
          <a:ext cx="0" cy="0"/>
          <a:chOff x="0" y="0"/>
          <a:chExt cx="0" cy="0"/>
        </a:xfrm>
      </p:grpSpPr>
      <p:sp>
        <p:nvSpPr>
          <p:cNvPr id="245" name="Google Shape;245;p41"/>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Find and colour the letters of your name</a:t>
            </a:r>
            <a:endParaRPr/>
          </a:p>
        </p:txBody>
      </p:sp>
      <p:sp>
        <p:nvSpPr>
          <p:cNvPr id="246" name="Google Shape;246;p4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47" name="Google Shape;247;p41"/>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pic>
        <p:nvPicPr>
          <p:cNvPr id="248" name="Google Shape;248;p41"/>
          <p:cNvPicPr preferRelativeResize="0"/>
          <p:nvPr/>
        </p:nvPicPr>
        <p:blipFill>
          <a:blip r:embed="rId3">
            <a:alphaModFix/>
          </a:blip>
          <a:stretch>
            <a:fillRect/>
          </a:stretch>
        </p:blipFill>
        <p:spPr>
          <a:xfrm>
            <a:off x="223950" y="1289300"/>
            <a:ext cx="8696076" cy="3143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3"/>
        </a:solidFill>
      </p:bgPr>
    </p:bg>
    <p:spTree>
      <p:nvGrpSpPr>
        <p:cNvPr id="252" name="Shape 252"/>
        <p:cNvGrpSpPr/>
        <p:nvPr/>
      </p:nvGrpSpPr>
      <p:grpSpPr>
        <a:xfrm>
          <a:off x="0" y="0"/>
          <a:ext cx="0" cy="0"/>
          <a:chOff x="0" y="0"/>
          <a:chExt cx="0" cy="0"/>
        </a:xfrm>
      </p:grpSpPr>
      <p:sp>
        <p:nvSpPr>
          <p:cNvPr id="253" name="Google Shape;253;p42"/>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Log in to the computer and open the word processor</a:t>
            </a:r>
            <a:endParaRPr/>
          </a:p>
        </p:txBody>
      </p:sp>
      <p:sp>
        <p:nvSpPr>
          <p:cNvPr id="254" name="Google Shape;254;p4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55" name="Google Shape;255;p42"/>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grpSp>
        <p:nvGrpSpPr>
          <p:cNvPr id="256" name="Google Shape;256;p42"/>
          <p:cNvGrpSpPr/>
          <p:nvPr/>
        </p:nvGrpSpPr>
        <p:grpSpPr>
          <a:xfrm>
            <a:off x="5129143" y="1409449"/>
            <a:ext cx="3311424" cy="3168304"/>
            <a:chOff x="4668878" y="811674"/>
            <a:chExt cx="3751047" cy="3687076"/>
          </a:xfrm>
        </p:grpSpPr>
        <p:pic>
          <p:nvPicPr>
            <p:cNvPr id="257" name="Google Shape;257;p42"/>
            <p:cNvPicPr preferRelativeResize="0"/>
            <p:nvPr/>
          </p:nvPicPr>
          <p:blipFill rotWithShape="1">
            <a:blip r:embed="rId3">
              <a:alphaModFix/>
            </a:blip>
            <a:srcRect b="0" l="0" r="0" t="0"/>
            <a:stretch/>
          </p:blipFill>
          <p:spPr>
            <a:xfrm rot="927558">
              <a:off x="4802297" y="1030049"/>
              <a:ext cx="1234875" cy="1168675"/>
            </a:xfrm>
            <a:prstGeom prst="rect">
              <a:avLst/>
            </a:prstGeom>
            <a:noFill/>
            <a:ln>
              <a:noFill/>
            </a:ln>
          </p:spPr>
        </p:pic>
        <p:pic>
          <p:nvPicPr>
            <p:cNvPr id="258" name="Google Shape;258;p42"/>
            <p:cNvPicPr preferRelativeResize="0"/>
            <p:nvPr/>
          </p:nvPicPr>
          <p:blipFill rotWithShape="1">
            <a:blip r:embed="rId4">
              <a:alphaModFix/>
            </a:blip>
            <a:srcRect b="0" l="0" r="0" t="0"/>
            <a:stretch/>
          </p:blipFill>
          <p:spPr>
            <a:xfrm rot="755057">
              <a:off x="6912916" y="2681473"/>
              <a:ext cx="1338792" cy="1691753"/>
            </a:xfrm>
            <a:prstGeom prst="rect">
              <a:avLst/>
            </a:prstGeom>
            <a:noFill/>
            <a:ln>
              <a:noFill/>
            </a:ln>
          </p:spPr>
        </p:pic>
        <p:pic>
          <p:nvPicPr>
            <p:cNvPr id="259" name="Google Shape;259;p42"/>
            <p:cNvPicPr preferRelativeResize="0"/>
            <p:nvPr/>
          </p:nvPicPr>
          <p:blipFill rotWithShape="1">
            <a:blip r:embed="rId5">
              <a:alphaModFix/>
            </a:blip>
            <a:srcRect b="0" l="0" r="0" t="0"/>
            <a:stretch/>
          </p:blipFill>
          <p:spPr>
            <a:xfrm rot="-745668">
              <a:off x="4842025" y="2787800"/>
              <a:ext cx="1309000" cy="1309000"/>
            </a:xfrm>
            <a:prstGeom prst="rect">
              <a:avLst/>
            </a:prstGeom>
            <a:noFill/>
            <a:ln>
              <a:noFill/>
            </a:ln>
          </p:spPr>
        </p:pic>
        <p:pic>
          <p:nvPicPr>
            <p:cNvPr id="260" name="Google Shape;260;p42"/>
            <p:cNvPicPr preferRelativeResize="0"/>
            <p:nvPr/>
          </p:nvPicPr>
          <p:blipFill rotWithShape="1">
            <a:blip r:embed="rId6">
              <a:alphaModFix/>
            </a:blip>
            <a:srcRect b="0" l="0" r="0" t="0"/>
            <a:stretch/>
          </p:blipFill>
          <p:spPr>
            <a:xfrm rot="-947397">
              <a:off x="6966893" y="964090"/>
              <a:ext cx="1300610" cy="1300593"/>
            </a:xfrm>
            <a:prstGeom prst="rect">
              <a:avLst/>
            </a:prstGeom>
            <a:noFill/>
            <a:ln>
              <a:noFill/>
            </a:ln>
          </p:spPr>
        </p:pic>
      </p:grpSp>
      <p:grpSp>
        <p:nvGrpSpPr>
          <p:cNvPr id="261" name="Google Shape;261;p42"/>
          <p:cNvGrpSpPr/>
          <p:nvPr/>
        </p:nvGrpSpPr>
        <p:grpSpPr>
          <a:xfrm>
            <a:off x="560690" y="1409458"/>
            <a:ext cx="3596906" cy="3168285"/>
            <a:chOff x="311700" y="1293350"/>
            <a:chExt cx="4755925" cy="4212025"/>
          </a:xfrm>
        </p:grpSpPr>
        <p:pic>
          <p:nvPicPr>
            <p:cNvPr id="262" name="Google Shape;262;p42"/>
            <p:cNvPicPr preferRelativeResize="0"/>
            <p:nvPr/>
          </p:nvPicPr>
          <p:blipFill>
            <a:blip r:embed="rId7">
              <a:alphaModFix/>
            </a:blip>
            <a:stretch>
              <a:fillRect/>
            </a:stretch>
          </p:blipFill>
          <p:spPr>
            <a:xfrm>
              <a:off x="311700" y="3635250"/>
              <a:ext cx="3740275" cy="1870125"/>
            </a:xfrm>
            <a:prstGeom prst="rect">
              <a:avLst/>
            </a:prstGeom>
            <a:noFill/>
            <a:ln>
              <a:noFill/>
            </a:ln>
          </p:spPr>
        </p:pic>
        <p:pic>
          <p:nvPicPr>
            <p:cNvPr id="263" name="Google Shape;263;p42"/>
            <p:cNvPicPr preferRelativeResize="0"/>
            <p:nvPr/>
          </p:nvPicPr>
          <p:blipFill>
            <a:blip r:embed="rId8">
              <a:alphaModFix/>
            </a:blip>
            <a:stretch>
              <a:fillRect/>
            </a:stretch>
          </p:blipFill>
          <p:spPr>
            <a:xfrm>
              <a:off x="2618860" y="1293350"/>
              <a:ext cx="2448765" cy="2001100"/>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3"/>
        </a:solidFill>
      </p:bgPr>
    </p:bg>
    <p:spTree>
      <p:nvGrpSpPr>
        <p:cNvPr id="267" name="Shape 267"/>
        <p:cNvGrpSpPr/>
        <p:nvPr/>
      </p:nvGrpSpPr>
      <p:grpSpPr>
        <a:xfrm>
          <a:off x="0" y="0"/>
          <a:ext cx="0" cy="0"/>
          <a:chOff x="0" y="0"/>
          <a:chExt cx="0" cy="0"/>
        </a:xfrm>
      </p:grpSpPr>
      <p:sp>
        <p:nvSpPr>
          <p:cNvPr id="268" name="Google Shape;268;p43"/>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The letters </a:t>
            </a:r>
            <a:r>
              <a:rPr lang="en-GB" u="sng"/>
              <a:t>a</a:t>
            </a:r>
            <a:r>
              <a:rPr lang="en-GB"/>
              <a:t>, </a:t>
            </a:r>
            <a:r>
              <a:rPr lang="en-GB" u="sng"/>
              <a:t>b</a:t>
            </a:r>
            <a:r>
              <a:rPr lang="en-GB"/>
              <a:t>, </a:t>
            </a:r>
            <a:r>
              <a:rPr lang="en-GB" u="sng"/>
              <a:t>c</a:t>
            </a:r>
            <a:r>
              <a:rPr lang="en-GB"/>
              <a:t>, </a:t>
            </a:r>
            <a:r>
              <a:rPr lang="en-GB" u="sng"/>
              <a:t>d</a:t>
            </a:r>
            <a:r>
              <a:rPr lang="en-GB"/>
              <a:t>, </a:t>
            </a:r>
            <a:r>
              <a:rPr lang="en-GB" u="sng"/>
              <a:t>e</a:t>
            </a:r>
            <a:r>
              <a:rPr lang="en-GB"/>
              <a:t> and </a:t>
            </a:r>
            <a:r>
              <a:rPr lang="en-GB" u="sng"/>
              <a:t>f</a:t>
            </a:r>
            <a:r>
              <a:rPr lang="en-GB"/>
              <a:t>?</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GB"/>
              <a:t>Your name?</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GB"/>
              <a:t>A friend’s name?</a:t>
            </a:r>
            <a:endParaRPr/>
          </a:p>
        </p:txBody>
      </p:sp>
      <p:sp>
        <p:nvSpPr>
          <p:cNvPr id="269" name="Google Shape;269;p43"/>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Can you press the keys on the keyboard to write...</a:t>
            </a:r>
            <a:endParaRPr/>
          </a:p>
        </p:txBody>
      </p:sp>
      <p:sp>
        <p:nvSpPr>
          <p:cNvPr id="270" name="Google Shape;270;p4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71" name="Google Shape;271;p43"/>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pic>
        <p:nvPicPr>
          <p:cNvPr id="272" name="Google Shape;272;p43"/>
          <p:cNvPicPr preferRelativeResize="0"/>
          <p:nvPr/>
        </p:nvPicPr>
        <p:blipFill rotWithShape="1">
          <a:blip r:embed="rId3">
            <a:alphaModFix/>
          </a:blip>
          <a:srcRect b="52335" l="0" r="49826" t="0"/>
          <a:stretch/>
        </p:blipFill>
        <p:spPr>
          <a:xfrm>
            <a:off x="4964013" y="1289288"/>
            <a:ext cx="3641674" cy="23063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3"/>
        </a:solidFill>
      </p:bgPr>
    </p:bg>
    <p:spTree>
      <p:nvGrpSpPr>
        <p:cNvPr id="276" name="Shape 276"/>
        <p:cNvGrpSpPr/>
        <p:nvPr/>
      </p:nvGrpSpPr>
      <p:grpSpPr>
        <a:xfrm>
          <a:off x="0" y="0"/>
          <a:ext cx="0" cy="0"/>
          <a:chOff x="0" y="0"/>
          <a:chExt cx="0" cy="0"/>
        </a:xfrm>
      </p:grpSpPr>
      <p:sp>
        <p:nvSpPr>
          <p:cNvPr id="277" name="Google Shape;277;p44"/>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What do these keys do?</a:t>
            </a:r>
            <a:endParaRPr/>
          </a:p>
        </p:txBody>
      </p:sp>
      <p:sp>
        <p:nvSpPr>
          <p:cNvPr id="278" name="Google Shape;278;p4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Explorer task</a:t>
            </a:r>
            <a:endParaRPr/>
          </a:p>
        </p:txBody>
      </p:sp>
      <p:sp>
        <p:nvSpPr>
          <p:cNvPr id="279" name="Google Shape;279;p4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80" name="Google Shape;280;p4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pic>
        <p:nvPicPr>
          <p:cNvPr id="281" name="Google Shape;281;p44">
            <a:hlinkClick r:id="rId3"/>
          </p:cNvPr>
          <p:cNvPicPr preferRelativeResize="0"/>
          <p:nvPr/>
        </p:nvPicPr>
        <p:blipFill>
          <a:blip r:embed="rId4">
            <a:alphaModFix/>
          </a:blip>
          <a:stretch>
            <a:fillRect/>
          </a:stretch>
        </p:blipFill>
        <p:spPr>
          <a:xfrm>
            <a:off x="427516" y="1071678"/>
            <a:ext cx="8288974" cy="3000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3"/>
        </a:solidFill>
      </p:bgPr>
    </p:bg>
    <p:spTree>
      <p:nvGrpSpPr>
        <p:cNvPr id="285" name="Shape 285"/>
        <p:cNvGrpSpPr/>
        <p:nvPr/>
      </p:nvGrpSpPr>
      <p:grpSpPr>
        <a:xfrm>
          <a:off x="0" y="0"/>
          <a:ext cx="0" cy="0"/>
          <a:chOff x="0" y="0"/>
          <a:chExt cx="0" cy="0"/>
        </a:xfrm>
      </p:grpSpPr>
      <p:sp>
        <p:nvSpPr>
          <p:cNvPr id="286" name="Google Shape;286;p45"/>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Close your word processor using the x in the top right-hand corner. </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GB"/>
              <a:t>Click ‘Don’t Save’ if it asks you to save!</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GB"/>
              <a:t>Log off your computer.</a:t>
            </a:r>
            <a:endParaRPr/>
          </a:p>
        </p:txBody>
      </p:sp>
      <p:sp>
        <p:nvSpPr>
          <p:cNvPr id="287" name="Google Shape;287;p45"/>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Time to finish!</a:t>
            </a:r>
            <a:endParaRPr/>
          </a:p>
        </p:txBody>
      </p:sp>
      <p:sp>
        <p:nvSpPr>
          <p:cNvPr id="288" name="Google Shape;288;p4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89" name="Google Shape;289;p4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pic>
        <p:nvPicPr>
          <p:cNvPr id="290" name="Google Shape;290;p45"/>
          <p:cNvPicPr preferRelativeResize="0"/>
          <p:nvPr/>
        </p:nvPicPr>
        <p:blipFill>
          <a:blip r:embed="rId3">
            <a:alphaModFix/>
          </a:blip>
          <a:stretch>
            <a:fillRect/>
          </a:stretch>
        </p:blipFill>
        <p:spPr>
          <a:xfrm>
            <a:off x="4749963" y="2044363"/>
            <a:ext cx="4069775" cy="1431025"/>
          </a:xfrm>
          <a:prstGeom prst="rect">
            <a:avLst/>
          </a:prstGeom>
          <a:noFill/>
          <a:ln>
            <a:noFill/>
          </a:ln>
        </p:spPr>
      </p:pic>
      <p:sp>
        <p:nvSpPr>
          <p:cNvPr id="291" name="Google Shape;291;p45"/>
          <p:cNvSpPr/>
          <p:nvPr/>
        </p:nvSpPr>
        <p:spPr>
          <a:xfrm>
            <a:off x="5628600" y="2897613"/>
            <a:ext cx="1120800" cy="451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295" name="Shape 295"/>
        <p:cNvGrpSpPr/>
        <p:nvPr/>
      </p:nvGrpSpPr>
      <p:grpSpPr>
        <a:xfrm>
          <a:off x="0" y="0"/>
          <a:ext cx="0" cy="0"/>
          <a:chOff x="0" y="0"/>
          <a:chExt cx="0" cy="0"/>
        </a:xfrm>
      </p:grpSpPr>
      <p:sp>
        <p:nvSpPr>
          <p:cNvPr id="296" name="Google Shape;296;p46"/>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With a partner...</a:t>
            </a:r>
            <a:endParaRPr/>
          </a:p>
        </p:txBody>
      </p:sp>
      <p:sp>
        <p:nvSpPr>
          <p:cNvPr id="297" name="Google Shape;297;p4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98" name="Google Shape;298;p46"/>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Plenary</a:t>
            </a:r>
            <a:endParaRPr/>
          </a:p>
        </p:txBody>
      </p:sp>
      <p:sp>
        <p:nvSpPr>
          <p:cNvPr id="299" name="Google Shape;299;p46"/>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What did you like about using the computer to write?</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GB"/>
              <a:t>Was anything tricky about using the keyboard?</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b="1" lang="en-GB"/>
              <a:t>Can you share your partner’s answers?</a:t>
            </a:r>
            <a:endParaRPr b="1"/>
          </a:p>
        </p:txBody>
      </p:sp>
      <p:pic>
        <p:nvPicPr>
          <p:cNvPr id="300" name="Google Shape;300;p46"/>
          <p:cNvPicPr preferRelativeResize="0"/>
          <p:nvPr/>
        </p:nvPicPr>
        <p:blipFill rotWithShape="1">
          <a:blip r:embed="rId3">
            <a:alphaModFix/>
          </a:blip>
          <a:srcRect b="0" l="0" r="0" t="0"/>
          <a:stretch/>
        </p:blipFill>
        <p:spPr>
          <a:xfrm>
            <a:off x="5173202" y="1348013"/>
            <a:ext cx="3303326" cy="33033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304" name="Shape 304"/>
        <p:cNvGrpSpPr/>
        <p:nvPr/>
      </p:nvGrpSpPr>
      <p:grpSpPr>
        <a:xfrm>
          <a:off x="0" y="0"/>
          <a:ext cx="0" cy="0"/>
          <a:chOff x="0" y="0"/>
          <a:chExt cx="0" cy="0"/>
        </a:xfrm>
      </p:grpSpPr>
      <p:sp>
        <p:nvSpPr>
          <p:cNvPr id="305" name="Google Shape;305;p47"/>
          <p:cNvSpPr txBox="1"/>
          <p:nvPr>
            <p:ph idx="1" type="body"/>
          </p:nvPr>
        </p:nvSpPr>
        <p:spPr>
          <a:xfrm>
            <a:off x="310900" y="1131674"/>
            <a:ext cx="4096500" cy="3659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I can open a word processor</a:t>
            </a:r>
            <a:endParaRPr/>
          </a:p>
          <a:p>
            <a:pPr indent="0" lvl="0" marL="457200" rtl="0" algn="l">
              <a:lnSpc>
                <a:spcPct val="115000"/>
              </a:lnSpc>
              <a:spcBef>
                <a:spcPts val="0"/>
              </a:spcBef>
              <a:spcAft>
                <a:spcPts val="0"/>
              </a:spcAft>
              <a:buNone/>
            </a:pPr>
            <a:r>
              <a:t/>
            </a:r>
            <a:endParaRPr/>
          </a:p>
          <a:p>
            <a:pPr indent="-342900" lvl="0" marL="457200" rtl="0" algn="l">
              <a:lnSpc>
                <a:spcPct val="115000"/>
              </a:lnSpc>
              <a:spcBef>
                <a:spcPts val="0"/>
              </a:spcBef>
              <a:spcAft>
                <a:spcPts val="0"/>
              </a:spcAft>
              <a:buSzPts val="1800"/>
              <a:buChar char="●"/>
            </a:pPr>
            <a:r>
              <a:rPr lang="en-GB"/>
              <a:t>I can recognise keys on a keyboard</a:t>
            </a:r>
            <a:endParaRPr/>
          </a:p>
          <a:p>
            <a:pPr indent="0" lvl="0" marL="457200" rtl="0" algn="l">
              <a:lnSpc>
                <a:spcPct val="115000"/>
              </a:lnSpc>
              <a:spcBef>
                <a:spcPts val="0"/>
              </a:spcBef>
              <a:spcAft>
                <a:spcPts val="0"/>
              </a:spcAft>
              <a:buNone/>
            </a:pPr>
            <a:r>
              <a:t/>
            </a:r>
            <a:endParaRPr/>
          </a:p>
          <a:p>
            <a:pPr indent="-342900" lvl="0" marL="457200" rtl="0" algn="l">
              <a:lnSpc>
                <a:spcPct val="115000"/>
              </a:lnSpc>
              <a:spcBef>
                <a:spcPts val="0"/>
              </a:spcBef>
              <a:spcAft>
                <a:spcPts val="0"/>
              </a:spcAft>
              <a:buSzPts val="1800"/>
              <a:buChar char="●"/>
            </a:pPr>
            <a:r>
              <a:rPr lang="en-GB"/>
              <a:t>I can identify and find keys on a keyboard</a:t>
            </a:r>
            <a:endParaRPr/>
          </a:p>
        </p:txBody>
      </p:sp>
      <p:sp>
        <p:nvSpPr>
          <p:cNvPr id="306" name="Google Shape;306;p4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How confident are you? (1–3)</a:t>
            </a:r>
            <a:endParaRPr/>
          </a:p>
        </p:txBody>
      </p:sp>
      <p:sp>
        <p:nvSpPr>
          <p:cNvPr id="307" name="Google Shape;307;p4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308" name="Google Shape;308;p4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Assessment</a:t>
            </a:r>
            <a:endParaRPr/>
          </a:p>
        </p:txBody>
      </p:sp>
      <p:sp>
        <p:nvSpPr>
          <p:cNvPr id="309" name="Google Shape;309;p47"/>
          <p:cNvSpPr txBox="1"/>
          <p:nvPr/>
        </p:nvSpPr>
        <p:spPr>
          <a:xfrm>
            <a:off x="5957600" y="1292600"/>
            <a:ext cx="19041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5B5BA5"/>
                </a:solidFill>
                <a:latin typeface="Quicksand"/>
                <a:ea typeface="Quicksand"/>
                <a:cs typeface="Quicksand"/>
                <a:sym typeface="Quicksand"/>
              </a:rPr>
              <a:t>3 - Very confident</a:t>
            </a:r>
            <a:endParaRPr b="1" sz="1500">
              <a:solidFill>
                <a:srgbClr val="5B5BA5"/>
              </a:solidFill>
              <a:latin typeface="Quicksand"/>
              <a:ea typeface="Quicksand"/>
              <a:cs typeface="Quicksand"/>
              <a:sym typeface="Quicksand"/>
            </a:endParaRPr>
          </a:p>
        </p:txBody>
      </p:sp>
      <p:sp>
        <p:nvSpPr>
          <p:cNvPr id="310" name="Google Shape;310;p47"/>
          <p:cNvSpPr txBox="1"/>
          <p:nvPr/>
        </p:nvSpPr>
        <p:spPr>
          <a:xfrm>
            <a:off x="5957600" y="3414325"/>
            <a:ext cx="19041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5B5BA5"/>
                </a:solidFill>
                <a:latin typeface="Quicksand"/>
                <a:ea typeface="Quicksand"/>
                <a:cs typeface="Quicksand"/>
                <a:sym typeface="Quicksand"/>
              </a:rPr>
              <a:t>1 - Not confident</a:t>
            </a:r>
            <a:endParaRPr b="1" sz="1500">
              <a:solidFill>
                <a:srgbClr val="5B5BA5"/>
              </a:solidFill>
              <a:latin typeface="Quicksand"/>
              <a:ea typeface="Quicksand"/>
              <a:cs typeface="Quicksand"/>
              <a:sym typeface="Quicksand"/>
            </a:endParaRPr>
          </a:p>
        </p:txBody>
      </p:sp>
      <p:pic>
        <p:nvPicPr>
          <p:cNvPr id="311" name="Google Shape;311;p47"/>
          <p:cNvPicPr preferRelativeResize="0"/>
          <p:nvPr/>
        </p:nvPicPr>
        <p:blipFill>
          <a:blip r:embed="rId3">
            <a:alphaModFix/>
          </a:blip>
          <a:stretch>
            <a:fillRect/>
          </a:stretch>
        </p:blipFill>
        <p:spPr>
          <a:xfrm>
            <a:off x="7981799" y="1131683"/>
            <a:ext cx="485775" cy="796725"/>
          </a:xfrm>
          <a:prstGeom prst="rect">
            <a:avLst/>
          </a:prstGeom>
          <a:noFill/>
          <a:ln>
            <a:noFill/>
          </a:ln>
        </p:spPr>
      </p:pic>
      <p:pic>
        <p:nvPicPr>
          <p:cNvPr id="312" name="Google Shape;312;p47"/>
          <p:cNvPicPr preferRelativeResize="0"/>
          <p:nvPr/>
        </p:nvPicPr>
        <p:blipFill>
          <a:blip r:embed="rId3">
            <a:alphaModFix/>
          </a:blip>
          <a:stretch>
            <a:fillRect/>
          </a:stretch>
        </p:blipFill>
        <p:spPr>
          <a:xfrm rot="5400000">
            <a:off x="7981799" y="2192558"/>
            <a:ext cx="485775" cy="796725"/>
          </a:xfrm>
          <a:prstGeom prst="rect">
            <a:avLst/>
          </a:prstGeom>
          <a:noFill/>
          <a:ln>
            <a:noFill/>
          </a:ln>
        </p:spPr>
      </p:pic>
      <p:pic>
        <p:nvPicPr>
          <p:cNvPr id="313" name="Google Shape;313;p47"/>
          <p:cNvPicPr preferRelativeResize="0"/>
          <p:nvPr/>
        </p:nvPicPr>
        <p:blipFill>
          <a:blip r:embed="rId3">
            <a:alphaModFix/>
          </a:blip>
          <a:stretch>
            <a:fillRect/>
          </a:stretch>
        </p:blipFill>
        <p:spPr>
          <a:xfrm rot="10800000">
            <a:off x="7981799" y="3253420"/>
            <a:ext cx="485775" cy="796725"/>
          </a:xfrm>
          <a:prstGeom prst="rect">
            <a:avLst/>
          </a:prstGeom>
          <a:noFill/>
          <a:ln>
            <a:noFill/>
          </a:ln>
        </p:spPr>
      </p:pic>
      <p:sp>
        <p:nvSpPr>
          <p:cNvPr id="314" name="Google Shape;314;p47"/>
          <p:cNvSpPr txBox="1"/>
          <p:nvPr/>
        </p:nvSpPr>
        <p:spPr>
          <a:xfrm>
            <a:off x="5957600" y="2353450"/>
            <a:ext cx="14481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5B5BA5"/>
                </a:solidFill>
                <a:latin typeface="Quicksand"/>
                <a:ea typeface="Quicksand"/>
                <a:cs typeface="Quicksand"/>
                <a:sym typeface="Quicksand"/>
              </a:rPr>
              <a:t>2 - Unsure </a:t>
            </a:r>
            <a:endParaRPr b="1" sz="1500">
              <a:solidFill>
                <a:srgbClr val="5B5BA5"/>
              </a:solidFill>
              <a:latin typeface="Quicksand"/>
              <a:ea typeface="Quicksand"/>
              <a:cs typeface="Quicksand"/>
              <a:sym typeface="Quicksa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318" name="Shape 318"/>
        <p:cNvGrpSpPr/>
        <p:nvPr/>
      </p:nvGrpSpPr>
      <p:grpSpPr>
        <a:xfrm>
          <a:off x="0" y="0"/>
          <a:ext cx="0" cy="0"/>
          <a:chOff x="0" y="0"/>
          <a:chExt cx="0" cy="0"/>
        </a:xfrm>
      </p:grpSpPr>
      <p:sp>
        <p:nvSpPr>
          <p:cNvPr id="319" name="Google Shape;319;p48"/>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In this lesson, you…</a:t>
            </a:r>
            <a:endParaRPr b="1"/>
          </a:p>
          <a:p>
            <a:pPr indent="0" lvl="0" marL="0" rtl="0" algn="l">
              <a:spcBef>
                <a:spcPts val="1600"/>
              </a:spcBef>
              <a:spcAft>
                <a:spcPts val="0"/>
              </a:spcAft>
              <a:buNone/>
            </a:pPr>
            <a:r>
              <a:rPr lang="en-GB"/>
              <a:t>Explored the way that the keyboard looks and identified some keys. </a:t>
            </a:r>
            <a:br>
              <a:rPr lang="en-GB"/>
            </a:br>
            <a:r>
              <a:rPr lang="en-GB"/>
              <a:t>You </a:t>
            </a:r>
            <a:r>
              <a:rPr lang="en-GB"/>
              <a:t>also used the keyboard to write letters and names. </a:t>
            </a:r>
            <a:endParaRPr/>
          </a:p>
          <a:p>
            <a:pPr indent="0" lvl="0" marL="0" rtl="0" algn="l">
              <a:spcBef>
                <a:spcPts val="1600"/>
              </a:spcBef>
              <a:spcAft>
                <a:spcPts val="1600"/>
              </a:spcAft>
              <a:buNone/>
            </a:pPr>
            <a:r>
              <a:t/>
            </a:r>
            <a:endParaRPr/>
          </a:p>
        </p:txBody>
      </p:sp>
      <p:sp>
        <p:nvSpPr>
          <p:cNvPr id="320" name="Google Shape;320;p48"/>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Next lesson</a:t>
            </a:r>
            <a:endParaRPr/>
          </a:p>
        </p:txBody>
      </p:sp>
      <p:sp>
        <p:nvSpPr>
          <p:cNvPr id="321" name="Google Shape;321;p4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322" name="Google Shape;322;p48"/>
          <p:cNvSpPr txBox="1"/>
          <p:nvPr>
            <p:ph idx="2" type="body"/>
          </p:nvPr>
        </p:nvSpPr>
        <p:spPr>
          <a:xfrm>
            <a:off x="4736600" y="1170100"/>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Next lesson, you will…</a:t>
            </a:r>
            <a:endParaRPr b="1"/>
          </a:p>
          <a:p>
            <a:pPr indent="0" lvl="0" marL="0" rtl="0" algn="l">
              <a:spcBef>
                <a:spcPts val="1600"/>
              </a:spcBef>
              <a:spcAft>
                <a:spcPts val="1600"/>
              </a:spcAft>
              <a:buNone/>
            </a:pPr>
            <a:r>
              <a:rPr lang="en-GB"/>
              <a:t>Use the keyboard to write text onto the page and use the backspace key to remove text from the page. </a:t>
            </a:r>
            <a:endParaRPr/>
          </a:p>
        </p:txBody>
      </p:sp>
      <p:sp>
        <p:nvSpPr>
          <p:cNvPr id="323" name="Google Shape;323;p48"/>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50" name="Shape 150"/>
        <p:cNvGrpSpPr/>
        <p:nvPr/>
      </p:nvGrpSpPr>
      <p:grpSpPr>
        <a:xfrm>
          <a:off x="0" y="0"/>
          <a:ext cx="0" cy="0"/>
          <a:chOff x="0" y="0"/>
          <a:chExt cx="0" cy="0"/>
        </a:xfrm>
      </p:grpSpPr>
      <p:sp>
        <p:nvSpPr>
          <p:cNvPr id="151" name="Google Shape;151;p31"/>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Look at how to interact with a computer using a keyboard and mouse.</a:t>
            </a:r>
            <a:endParaRPr/>
          </a:p>
          <a:p>
            <a:pPr indent="0" lvl="0" marL="0" rtl="0" algn="l">
              <a:spcBef>
                <a:spcPts val="1600"/>
              </a:spcBef>
              <a:spcAft>
                <a:spcPts val="0"/>
              </a:spcAft>
              <a:buNone/>
            </a:pPr>
            <a:r>
              <a:rPr lang="en-GB"/>
              <a:t>Change the look of the text that you enter on the computer. </a:t>
            </a:r>
            <a:endParaRPr b="1"/>
          </a:p>
          <a:p>
            <a:pPr indent="0" lvl="0" marL="0" rtl="0" algn="l">
              <a:spcBef>
                <a:spcPts val="1600"/>
              </a:spcBef>
              <a:spcAft>
                <a:spcPts val="1600"/>
              </a:spcAft>
              <a:buNone/>
            </a:pPr>
            <a:r>
              <a:rPr lang="en-GB"/>
              <a:t>Compare writing on a computer to writing on paper. </a:t>
            </a:r>
            <a:endParaRPr/>
          </a:p>
        </p:txBody>
      </p:sp>
      <p:sp>
        <p:nvSpPr>
          <p:cNvPr id="152" name="Google Shape;152;p31"/>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During this unit, you will...</a:t>
            </a:r>
            <a:endParaRPr/>
          </a:p>
        </p:txBody>
      </p:sp>
      <p:sp>
        <p:nvSpPr>
          <p:cNvPr id="153" name="Google Shape;153;p3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54" name="Google Shape;154;p31"/>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Unit introduction</a:t>
            </a:r>
            <a:endParaRPr/>
          </a:p>
        </p:txBody>
      </p:sp>
      <p:pic>
        <p:nvPicPr>
          <p:cNvPr id="155" name="Google Shape;155;p31"/>
          <p:cNvPicPr preferRelativeResize="0"/>
          <p:nvPr/>
        </p:nvPicPr>
        <p:blipFill>
          <a:blip r:embed="rId3">
            <a:alphaModFix/>
          </a:blip>
          <a:stretch>
            <a:fillRect/>
          </a:stretch>
        </p:blipFill>
        <p:spPr>
          <a:xfrm>
            <a:off x="6624417" y="1170088"/>
            <a:ext cx="2198272" cy="1783639"/>
          </a:xfrm>
          <a:prstGeom prst="rect">
            <a:avLst/>
          </a:prstGeom>
          <a:noFill/>
          <a:ln>
            <a:noFill/>
          </a:ln>
        </p:spPr>
      </p:pic>
      <p:sp>
        <p:nvSpPr>
          <p:cNvPr id="156" name="Google Shape;156;p31"/>
          <p:cNvSpPr txBox="1"/>
          <p:nvPr/>
        </p:nvSpPr>
        <p:spPr>
          <a:xfrm rot="564102">
            <a:off x="5057095" y="3247770"/>
            <a:ext cx="3030204" cy="746208"/>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Quicksand"/>
                <a:ea typeface="Quicksand"/>
                <a:cs typeface="Quicksand"/>
                <a:sym typeface="Quicksand"/>
              </a:rPr>
              <a:t>Today </a:t>
            </a:r>
            <a:r>
              <a:rPr b="1" lang="en-GB" sz="1800">
                <a:latin typeface="Quicksand"/>
                <a:ea typeface="Quicksand"/>
                <a:cs typeface="Quicksand"/>
                <a:sym typeface="Quicksand"/>
              </a:rPr>
              <a:t>you</a:t>
            </a:r>
            <a:r>
              <a:rPr lang="en-GB" sz="1800">
                <a:latin typeface="Quicksand"/>
                <a:ea typeface="Quicksand"/>
                <a:cs typeface="Quicksand"/>
                <a:sym typeface="Quicksand"/>
              </a:rPr>
              <a:t> are </a:t>
            </a:r>
            <a:r>
              <a:rPr i="1" lang="en-GB" sz="1800">
                <a:latin typeface="Quicksand"/>
                <a:ea typeface="Quicksand"/>
                <a:cs typeface="Quicksand"/>
                <a:sym typeface="Quicksand"/>
              </a:rPr>
              <a:t>you </a:t>
            </a:r>
            <a:r>
              <a:rPr lang="en-GB" sz="1800">
                <a:latin typeface="Quicksand"/>
                <a:ea typeface="Quicksand"/>
                <a:cs typeface="Quicksand"/>
                <a:sym typeface="Quicksand"/>
              </a:rPr>
              <a:t>! </a:t>
            </a:r>
            <a:r>
              <a:rPr lang="en-GB" sz="1800">
                <a:latin typeface="Comic Sans MS"/>
                <a:ea typeface="Comic Sans MS"/>
                <a:cs typeface="Comic Sans MS"/>
                <a:sym typeface="Comic Sans MS"/>
              </a:rPr>
              <a:t>That’s </a:t>
            </a:r>
            <a:r>
              <a:rPr lang="en-GB" sz="1800" u="sng">
                <a:latin typeface="Comic Sans MS"/>
                <a:ea typeface="Comic Sans MS"/>
                <a:cs typeface="Comic Sans MS"/>
                <a:sym typeface="Comic Sans MS"/>
              </a:rPr>
              <a:t>truer</a:t>
            </a:r>
            <a:r>
              <a:rPr lang="en-GB" sz="1800">
                <a:latin typeface="Comic Sans MS"/>
                <a:ea typeface="Comic Sans MS"/>
                <a:cs typeface="Comic Sans MS"/>
                <a:sym typeface="Comic Sans MS"/>
              </a:rPr>
              <a:t> than </a:t>
            </a:r>
            <a:r>
              <a:rPr lang="en-GB" sz="1800">
                <a:highlight>
                  <a:srgbClr val="FFFF00"/>
                </a:highlight>
                <a:latin typeface="Comic Sans MS"/>
                <a:ea typeface="Comic Sans MS"/>
                <a:cs typeface="Comic Sans MS"/>
                <a:sym typeface="Comic Sans MS"/>
              </a:rPr>
              <a:t>true!</a:t>
            </a:r>
            <a:endParaRPr sz="1800">
              <a:highlight>
                <a:srgbClr val="FFFF00"/>
              </a:highlight>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60" name="Shape 160"/>
        <p:cNvGrpSpPr/>
        <p:nvPr/>
      </p:nvGrpSpPr>
      <p:grpSpPr>
        <a:xfrm>
          <a:off x="0" y="0"/>
          <a:ext cx="0" cy="0"/>
          <a:chOff x="0" y="0"/>
          <a:chExt cx="0" cy="0"/>
        </a:xfrm>
      </p:grpSpPr>
      <p:sp>
        <p:nvSpPr>
          <p:cNvPr id="161" name="Google Shape;161;p32"/>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Lesson 1: </a:t>
            </a:r>
            <a:r>
              <a:rPr lang="en-GB"/>
              <a:t>Exploring the keyboard</a:t>
            </a:r>
            <a:endParaRPr/>
          </a:p>
        </p:txBody>
      </p:sp>
      <p:sp>
        <p:nvSpPr>
          <p:cNvPr id="162" name="Google Shape;162;p32"/>
          <p:cNvSpPr txBox="1"/>
          <p:nvPr>
            <p:ph idx="1" type="subTitle"/>
          </p:nvPr>
        </p:nvSpPr>
        <p:spPr>
          <a:xfrm>
            <a:off x="532725" y="2589200"/>
            <a:ext cx="8095800" cy="731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Year 1 – Creating Media – Digital writing</a:t>
            </a:r>
            <a:endParaRPr/>
          </a:p>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66" name="Shape 166"/>
        <p:cNvGrpSpPr/>
        <p:nvPr/>
      </p:nvGrpSpPr>
      <p:grpSpPr>
        <a:xfrm>
          <a:off x="0" y="0"/>
          <a:ext cx="0" cy="0"/>
          <a:chOff x="0" y="0"/>
          <a:chExt cx="0" cy="0"/>
        </a:xfrm>
      </p:grpSpPr>
      <p:sp>
        <p:nvSpPr>
          <p:cNvPr id="167" name="Google Shape;167;p33"/>
          <p:cNvSpPr txBox="1"/>
          <p:nvPr>
            <p:ph idx="1" type="body"/>
          </p:nvPr>
        </p:nvSpPr>
        <p:spPr>
          <a:xfrm>
            <a:off x="310900" y="1017725"/>
            <a:ext cx="8522100" cy="3811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t>L</a:t>
            </a:r>
            <a:r>
              <a:rPr b="1" lang="en-GB"/>
              <a:t>esson</a:t>
            </a:r>
            <a:r>
              <a:rPr b="1" lang="en-GB"/>
              <a:t> objective: To use a computer to write</a:t>
            </a:r>
            <a:endParaRPr b="1"/>
          </a:p>
          <a:p>
            <a:pPr indent="-342900" lvl="0" marL="457200" rtl="0" algn="l">
              <a:spcBef>
                <a:spcPts val="1000"/>
              </a:spcBef>
              <a:spcAft>
                <a:spcPts val="0"/>
              </a:spcAft>
              <a:buSzPts val="1800"/>
              <a:buChar char="●"/>
            </a:pPr>
            <a:r>
              <a:rPr lang="en-GB"/>
              <a:t>I can open a word processor</a:t>
            </a:r>
            <a:endParaRPr/>
          </a:p>
          <a:p>
            <a:pPr indent="-342900" lvl="0" marL="457200" rtl="0" algn="l">
              <a:spcBef>
                <a:spcPts val="1000"/>
              </a:spcBef>
              <a:spcAft>
                <a:spcPts val="0"/>
              </a:spcAft>
              <a:buSzPts val="1800"/>
              <a:buChar char="●"/>
            </a:pPr>
            <a:r>
              <a:rPr lang="en-GB"/>
              <a:t>I can recognise keys on a keyboard</a:t>
            </a:r>
            <a:endParaRPr/>
          </a:p>
          <a:p>
            <a:pPr indent="-342900" lvl="0" marL="457200" rtl="0" algn="l">
              <a:spcBef>
                <a:spcPts val="1000"/>
              </a:spcBef>
              <a:spcAft>
                <a:spcPts val="1000"/>
              </a:spcAft>
              <a:buSzPts val="1800"/>
              <a:buChar char="●"/>
            </a:pPr>
            <a:r>
              <a:rPr lang="en-GB"/>
              <a:t>I can identify and find keys on a keyboard</a:t>
            </a:r>
            <a:endParaRPr b="1"/>
          </a:p>
        </p:txBody>
      </p:sp>
      <p:sp>
        <p:nvSpPr>
          <p:cNvPr id="168" name="Google Shape;168;p33"/>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a:latin typeface="Quicksand"/>
                <a:ea typeface="Quicksand"/>
                <a:cs typeface="Quicksand"/>
                <a:sym typeface="Quicksand"/>
              </a:rPr>
              <a:t>Lesson </a:t>
            </a:r>
            <a:r>
              <a:rPr lang="en-GB"/>
              <a:t>1</a:t>
            </a:r>
            <a:r>
              <a:rPr b="1" lang="en-GB">
                <a:latin typeface="Quicksand"/>
                <a:ea typeface="Quicksand"/>
                <a:cs typeface="Quicksand"/>
                <a:sym typeface="Quicksand"/>
              </a:rPr>
              <a:t>: </a:t>
            </a:r>
            <a:r>
              <a:rPr lang="en-GB"/>
              <a:t>Exploring a keyboard</a:t>
            </a:r>
            <a:endParaRPr b="1">
              <a:latin typeface="Quicksand"/>
              <a:ea typeface="Quicksand"/>
              <a:cs typeface="Quicksand"/>
              <a:sym typeface="Quicksand"/>
            </a:endParaRPr>
          </a:p>
        </p:txBody>
      </p:sp>
      <p:sp>
        <p:nvSpPr>
          <p:cNvPr id="169" name="Google Shape;169;p3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70" name="Google Shape;170;p33"/>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Objectives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74" name="Shape 174"/>
        <p:cNvGrpSpPr/>
        <p:nvPr/>
      </p:nvGrpSpPr>
      <p:grpSpPr>
        <a:xfrm>
          <a:off x="0" y="0"/>
          <a:ext cx="0" cy="0"/>
          <a:chOff x="0" y="0"/>
          <a:chExt cx="0" cy="0"/>
        </a:xfrm>
      </p:grpSpPr>
      <p:sp>
        <p:nvSpPr>
          <p:cNvPr id="175" name="Google Shape;175;p3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76" name="Google Shape;176;p34"/>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Key vocabulary</a:t>
            </a:r>
            <a:endParaRPr/>
          </a:p>
        </p:txBody>
      </p:sp>
      <p:sp>
        <p:nvSpPr>
          <p:cNvPr id="177" name="Google Shape;177;p34"/>
          <p:cNvSpPr txBox="1"/>
          <p:nvPr>
            <p:ph idx="4294967295" type="body"/>
          </p:nvPr>
        </p:nvSpPr>
        <p:spPr>
          <a:xfrm>
            <a:off x="311700" y="1289200"/>
            <a:ext cx="8072100" cy="35622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1200">
              <a:solidFill>
                <a:srgbClr val="5B5BA5"/>
              </a:solidFill>
              <a:latin typeface="Montserrat Light"/>
              <a:ea typeface="Montserrat Light"/>
              <a:cs typeface="Montserrat Light"/>
              <a:sym typeface="Montserrat Light"/>
            </a:endParaRPr>
          </a:p>
          <a:p>
            <a:pPr indent="0" lvl="0" marL="0" rtl="0" algn="l">
              <a:lnSpc>
                <a:spcPct val="100000"/>
              </a:lnSpc>
              <a:spcBef>
                <a:spcPts val="1000"/>
              </a:spcBef>
              <a:spcAft>
                <a:spcPts val="0"/>
              </a:spcAft>
              <a:buNone/>
            </a:pPr>
            <a:r>
              <a:t/>
            </a:r>
            <a:endParaRPr sz="1400">
              <a:solidFill>
                <a:srgbClr val="5B5BA5"/>
              </a:solidFill>
              <a:latin typeface="Montserrat SemiBold"/>
              <a:ea typeface="Montserrat SemiBold"/>
              <a:cs typeface="Montserrat SemiBold"/>
              <a:sym typeface="Montserrat SemiBold"/>
            </a:endParaRPr>
          </a:p>
          <a:p>
            <a:pPr indent="0" lvl="0" marL="0" rtl="0" algn="l">
              <a:lnSpc>
                <a:spcPct val="100000"/>
              </a:lnSpc>
              <a:spcBef>
                <a:spcPts val="1000"/>
              </a:spcBef>
              <a:spcAft>
                <a:spcPts val="0"/>
              </a:spcAft>
              <a:buNone/>
            </a:pPr>
            <a:r>
              <a:t/>
            </a:r>
            <a:endParaRPr sz="1400">
              <a:solidFill>
                <a:srgbClr val="5B5BA5"/>
              </a:solidFill>
              <a:latin typeface="Montserrat SemiBold"/>
              <a:ea typeface="Montserrat SemiBold"/>
              <a:cs typeface="Montserrat SemiBold"/>
              <a:sym typeface="Montserrat SemiBold"/>
            </a:endParaRPr>
          </a:p>
          <a:p>
            <a:pPr indent="0" lvl="0" marL="0" rtl="0" algn="l">
              <a:lnSpc>
                <a:spcPct val="100000"/>
              </a:lnSpc>
              <a:spcBef>
                <a:spcPts val="1000"/>
              </a:spcBef>
              <a:spcAft>
                <a:spcPts val="0"/>
              </a:spcAft>
              <a:buNone/>
            </a:pPr>
            <a:r>
              <a:t/>
            </a:r>
            <a:endParaRPr sz="1400">
              <a:solidFill>
                <a:srgbClr val="5B5BA5"/>
              </a:solidFill>
              <a:latin typeface="Montserrat Light"/>
              <a:ea typeface="Montserrat Light"/>
              <a:cs typeface="Montserrat Light"/>
              <a:sym typeface="Montserrat Light"/>
            </a:endParaRPr>
          </a:p>
          <a:p>
            <a:pPr indent="0" lvl="0" marL="0" rtl="0" algn="l">
              <a:lnSpc>
                <a:spcPct val="100000"/>
              </a:lnSpc>
              <a:spcBef>
                <a:spcPts val="0"/>
              </a:spcBef>
              <a:spcAft>
                <a:spcPts val="0"/>
              </a:spcAft>
              <a:buNone/>
            </a:pPr>
            <a:r>
              <a:t/>
            </a:r>
            <a:endParaRPr sz="1400">
              <a:solidFill>
                <a:srgbClr val="5B5BA5"/>
              </a:solidFill>
              <a:latin typeface="Montserrat Light"/>
              <a:ea typeface="Montserrat Light"/>
              <a:cs typeface="Montserrat Light"/>
              <a:sym typeface="Montserrat Light"/>
            </a:endParaRPr>
          </a:p>
          <a:p>
            <a:pPr indent="0" lvl="0" marL="0" rtl="0" algn="l">
              <a:spcBef>
                <a:spcPts val="0"/>
              </a:spcBef>
              <a:spcAft>
                <a:spcPts val="1600"/>
              </a:spcAft>
              <a:buNone/>
            </a:pPr>
            <a:r>
              <a:t/>
            </a:r>
            <a:endParaRPr/>
          </a:p>
        </p:txBody>
      </p:sp>
      <p:sp>
        <p:nvSpPr>
          <p:cNvPr id="178" name="Google Shape;178;p34"/>
          <p:cNvSpPr txBox="1"/>
          <p:nvPr>
            <p:ph idx="4294967295" type="body"/>
          </p:nvPr>
        </p:nvSpPr>
        <p:spPr>
          <a:xfrm>
            <a:off x="311700" y="1532625"/>
            <a:ext cx="4033200" cy="35622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5B5BA5"/>
              </a:buClr>
              <a:buSzPts val="1800"/>
              <a:buFont typeface="Quicksand"/>
              <a:buChar char="●"/>
            </a:pPr>
            <a:r>
              <a:rPr lang="en-GB">
                <a:solidFill>
                  <a:srgbClr val="5B5BA5"/>
                </a:solidFill>
                <a:latin typeface="Quicksand"/>
                <a:ea typeface="Quicksand"/>
                <a:cs typeface="Quicksand"/>
                <a:sym typeface="Quicksand"/>
              </a:rPr>
              <a:t>Word processor</a:t>
            </a:r>
            <a:endParaRPr>
              <a:solidFill>
                <a:srgbClr val="5B5BA5"/>
              </a:solidFill>
              <a:latin typeface="Quicksand"/>
              <a:ea typeface="Quicksand"/>
              <a:cs typeface="Quicksand"/>
              <a:sym typeface="Quicksand"/>
            </a:endParaRPr>
          </a:p>
          <a:p>
            <a:pPr indent="0" lvl="0" marL="457200" marR="0" rtl="0" algn="l">
              <a:lnSpc>
                <a:spcPct val="100000"/>
              </a:lnSpc>
              <a:spcBef>
                <a:spcPts val="0"/>
              </a:spcBef>
              <a:spcAft>
                <a:spcPts val="0"/>
              </a:spcAft>
              <a:buNone/>
            </a:pPr>
            <a:r>
              <a:t/>
            </a:r>
            <a:endParaRPr>
              <a:solidFill>
                <a:srgbClr val="5B5BA5"/>
              </a:solidFill>
              <a:latin typeface="Quicksand"/>
              <a:ea typeface="Quicksand"/>
              <a:cs typeface="Quicksand"/>
              <a:sym typeface="Quicksand"/>
            </a:endParaRPr>
          </a:p>
          <a:p>
            <a:pPr indent="-342900" lvl="0" marL="457200" marR="0" rtl="0" algn="l">
              <a:lnSpc>
                <a:spcPct val="100000"/>
              </a:lnSpc>
              <a:spcBef>
                <a:spcPts val="0"/>
              </a:spcBef>
              <a:spcAft>
                <a:spcPts val="0"/>
              </a:spcAft>
              <a:buClr>
                <a:srgbClr val="5B5BA5"/>
              </a:buClr>
              <a:buSzPts val="1800"/>
              <a:buFont typeface="Quicksand"/>
              <a:buChar char="●"/>
            </a:pPr>
            <a:r>
              <a:rPr lang="en-GB">
                <a:solidFill>
                  <a:srgbClr val="5B5BA5"/>
                </a:solidFill>
                <a:latin typeface="Quicksand"/>
                <a:ea typeface="Quicksand"/>
                <a:cs typeface="Quicksand"/>
                <a:sym typeface="Quicksand"/>
              </a:rPr>
              <a:t>Keyboard</a:t>
            </a:r>
            <a:endParaRPr>
              <a:solidFill>
                <a:srgbClr val="5B5BA5"/>
              </a:solidFill>
              <a:latin typeface="Quicksand"/>
              <a:ea typeface="Quicksand"/>
              <a:cs typeface="Quicksand"/>
              <a:sym typeface="Quicksand"/>
            </a:endParaRPr>
          </a:p>
          <a:p>
            <a:pPr indent="0" lvl="0" marL="0" marR="0" rtl="0" algn="l">
              <a:lnSpc>
                <a:spcPct val="100000"/>
              </a:lnSpc>
              <a:spcBef>
                <a:spcPts val="0"/>
              </a:spcBef>
              <a:spcAft>
                <a:spcPts val="0"/>
              </a:spcAft>
              <a:buNone/>
            </a:pPr>
            <a:r>
              <a:t/>
            </a:r>
            <a:endParaRPr>
              <a:solidFill>
                <a:srgbClr val="5B5BA5"/>
              </a:solidFill>
              <a:latin typeface="Quicksand"/>
              <a:ea typeface="Quicksand"/>
              <a:cs typeface="Quicksand"/>
              <a:sym typeface="Quicksand"/>
            </a:endParaRPr>
          </a:p>
          <a:p>
            <a:pPr indent="-342900" lvl="0" marL="457200" marR="0" rtl="0" algn="l">
              <a:lnSpc>
                <a:spcPct val="100000"/>
              </a:lnSpc>
              <a:spcBef>
                <a:spcPts val="0"/>
              </a:spcBef>
              <a:spcAft>
                <a:spcPts val="0"/>
              </a:spcAft>
              <a:buClr>
                <a:srgbClr val="5B5BA5"/>
              </a:buClr>
              <a:buSzPts val="1800"/>
              <a:buFont typeface="Quicksand"/>
              <a:buChar char="●"/>
            </a:pPr>
            <a:r>
              <a:rPr lang="en-GB">
                <a:solidFill>
                  <a:srgbClr val="5B5BA5"/>
                </a:solidFill>
                <a:latin typeface="Quicksand"/>
                <a:ea typeface="Quicksand"/>
                <a:cs typeface="Quicksand"/>
                <a:sym typeface="Quicksand"/>
              </a:rPr>
              <a:t>Keys</a:t>
            </a:r>
            <a:endParaRPr>
              <a:solidFill>
                <a:srgbClr val="5B5BA5"/>
              </a:solidFill>
            </a:endParaRPr>
          </a:p>
        </p:txBody>
      </p:sp>
      <p:sp>
        <p:nvSpPr>
          <p:cNvPr id="179" name="Google Shape;179;p34"/>
          <p:cNvSpPr txBox="1"/>
          <p:nvPr>
            <p:ph idx="4294967295" type="body"/>
          </p:nvPr>
        </p:nvSpPr>
        <p:spPr>
          <a:xfrm>
            <a:off x="4344900" y="1506425"/>
            <a:ext cx="4033200" cy="35622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5B5BA5"/>
              </a:buClr>
              <a:buSzPts val="1800"/>
              <a:buFont typeface="Quicksand"/>
              <a:buChar char="●"/>
            </a:pPr>
            <a:r>
              <a:rPr lang="en-GB">
                <a:solidFill>
                  <a:srgbClr val="5B5BA5"/>
                </a:solidFill>
              </a:rPr>
              <a:t>Letters </a:t>
            </a:r>
            <a:endParaRPr>
              <a:solidFill>
                <a:srgbClr val="5B5BA5"/>
              </a:solidFill>
              <a:latin typeface="Quicksand"/>
              <a:ea typeface="Quicksand"/>
              <a:cs typeface="Quicksand"/>
              <a:sym typeface="Quicksand"/>
            </a:endParaRPr>
          </a:p>
          <a:p>
            <a:pPr indent="0" lvl="0" marL="457200" marR="0" rtl="0" algn="l">
              <a:lnSpc>
                <a:spcPct val="100000"/>
              </a:lnSpc>
              <a:spcBef>
                <a:spcPts val="0"/>
              </a:spcBef>
              <a:spcAft>
                <a:spcPts val="0"/>
              </a:spcAft>
              <a:buNone/>
            </a:pPr>
            <a:r>
              <a:t/>
            </a:r>
            <a:endParaRPr>
              <a:solidFill>
                <a:srgbClr val="5B5BA5"/>
              </a:solidFill>
              <a:latin typeface="Quicksand"/>
              <a:ea typeface="Quicksand"/>
              <a:cs typeface="Quicksand"/>
              <a:sym typeface="Quicksand"/>
            </a:endParaRPr>
          </a:p>
          <a:p>
            <a:pPr indent="-342900" lvl="0" marL="457200" rtl="0" algn="l">
              <a:lnSpc>
                <a:spcPct val="100000"/>
              </a:lnSpc>
              <a:spcBef>
                <a:spcPts val="0"/>
              </a:spcBef>
              <a:spcAft>
                <a:spcPts val="0"/>
              </a:spcAft>
              <a:buClr>
                <a:srgbClr val="5B5BA5"/>
              </a:buClr>
              <a:buSzPts val="1800"/>
              <a:buFont typeface="Quicksand"/>
              <a:buChar char="●"/>
            </a:pPr>
            <a:r>
              <a:rPr lang="en-GB">
                <a:solidFill>
                  <a:srgbClr val="5B5BA5"/>
                </a:solidFill>
                <a:latin typeface="Quicksand"/>
                <a:ea typeface="Quicksand"/>
                <a:cs typeface="Quicksand"/>
                <a:sym typeface="Quicksand"/>
              </a:rPr>
              <a:t>Google Docs</a:t>
            </a:r>
            <a:endParaRPr>
              <a:solidFill>
                <a:srgbClr val="5B5BA5"/>
              </a:solidFill>
              <a:latin typeface="Quicksand"/>
              <a:ea typeface="Quicksand"/>
              <a:cs typeface="Quicksand"/>
              <a:sym typeface="Quicksand"/>
            </a:endParaRPr>
          </a:p>
          <a:p>
            <a:pPr indent="0" lvl="0" marL="457200" rtl="0" algn="l">
              <a:lnSpc>
                <a:spcPct val="100000"/>
              </a:lnSpc>
              <a:spcBef>
                <a:spcPts val="0"/>
              </a:spcBef>
              <a:spcAft>
                <a:spcPts val="0"/>
              </a:spcAft>
              <a:buNone/>
            </a:pPr>
            <a:r>
              <a:t/>
            </a:r>
            <a:endParaRPr>
              <a:solidFill>
                <a:srgbClr val="5B5BA5"/>
              </a:solidFill>
              <a:latin typeface="Quicksand"/>
              <a:ea typeface="Quicksand"/>
              <a:cs typeface="Quicksand"/>
              <a:sym typeface="Quicksand"/>
            </a:endParaRPr>
          </a:p>
          <a:p>
            <a:pPr indent="-342900" lvl="0" marL="457200" rtl="0" algn="l">
              <a:lnSpc>
                <a:spcPct val="100000"/>
              </a:lnSpc>
              <a:spcBef>
                <a:spcPts val="0"/>
              </a:spcBef>
              <a:spcAft>
                <a:spcPts val="0"/>
              </a:spcAft>
              <a:buClr>
                <a:srgbClr val="5B5BA5"/>
              </a:buClr>
              <a:buSzPts val="1800"/>
              <a:buFont typeface="Quicksand"/>
              <a:buChar char="●"/>
            </a:pPr>
            <a:r>
              <a:rPr lang="en-GB">
                <a:solidFill>
                  <a:srgbClr val="5B5BA5"/>
                </a:solidFill>
                <a:latin typeface="Quicksand"/>
                <a:ea typeface="Quicksand"/>
                <a:cs typeface="Quicksand"/>
                <a:sym typeface="Quicksand"/>
              </a:rPr>
              <a:t>Microsoft Word</a:t>
            </a:r>
            <a:endParaRPr>
              <a:solidFill>
                <a:srgbClr val="5B5BA5"/>
              </a:solidFill>
              <a:latin typeface="Quicksand"/>
              <a:ea typeface="Quicksand"/>
              <a:cs typeface="Quicksand"/>
              <a:sym typeface="Quicksand"/>
            </a:endParaRPr>
          </a:p>
        </p:txBody>
      </p:sp>
      <p:sp>
        <p:nvSpPr>
          <p:cNvPr id="180" name="Google Shape;180;p34"/>
          <p:cNvSpPr txBox="1"/>
          <p:nvPr/>
        </p:nvSpPr>
        <p:spPr>
          <a:xfrm>
            <a:off x="310900" y="1017725"/>
            <a:ext cx="8522100" cy="48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b="1" lang="en-GB" sz="1800">
                <a:solidFill>
                  <a:srgbClr val="5B5BA5"/>
                </a:solidFill>
                <a:latin typeface="Quicksand"/>
                <a:ea typeface="Quicksand"/>
                <a:cs typeface="Quicksand"/>
                <a:sym typeface="Quicksand"/>
              </a:rPr>
              <a:t>Key vocabulary</a:t>
            </a:r>
            <a:endParaRPr b="1" sz="1800">
              <a:solidFill>
                <a:srgbClr val="5B5BA5"/>
              </a:solidFill>
              <a:latin typeface="Quicksand"/>
              <a:ea typeface="Quicksand"/>
              <a:cs typeface="Quicksand"/>
              <a:sym typeface="Quicksand"/>
            </a:endParaRPr>
          </a:p>
        </p:txBody>
      </p:sp>
      <p:sp>
        <p:nvSpPr>
          <p:cNvPr id="181" name="Google Shape;181;p34"/>
          <p:cNvSpPr txBox="1"/>
          <p:nvPr/>
        </p:nvSpPr>
        <p:spPr>
          <a:xfrm>
            <a:off x="310900" y="310900"/>
            <a:ext cx="8522100" cy="70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solidFill>
                  <a:srgbClr val="5B5BA5"/>
                </a:solidFill>
                <a:latin typeface="Quicksand"/>
                <a:ea typeface="Quicksand"/>
                <a:cs typeface="Quicksand"/>
                <a:sym typeface="Quicksand"/>
              </a:rPr>
              <a:t>Making changes to text</a:t>
            </a:r>
            <a:endParaRPr b="1" sz="2400">
              <a:solidFill>
                <a:srgbClr val="5B5BA5"/>
              </a:solidFill>
              <a:latin typeface="Quicksand"/>
              <a:ea typeface="Quicksand"/>
              <a:cs typeface="Quicksand"/>
              <a:sym typeface="Quicksa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85" name="Shape 185"/>
        <p:cNvGrpSpPr/>
        <p:nvPr/>
      </p:nvGrpSpPr>
      <p:grpSpPr>
        <a:xfrm>
          <a:off x="0" y="0"/>
          <a:ext cx="0" cy="0"/>
          <a:chOff x="0" y="0"/>
          <a:chExt cx="0" cy="0"/>
        </a:xfrm>
      </p:grpSpPr>
      <p:sp>
        <p:nvSpPr>
          <p:cNvPr id="186" name="Google Shape;186;p35"/>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With a partner...</a:t>
            </a:r>
            <a:endParaRPr/>
          </a:p>
        </p:txBody>
      </p:sp>
      <p:sp>
        <p:nvSpPr>
          <p:cNvPr id="187" name="Google Shape;187;p3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88" name="Google Shape;188;p3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Introduction</a:t>
            </a:r>
            <a:endParaRPr/>
          </a:p>
        </p:txBody>
      </p:sp>
      <p:sp>
        <p:nvSpPr>
          <p:cNvPr id="189" name="Google Shape;189;p35"/>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a:t>Question: </a:t>
            </a:r>
            <a:r>
              <a:rPr lang="en-GB"/>
              <a:t>What can you use to create writing?</a:t>
            </a:r>
            <a:endParaRPr/>
          </a:p>
        </p:txBody>
      </p:sp>
      <p:pic>
        <p:nvPicPr>
          <p:cNvPr id="190" name="Google Shape;190;p35"/>
          <p:cNvPicPr preferRelativeResize="0"/>
          <p:nvPr/>
        </p:nvPicPr>
        <p:blipFill rotWithShape="1">
          <a:blip r:embed="rId3">
            <a:alphaModFix/>
          </a:blip>
          <a:srcRect b="0" l="3850" r="9230" t="15440"/>
          <a:stretch/>
        </p:blipFill>
        <p:spPr>
          <a:xfrm>
            <a:off x="310899" y="1581200"/>
            <a:ext cx="2689488" cy="1738225"/>
          </a:xfrm>
          <a:prstGeom prst="rect">
            <a:avLst/>
          </a:prstGeom>
          <a:noFill/>
          <a:ln>
            <a:noFill/>
          </a:ln>
        </p:spPr>
      </p:pic>
      <p:pic>
        <p:nvPicPr>
          <p:cNvPr id="191" name="Google Shape;191;p35"/>
          <p:cNvPicPr preferRelativeResize="0"/>
          <p:nvPr/>
        </p:nvPicPr>
        <p:blipFill>
          <a:blip r:embed="rId4">
            <a:alphaModFix/>
          </a:blip>
          <a:stretch>
            <a:fillRect/>
          </a:stretch>
        </p:blipFill>
        <p:spPr>
          <a:xfrm>
            <a:off x="6505065" y="1581204"/>
            <a:ext cx="2317632" cy="1738224"/>
          </a:xfrm>
          <a:prstGeom prst="rect">
            <a:avLst/>
          </a:prstGeom>
          <a:noFill/>
          <a:ln>
            <a:noFill/>
          </a:ln>
        </p:spPr>
      </p:pic>
      <p:pic>
        <p:nvPicPr>
          <p:cNvPr id="192" name="Google Shape;192;p35"/>
          <p:cNvPicPr preferRelativeResize="0"/>
          <p:nvPr/>
        </p:nvPicPr>
        <p:blipFill>
          <a:blip r:embed="rId5">
            <a:alphaModFix/>
          </a:blip>
          <a:stretch>
            <a:fillRect/>
          </a:stretch>
        </p:blipFill>
        <p:spPr>
          <a:xfrm flipH="1">
            <a:off x="3518788" y="1581200"/>
            <a:ext cx="869112" cy="1738224"/>
          </a:xfrm>
          <a:prstGeom prst="rect">
            <a:avLst/>
          </a:prstGeom>
          <a:noFill/>
          <a:ln>
            <a:noFill/>
          </a:ln>
        </p:spPr>
      </p:pic>
      <p:pic>
        <p:nvPicPr>
          <p:cNvPr id="193" name="Google Shape;193;p35"/>
          <p:cNvPicPr preferRelativeResize="0"/>
          <p:nvPr/>
        </p:nvPicPr>
        <p:blipFill>
          <a:blip r:embed="rId6">
            <a:alphaModFix/>
          </a:blip>
          <a:stretch>
            <a:fillRect/>
          </a:stretch>
        </p:blipFill>
        <p:spPr>
          <a:xfrm>
            <a:off x="4768606" y="1612775"/>
            <a:ext cx="1355774" cy="1675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97" name="Shape 197"/>
        <p:cNvGrpSpPr/>
        <p:nvPr/>
      </p:nvGrpSpPr>
      <p:grpSpPr>
        <a:xfrm>
          <a:off x="0" y="0"/>
          <a:ext cx="0" cy="0"/>
          <a:chOff x="0" y="0"/>
          <a:chExt cx="0" cy="0"/>
        </a:xfrm>
      </p:grpSpPr>
      <p:sp>
        <p:nvSpPr>
          <p:cNvPr id="198" name="Google Shape;198;p36"/>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Think, pair, share</a:t>
            </a:r>
            <a:endParaRPr/>
          </a:p>
        </p:txBody>
      </p:sp>
      <p:sp>
        <p:nvSpPr>
          <p:cNvPr id="199" name="Google Shape;199;p3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00" name="Google Shape;200;p36"/>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sp>
        <p:nvSpPr>
          <p:cNvPr id="201" name="Google Shape;201;p36"/>
          <p:cNvSpPr txBox="1"/>
          <p:nvPr>
            <p:ph idx="2" type="body"/>
          </p:nvPr>
        </p:nvSpPr>
        <p:spPr>
          <a:xfrm>
            <a:off x="310900" y="3776849"/>
            <a:ext cx="8521200" cy="6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this? </a:t>
            </a:r>
            <a:endParaRPr/>
          </a:p>
          <a:p>
            <a:pPr indent="0" lvl="0" marL="0" rtl="0" algn="l">
              <a:spcBef>
                <a:spcPts val="1600"/>
              </a:spcBef>
              <a:spcAft>
                <a:spcPts val="1600"/>
              </a:spcAft>
              <a:buNone/>
            </a:pPr>
            <a:r>
              <a:rPr lang="en-GB"/>
              <a:t>Have you used anything like this before?</a:t>
            </a:r>
            <a:endParaRPr/>
          </a:p>
        </p:txBody>
      </p:sp>
      <p:pic>
        <p:nvPicPr>
          <p:cNvPr id="202" name="Google Shape;202;p36"/>
          <p:cNvPicPr preferRelativeResize="0"/>
          <p:nvPr/>
        </p:nvPicPr>
        <p:blipFill rotWithShape="1">
          <a:blip r:embed="rId3">
            <a:alphaModFix/>
          </a:blip>
          <a:srcRect b="50900" l="0" r="16673" t="0"/>
          <a:stretch/>
        </p:blipFill>
        <p:spPr>
          <a:xfrm>
            <a:off x="959188" y="1020450"/>
            <a:ext cx="6896435" cy="2753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206" name="Shape 206"/>
        <p:cNvGrpSpPr/>
        <p:nvPr/>
      </p:nvGrpSpPr>
      <p:grpSpPr>
        <a:xfrm>
          <a:off x="0" y="0"/>
          <a:ext cx="0" cy="0"/>
          <a:chOff x="0" y="0"/>
          <a:chExt cx="0" cy="0"/>
        </a:xfrm>
      </p:grpSpPr>
      <p:sp>
        <p:nvSpPr>
          <p:cNvPr id="207" name="Google Shape;207;p37"/>
          <p:cNvSpPr txBox="1"/>
          <p:nvPr>
            <p:ph idx="2" type="body"/>
          </p:nvPr>
        </p:nvSpPr>
        <p:spPr>
          <a:xfrm>
            <a:off x="310900" y="4282175"/>
            <a:ext cx="8521200" cy="546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GB"/>
              <a:t>They are both pages that you can write on!</a:t>
            </a:r>
            <a:endParaRPr/>
          </a:p>
        </p:txBody>
      </p:sp>
      <p:sp>
        <p:nvSpPr>
          <p:cNvPr id="208" name="Google Shape;208;p3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09" name="Google Shape;209;p3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pic>
        <p:nvPicPr>
          <p:cNvPr id="210" name="Google Shape;210;p37"/>
          <p:cNvPicPr preferRelativeResize="0"/>
          <p:nvPr/>
        </p:nvPicPr>
        <p:blipFill rotWithShape="1">
          <a:blip r:embed="rId3">
            <a:alphaModFix/>
          </a:blip>
          <a:srcRect b="22750" l="0" r="11909" t="0"/>
          <a:stretch/>
        </p:blipFill>
        <p:spPr>
          <a:xfrm>
            <a:off x="4198438" y="1166037"/>
            <a:ext cx="4432174" cy="2633775"/>
          </a:xfrm>
          <a:prstGeom prst="rect">
            <a:avLst/>
          </a:prstGeom>
          <a:noFill/>
          <a:ln>
            <a:noFill/>
          </a:ln>
        </p:spPr>
      </p:pic>
      <p:pic>
        <p:nvPicPr>
          <p:cNvPr id="211" name="Google Shape;211;p37"/>
          <p:cNvPicPr preferRelativeResize="0"/>
          <p:nvPr/>
        </p:nvPicPr>
        <p:blipFill rotWithShape="1">
          <a:blip r:embed="rId4">
            <a:alphaModFix/>
          </a:blip>
          <a:srcRect b="0" l="6778" r="9230" t="15440"/>
          <a:stretch/>
        </p:blipFill>
        <p:spPr>
          <a:xfrm>
            <a:off x="513388" y="1280563"/>
            <a:ext cx="3595450" cy="24047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215" name="Shape 215"/>
        <p:cNvGrpSpPr/>
        <p:nvPr/>
      </p:nvGrpSpPr>
      <p:grpSpPr>
        <a:xfrm>
          <a:off x="0" y="0"/>
          <a:ext cx="0" cy="0"/>
          <a:chOff x="0" y="0"/>
          <a:chExt cx="0" cy="0"/>
        </a:xfrm>
      </p:grpSpPr>
      <p:sp>
        <p:nvSpPr>
          <p:cNvPr id="216" name="Google Shape;216;p38"/>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Think, pair, share</a:t>
            </a:r>
            <a:endParaRPr/>
          </a:p>
        </p:txBody>
      </p:sp>
      <p:sp>
        <p:nvSpPr>
          <p:cNvPr id="217" name="Google Shape;217;p3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18" name="Google Shape;218;p38"/>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sp>
        <p:nvSpPr>
          <p:cNvPr id="219" name="Google Shape;219;p38"/>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What could you use this for?</a:t>
            </a:r>
            <a:endParaRPr/>
          </a:p>
        </p:txBody>
      </p:sp>
      <p:pic>
        <p:nvPicPr>
          <p:cNvPr id="220" name="Google Shape;220;p38"/>
          <p:cNvPicPr preferRelativeResize="0"/>
          <p:nvPr/>
        </p:nvPicPr>
        <p:blipFill rotWithShape="1">
          <a:blip r:embed="rId3">
            <a:alphaModFix/>
          </a:blip>
          <a:srcRect b="50900" l="0" r="16673" t="0"/>
          <a:stretch/>
        </p:blipFill>
        <p:spPr>
          <a:xfrm>
            <a:off x="741238" y="1038075"/>
            <a:ext cx="7661517" cy="30591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CCE Primary">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