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1"/>
  </p:sldMasterIdLst>
  <p:notesMasterIdLst>
    <p:notesMasterId r:id="rId17"/>
  </p:notesMasterIdLst>
  <p:handoutMasterIdLst>
    <p:handoutMasterId r:id="rId18"/>
  </p:handoutMasterIdLst>
  <p:sldIdLst>
    <p:sldId id="355" r:id="rId2"/>
    <p:sldId id="325" r:id="rId3"/>
    <p:sldId id="398" r:id="rId4"/>
    <p:sldId id="362" r:id="rId5"/>
    <p:sldId id="358" r:id="rId6"/>
    <p:sldId id="399" r:id="rId7"/>
    <p:sldId id="400" r:id="rId8"/>
    <p:sldId id="401" r:id="rId9"/>
    <p:sldId id="402" r:id="rId10"/>
    <p:sldId id="403" r:id="rId11"/>
    <p:sldId id="404" r:id="rId12"/>
    <p:sldId id="332" r:id="rId13"/>
    <p:sldId id="390" r:id="rId14"/>
    <p:sldId id="405" r:id="rId15"/>
    <p:sldId id="334" r:id="rId16"/>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225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1A14F"/>
    <a:srgbClr val="FFFFFF"/>
    <a:srgbClr val="FFF2CC"/>
    <a:srgbClr val="E9C773"/>
    <a:srgbClr val="7F6114"/>
    <a:srgbClr val="8CB8CB"/>
    <a:srgbClr val="816214"/>
    <a:srgbClr val="C8E2E8"/>
    <a:srgbClr val="000000"/>
    <a:srgbClr val="82CB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9937FE-C8F1-C650-2441-EE030B260239}" v="270" dt="2021-11-22T18:37:05.2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41" autoAdjust="0"/>
    <p:restoredTop sz="96349" autoAdjust="0"/>
  </p:normalViewPr>
  <p:slideViewPr>
    <p:cSldViewPr snapToGrid="0">
      <p:cViewPr varScale="1">
        <p:scale>
          <a:sx n="80" d="100"/>
          <a:sy n="80" d="100"/>
        </p:scale>
        <p:origin x="60" y="732"/>
      </p:cViewPr>
      <p:guideLst>
        <p:guide pos="2880"/>
        <p:guide orient="horz" pos="2259"/>
      </p:guideLst>
    </p:cSldViewPr>
  </p:slideViewPr>
  <p:notesTextViewPr>
    <p:cViewPr>
      <p:scale>
        <a:sx n="3" d="2"/>
        <a:sy n="3" d="2"/>
      </p:scale>
      <p:origin x="0" y="0"/>
    </p:cViewPr>
  </p:notesTextViewPr>
  <p:notesViewPr>
    <p:cSldViewPr snapToGrid="0">
      <p:cViewPr>
        <p:scale>
          <a:sx n="125" d="100"/>
          <a:sy n="125" d="100"/>
        </p:scale>
        <p:origin x="2076" y="-12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11/22/2021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11/22/2021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5</a:t>
            </a:fld>
            <a:endParaRPr lang="en-US"/>
          </a:p>
        </p:txBody>
      </p:sp>
    </p:spTree>
    <p:extLst>
      <p:ext uri="{BB962C8B-B14F-4D97-AF65-F5344CB8AC3E}">
        <p14:creationId xmlns:p14="http://schemas.microsoft.com/office/powerpoint/2010/main" val="1797447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14</a:t>
            </a:fld>
            <a:endParaRPr lang="en-US"/>
          </a:p>
        </p:txBody>
      </p:sp>
    </p:spTree>
    <p:extLst>
      <p:ext uri="{BB962C8B-B14F-4D97-AF65-F5344CB8AC3E}">
        <p14:creationId xmlns:p14="http://schemas.microsoft.com/office/powerpoint/2010/main" val="36499262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14</a:t>
            </a:fld>
            <a:endParaRPr lang="en-US"/>
          </a:p>
        </p:txBody>
      </p:sp>
    </p:spTree>
    <p:extLst>
      <p:ext uri="{BB962C8B-B14F-4D97-AF65-F5344CB8AC3E}">
        <p14:creationId xmlns:p14="http://schemas.microsoft.com/office/powerpoint/2010/main" val="113083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6</a:t>
            </a:fld>
            <a:endParaRPr lang="en-US"/>
          </a:p>
        </p:txBody>
      </p:sp>
    </p:spTree>
    <p:extLst>
      <p:ext uri="{BB962C8B-B14F-4D97-AF65-F5344CB8AC3E}">
        <p14:creationId xmlns:p14="http://schemas.microsoft.com/office/powerpoint/2010/main" val="2829317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7</a:t>
            </a:fld>
            <a:endParaRPr lang="en-US"/>
          </a:p>
        </p:txBody>
      </p:sp>
    </p:spTree>
    <p:extLst>
      <p:ext uri="{BB962C8B-B14F-4D97-AF65-F5344CB8AC3E}">
        <p14:creationId xmlns:p14="http://schemas.microsoft.com/office/powerpoint/2010/main" val="3904132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8</a:t>
            </a:fld>
            <a:endParaRPr lang="en-US"/>
          </a:p>
        </p:txBody>
      </p:sp>
    </p:spTree>
    <p:extLst>
      <p:ext uri="{BB962C8B-B14F-4D97-AF65-F5344CB8AC3E}">
        <p14:creationId xmlns:p14="http://schemas.microsoft.com/office/powerpoint/2010/main" val="152352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9</a:t>
            </a:fld>
            <a:endParaRPr lang="en-US"/>
          </a:p>
        </p:txBody>
      </p:sp>
    </p:spTree>
    <p:extLst>
      <p:ext uri="{BB962C8B-B14F-4D97-AF65-F5344CB8AC3E}">
        <p14:creationId xmlns:p14="http://schemas.microsoft.com/office/powerpoint/2010/main" val="687249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10</a:t>
            </a:fld>
            <a:endParaRPr lang="en-US"/>
          </a:p>
        </p:txBody>
      </p:sp>
    </p:spTree>
    <p:extLst>
      <p:ext uri="{BB962C8B-B14F-4D97-AF65-F5344CB8AC3E}">
        <p14:creationId xmlns:p14="http://schemas.microsoft.com/office/powerpoint/2010/main" val="1516871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11</a:t>
            </a:fld>
            <a:endParaRPr lang="en-US"/>
          </a:p>
        </p:txBody>
      </p:sp>
    </p:spTree>
    <p:extLst>
      <p:ext uri="{BB962C8B-B14F-4D97-AF65-F5344CB8AC3E}">
        <p14:creationId xmlns:p14="http://schemas.microsoft.com/office/powerpoint/2010/main" val="1490982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12</a:t>
            </a:fld>
            <a:endParaRPr lang="en-US"/>
          </a:p>
        </p:txBody>
      </p:sp>
    </p:spTree>
    <p:extLst>
      <p:ext uri="{BB962C8B-B14F-4D97-AF65-F5344CB8AC3E}">
        <p14:creationId xmlns:p14="http://schemas.microsoft.com/office/powerpoint/2010/main" val="4082594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13</a:t>
            </a:fld>
            <a:endParaRPr lang="en-US"/>
          </a:p>
        </p:txBody>
      </p:sp>
    </p:spTree>
    <p:extLst>
      <p:ext uri="{BB962C8B-B14F-4D97-AF65-F5344CB8AC3E}">
        <p14:creationId xmlns:p14="http://schemas.microsoft.com/office/powerpoint/2010/main" val="75801021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0" y="0"/>
            <a:ext cx="1066570" cy="6885384"/>
          </a:xfrm>
          <a:prstGeom prst="rect">
            <a:avLst/>
          </a:prstGeom>
        </p:spPr>
      </p:pic>
      <p:pic>
        <p:nvPicPr>
          <p:cNvPr id="16" name="Picture 1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5" name="Text Placeholder 8"/>
          <p:cNvSpPr>
            <a:spLocks noGrp="1"/>
          </p:cNvSpPr>
          <p:nvPr>
            <p:ph type="body" sz="quarter" idx="1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endParaRPr lang="en-US" dirty="0">
              <a:solidFill>
                <a:srgbClr val="00628C"/>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41.png"/></Relationships>
</file>

<file path=ppt/slides/_rels/slide11.xml.rels><?xml version="1.0" encoding="UTF-8" standalone="yes"?>
<Relationships xmlns="http://schemas.openxmlformats.org/package/2006/relationships"><Relationship Id="rId8" Type="http://schemas.openxmlformats.org/officeDocument/2006/relationships/image" Target="../media/image49.png"/><Relationship Id="rId3" Type="http://schemas.openxmlformats.org/officeDocument/2006/relationships/image" Target="../media/image44.png"/><Relationship Id="rId7" Type="http://schemas.openxmlformats.org/officeDocument/2006/relationships/image" Target="../media/image48.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47.png"/><Relationship Id="rId5" Type="http://schemas.openxmlformats.org/officeDocument/2006/relationships/image" Target="../media/image46.png"/><Relationship Id="rId4" Type="http://schemas.openxmlformats.org/officeDocument/2006/relationships/image" Target="../media/image45.png"/><Relationship Id="rId9" Type="http://schemas.openxmlformats.org/officeDocument/2006/relationships/image" Target="../media/image50.png"/></Relationships>
</file>

<file path=ppt/slides/_rels/slide12.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54.png"/><Relationship Id="rId5" Type="http://schemas.openxmlformats.org/officeDocument/2006/relationships/image" Target="../media/image53.png"/><Relationship Id="rId4" Type="http://schemas.openxmlformats.org/officeDocument/2006/relationships/image" Target="../media/image52.svg"/></Relationships>
</file>

<file path=ppt/slides/_rels/slide13.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58.png"/><Relationship Id="rId5" Type="http://schemas.openxmlformats.org/officeDocument/2006/relationships/image" Target="../media/image57.png"/><Relationship Id="rId4" Type="http://schemas.openxmlformats.org/officeDocument/2006/relationships/image" Target="../media/image56.png"/></Relationships>
</file>

<file path=ppt/slides/_rels/slide14.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61.png"/><Relationship Id="rId4" Type="http://schemas.openxmlformats.org/officeDocument/2006/relationships/image" Target="../media/image60.png"/></Relationships>
</file>

<file path=ppt/slides/_rels/slide15.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65.png"/><Relationship Id="rId5" Type="http://schemas.openxmlformats.org/officeDocument/2006/relationships/image" Target="../media/image64.png"/><Relationship Id="rId4" Type="http://schemas.openxmlformats.org/officeDocument/2006/relationships/image" Target="../media/image63.sv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svg"/></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7.xml.rels><?xml version="1.0" encoding="UTF-8" standalone="yes"?>
<Relationships xmlns="http://schemas.openxmlformats.org/package/2006/relationships"><Relationship Id="rId8" Type="http://schemas.openxmlformats.org/officeDocument/2006/relationships/image" Target="../media/image30.png"/><Relationship Id="rId13" Type="http://schemas.openxmlformats.org/officeDocument/2006/relationships/image" Target="../media/image35.pn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4.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28.png"/><Relationship Id="rId11" Type="http://schemas.openxmlformats.org/officeDocument/2006/relationships/image" Target="../media/image33.png"/><Relationship Id="rId5" Type="http://schemas.openxmlformats.org/officeDocument/2006/relationships/image" Target="../media/image27.pn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s>
</file>

<file path=ppt/slides/_rels/slide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38.png"/><Relationship Id="rId4" Type="http://schemas.openxmlformats.org/officeDocument/2006/relationships/image" Target="../media/image37.png"/></Relationships>
</file>

<file path=ppt/slides/_rels/slide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aphicFrame>
        <p:nvGraphicFramePr>
          <p:cNvPr id="6" name="Table">
            <a:extLst>
              <a:ext uri="{FF2B5EF4-FFF2-40B4-BE49-F238E27FC236}">
                <a16:creationId xmlns:a16="http://schemas.microsoft.com/office/drawing/2014/main" id="{1A5CE339-B2AB-4B01-BE08-38098F8BBE6C}"/>
              </a:ext>
            </a:extLst>
          </p:cNvPr>
          <p:cNvGraphicFramePr/>
          <p:nvPr>
            <p:extLst>
              <p:ext uri="{D42A27DB-BD31-4B8C-83A1-F6EECF244321}">
                <p14:modId xmlns:p14="http://schemas.microsoft.com/office/powerpoint/2010/main" val="46029734"/>
              </p:ext>
            </p:extLst>
          </p:nvPr>
        </p:nvGraphicFramePr>
        <p:xfrm>
          <a:off x="-508000" y="0"/>
          <a:ext cx="10033665" cy="6858000"/>
        </p:xfrm>
        <a:graphic>
          <a:graphicData uri="http://schemas.openxmlformats.org/drawingml/2006/table">
            <a:tbl>
              <a:tblPr/>
              <a:tblGrid>
                <a:gridCol w="668911">
                  <a:extLst>
                    <a:ext uri="{9D8B030D-6E8A-4147-A177-3AD203B41FA5}">
                      <a16:colId xmlns:a16="http://schemas.microsoft.com/office/drawing/2014/main" val="20000"/>
                    </a:ext>
                  </a:extLst>
                </a:gridCol>
                <a:gridCol w="668911">
                  <a:extLst>
                    <a:ext uri="{9D8B030D-6E8A-4147-A177-3AD203B41FA5}">
                      <a16:colId xmlns:a16="http://schemas.microsoft.com/office/drawing/2014/main" val="20001"/>
                    </a:ext>
                  </a:extLst>
                </a:gridCol>
                <a:gridCol w="668911">
                  <a:extLst>
                    <a:ext uri="{9D8B030D-6E8A-4147-A177-3AD203B41FA5}">
                      <a16:colId xmlns:a16="http://schemas.microsoft.com/office/drawing/2014/main" val="20002"/>
                    </a:ext>
                  </a:extLst>
                </a:gridCol>
                <a:gridCol w="668911">
                  <a:extLst>
                    <a:ext uri="{9D8B030D-6E8A-4147-A177-3AD203B41FA5}">
                      <a16:colId xmlns:a16="http://schemas.microsoft.com/office/drawing/2014/main" val="20003"/>
                    </a:ext>
                  </a:extLst>
                </a:gridCol>
                <a:gridCol w="668911">
                  <a:extLst>
                    <a:ext uri="{9D8B030D-6E8A-4147-A177-3AD203B41FA5}">
                      <a16:colId xmlns:a16="http://schemas.microsoft.com/office/drawing/2014/main" val="20004"/>
                    </a:ext>
                  </a:extLst>
                </a:gridCol>
                <a:gridCol w="668911">
                  <a:extLst>
                    <a:ext uri="{9D8B030D-6E8A-4147-A177-3AD203B41FA5}">
                      <a16:colId xmlns:a16="http://schemas.microsoft.com/office/drawing/2014/main" val="20005"/>
                    </a:ext>
                  </a:extLst>
                </a:gridCol>
                <a:gridCol w="668911">
                  <a:extLst>
                    <a:ext uri="{9D8B030D-6E8A-4147-A177-3AD203B41FA5}">
                      <a16:colId xmlns:a16="http://schemas.microsoft.com/office/drawing/2014/main" val="20006"/>
                    </a:ext>
                  </a:extLst>
                </a:gridCol>
                <a:gridCol w="668911">
                  <a:extLst>
                    <a:ext uri="{9D8B030D-6E8A-4147-A177-3AD203B41FA5}">
                      <a16:colId xmlns:a16="http://schemas.microsoft.com/office/drawing/2014/main" val="20007"/>
                    </a:ext>
                  </a:extLst>
                </a:gridCol>
                <a:gridCol w="668911">
                  <a:extLst>
                    <a:ext uri="{9D8B030D-6E8A-4147-A177-3AD203B41FA5}">
                      <a16:colId xmlns:a16="http://schemas.microsoft.com/office/drawing/2014/main" val="20008"/>
                    </a:ext>
                  </a:extLst>
                </a:gridCol>
                <a:gridCol w="668911">
                  <a:extLst>
                    <a:ext uri="{9D8B030D-6E8A-4147-A177-3AD203B41FA5}">
                      <a16:colId xmlns:a16="http://schemas.microsoft.com/office/drawing/2014/main" val="20009"/>
                    </a:ext>
                  </a:extLst>
                </a:gridCol>
                <a:gridCol w="668911">
                  <a:extLst>
                    <a:ext uri="{9D8B030D-6E8A-4147-A177-3AD203B41FA5}">
                      <a16:colId xmlns:a16="http://schemas.microsoft.com/office/drawing/2014/main" val="20010"/>
                    </a:ext>
                  </a:extLst>
                </a:gridCol>
                <a:gridCol w="668911">
                  <a:extLst>
                    <a:ext uri="{9D8B030D-6E8A-4147-A177-3AD203B41FA5}">
                      <a16:colId xmlns:a16="http://schemas.microsoft.com/office/drawing/2014/main" val="20011"/>
                    </a:ext>
                  </a:extLst>
                </a:gridCol>
                <a:gridCol w="668911">
                  <a:extLst>
                    <a:ext uri="{9D8B030D-6E8A-4147-A177-3AD203B41FA5}">
                      <a16:colId xmlns:a16="http://schemas.microsoft.com/office/drawing/2014/main" val="20012"/>
                    </a:ext>
                  </a:extLst>
                </a:gridCol>
                <a:gridCol w="668911">
                  <a:extLst>
                    <a:ext uri="{9D8B030D-6E8A-4147-A177-3AD203B41FA5}">
                      <a16:colId xmlns:a16="http://schemas.microsoft.com/office/drawing/2014/main" val="20013"/>
                    </a:ext>
                  </a:extLst>
                </a:gridCol>
                <a:gridCol w="668911">
                  <a:extLst>
                    <a:ext uri="{9D8B030D-6E8A-4147-A177-3AD203B41FA5}">
                      <a16:colId xmlns:a16="http://schemas.microsoft.com/office/drawing/2014/main" val="20014"/>
                    </a:ext>
                  </a:extLst>
                </a:gridCol>
              </a:tblGrid>
              <a:tr h="762000">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extLst>
                  <a:ext uri="{0D108BD9-81ED-4DB2-BD59-A6C34878D82A}">
                    <a16:rowId xmlns:a16="http://schemas.microsoft.com/office/drawing/2014/main" val="10000"/>
                  </a:ext>
                </a:extLst>
              </a:tr>
              <a:tr h="762000">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extLst>
                  <a:ext uri="{0D108BD9-81ED-4DB2-BD59-A6C34878D82A}">
                    <a16:rowId xmlns:a16="http://schemas.microsoft.com/office/drawing/2014/main" val="10001"/>
                  </a:ext>
                </a:extLst>
              </a:tr>
              <a:tr h="762000">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extLst>
                  <a:ext uri="{0D108BD9-81ED-4DB2-BD59-A6C34878D82A}">
                    <a16:rowId xmlns:a16="http://schemas.microsoft.com/office/drawing/2014/main" val="10002"/>
                  </a:ext>
                </a:extLst>
              </a:tr>
              <a:tr h="762000">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extLst>
                  <a:ext uri="{0D108BD9-81ED-4DB2-BD59-A6C34878D82A}">
                    <a16:rowId xmlns:a16="http://schemas.microsoft.com/office/drawing/2014/main" val="10003"/>
                  </a:ext>
                </a:extLst>
              </a:tr>
              <a:tr h="762000">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extLst>
                  <a:ext uri="{0D108BD9-81ED-4DB2-BD59-A6C34878D82A}">
                    <a16:rowId xmlns:a16="http://schemas.microsoft.com/office/drawing/2014/main" val="10004"/>
                  </a:ext>
                </a:extLst>
              </a:tr>
              <a:tr h="762000">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extLst>
                  <a:ext uri="{0D108BD9-81ED-4DB2-BD59-A6C34878D82A}">
                    <a16:rowId xmlns:a16="http://schemas.microsoft.com/office/drawing/2014/main" val="10005"/>
                  </a:ext>
                </a:extLst>
              </a:tr>
              <a:tr h="762000">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extLst>
                  <a:ext uri="{0D108BD9-81ED-4DB2-BD59-A6C34878D82A}">
                    <a16:rowId xmlns:a16="http://schemas.microsoft.com/office/drawing/2014/main" val="10006"/>
                  </a:ext>
                </a:extLst>
              </a:tr>
              <a:tr h="762000">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extLst>
                  <a:ext uri="{0D108BD9-81ED-4DB2-BD59-A6C34878D82A}">
                    <a16:rowId xmlns:a16="http://schemas.microsoft.com/office/drawing/2014/main" val="10007"/>
                  </a:ext>
                </a:extLst>
              </a:tr>
              <a:tr h="762000">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extLst>
                  <a:ext uri="{0D108BD9-81ED-4DB2-BD59-A6C34878D82A}">
                    <a16:rowId xmlns:a16="http://schemas.microsoft.com/office/drawing/2014/main" val="10008"/>
                  </a:ext>
                </a:extLst>
              </a:tr>
            </a:tbl>
          </a:graphicData>
        </a:graphic>
      </p:graphicFrame>
      <p:sp>
        <p:nvSpPr>
          <p:cNvPr id="4" name="TextBox 3">
            <a:extLst>
              <a:ext uri="{FF2B5EF4-FFF2-40B4-BE49-F238E27FC236}">
                <a16:creationId xmlns:a16="http://schemas.microsoft.com/office/drawing/2014/main" id="{D9E0B491-5FE6-42E0-B756-55586EB644C8}"/>
              </a:ext>
            </a:extLst>
          </p:cNvPr>
          <p:cNvSpPr txBox="1"/>
          <p:nvPr/>
        </p:nvSpPr>
        <p:spPr bwMode="auto">
          <a:xfrm>
            <a:off x="1524000" y="-46684"/>
            <a:ext cx="469127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eaLnBrk="0" fontAlgn="base" hangingPunct="0">
              <a:spcAft>
                <a:spcPts val="1000"/>
              </a:spcAft>
              <a:buNone/>
            </a:pPr>
            <a:r>
              <a:rPr lang="en-GB" sz="5400" b="1" dirty="0">
                <a:solidFill>
                  <a:srgbClr val="000000"/>
                </a:solidFill>
                <a:latin typeface="Calibri Light" panose="020F0302020204030204" pitchFamily="34" charset="0"/>
                <a:cs typeface="Calibri Light" panose="020F0302020204030204" pitchFamily="34" charset="0"/>
              </a:rPr>
              <a:t>2   4</a:t>
            </a:r>
            <a:r>
              <a:rPr lang="en-GB" sz="5400" b="1" kern="1200" dirty="0">
                <a:solidFill>
                  <a:srgbClr val="000000"/>
                </a:solidFill>
                <a:effectLst/>
                <a:latin typeface="Calibri Light" panose="020F0302020204030204" pitchFamily="34" charset="0"/>
                <a:cs typeface="Calibri Light" panose="020F0302020204030204" pitchFamily="34" charset="0"/>
              </a:rPr>
              <a:t>. 1 1 . 2 </a:t>
            </a:r>
            <a:r>
              <a:rPr lang="en-GB" sz="4400" b="1" kern="1200" dirty="0">
                <a:solidFill>
                  <a:srgbClr val="000000"/>
                </a:solidFill>
                <a:effectLst/>
                <a:latin typeface="Calibri Light" panose="020F0302020204030204" pitchFamily="34" charset="0"/>
                <a:cs typeface="Calibri Light" panose="020F0302020204030204" pitchFamily="34" charset="0"/>
              </a:rPr>
              <a:t> </a:t>
            </a:r>
            <a:r>
              <a:rPr lang="en-GB" sz="5400" b="1" kern="1200" dirty="0">
                <a:solidFill>
                  <a:srgbClr val="000000"/>
                </a:solidFill>
                <a:effectLst/>
                <a:latin typeface="Calibri Light" panose="020F0302020204030204" pitchFamily="34" charset="0"/>
                <a:cs typeface="Calibri Light" panose="020F0302020204030204" pitchFamily="34" charset="0"/>
              </a:rPr>
              <a:t>1 </a:t>
            </a:r>
            <a:endParaRPr lang="en-GB" sz="5400" dirty="0">
              <a:effectLst/>
              <a:latin typeface="Calibri Light" panose="020F0302020204030204" pitchFamily="34" charset="0"/>
              <a:ea typeface="Calibri" panose="020F0502020204030204" pitchFamily="34" charset="0"/>
              <a:cs typeface="Calibri Light" panose="020F0302020204030204" pitchFamily="34" charset="0"/>
            </a:endParaRPr>
          </a:p>
        </p:txBody>
      </p:sp>
      <p:cxnSp>
        <p:nvCxnSpPr>
          <p:cNvPr id="7" name="Straight Connector 6">
            <a:extLst>
              <a:ext uri="{FF2B5EF4-FFF2-40B4-BE49-F238E27FC236}">
                <a16:creationId xmlns:a16="http://schemas.microsoft.com/office/drawing/2014/main" id="{21C184F7-7B9F-42F1-B57F-02A7F1427AE9}"/>
              </a:ext>
            </a:extLst>
          </p:cNvPr>
          <p:cNvCxnSpPr/>
          <p:nvPr/>
        </p:nvCxnSpPr>
        <p:spPr bwMode="auto">
          <a:xfrm>
            <a:off x="1501140" y="0"/>
            <a:ext cx="0" cy="6858000"/>
          </a:xfrm>
          <a:prstGeom prst="line">
            <a:avLst/>
          </a:prstGeom>
          <a:ln w="19050"/>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32FE7BA2-FDAF-403E-9B17-A2591FAE66CF}"/>
              </a:ext>
            </a:extLst>
          </p:cNvPr>
          <p:cNvCxnSpPr>
            <a:cxnSpLocks/>
          </p:cNvCxnSpPr>
          <p:nvPr/>
        </p:nvCxnSpPr>
        <p:spPr bwMode="auto">
          <a:xfrm flipH="1">
            <a:off x="0" y="749300"/>
            <a:ext cx="9144000" cy="0"/>
          </a:xfrm>
          <a:prstGeom prst="line">
            <a:avLst/>
          </a:prstGeom>
          <a:ln w="19050"/>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E310E918-C787-4C8A-B636-E454ECDB4950}"/>
              </a:ext>
            </a:extLst>
          </p:cNvPr>
          <p:cNvSpPr txBox="1"/>
          <p:nvPr/>
        </p:nvSpPr>
        <p:spPr bwMode="auto">
          <a:xfrm>
            <a:off x="1691014" y="3424456"/>
            <a:ext cx="5035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eaLnBrk="0" fontAlgn="base" hangingPunct="0">
              <a:spcAft>
                <a:spcPts val="1000"/>
              </a:spcAft>
              <a:buNone/>
            </a:pPr>
            <a:r>
              <a:rPr lang="en-GB" sz="2800" b="1" u="sng" kern="1200" dirty="0">
                <a:solidFill>
                  <a:srgbClr val="000000"/>
                </a:solidFill>
                <a:effectLst/>
                <a:latin typeface="XCCW Joined 15a" panose="03050602040000000000" pitchFamily="66" charset="0"/>
                <a:cs typeface="Calibri Light" panose="020F0302020204030204" pitchFamily="34" charset="0"/>
              </a:rPr>
              <a:t>In focus task</a:t>
            </a:r>
            <a:endParaRPr lang="en-GB" sz="2800" u="sng" dirty="0">
              <a:effectLst/>
              <a:latin typeface="XCCW Joined 15a" panose="03050602040000000000" pitchFamily="66" charset="0"/>
              <a:ea typeface="Calibri" panose="020F0502020204030204" pitchFamily="34" charset="0"/>
              <a:cs typeface="Calibri Light" panose="020F0302020204030204" pitchFamily="34" charset="0"/>
            </a:endParaRPr>
          </a:p>
        </p:txBody>
      </p:sp>
      <p:sp>
        <p:nvSpPr>
          <p:cNvPr id="2" name="TextBox 1">
            <a:extLst>
              <a:ext uri="{FF2B5EF4-FFF2-40B4-BE49-F238E27FC236}">
                <a16:creationId xmlns:a16="http://schemas.microsoft.com/office/drawing/2014/main" id="{6FE6F374-717D-4DAF-A2B3-AB6CCA10D69C}"/>
              </a:ext>
            </a:extLst>
          </p:cNvPr>
          <p:cNvSpPr txBox="1"/>
          <p:nvPr/>
        </p:nvSpPr>
        <p:spPr bwMode="auto">
          <a:xfrm>
            <a:off x="1691014" y="1003474"/>
            <a:ext cx="6551112" cy="152041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600" b="1" u="sng" dirty="0">
                <a:latin typeface="Calibri"/>
                <a:ea typeface="Myriad Pro Semibold" charset="0"/>
                <a:cs typeface="Calibri"/>
              </a:rPr>
              <a:t>3&amp;4: Can I count in tenths?</a:t>
            </a:r>
            <a:endParaRPr lang="en-GB" sz="1600" b="1" u="sng">
              <a:latin typeface="Calibri" panose="020F0502020204030204" pitchFamily="34" charset="0"/>
              <a:ea typeface="Myriad Pro Semibold" charset="0"/>
              <a:cs typeface="Calibri" panose="020F0502020204030204" pitchFamily="34" charset="0"/>
            </a:endParaRPr>
          </a:p>
          <a:p>
            <a:pPr>
              <a:buClr>
                <a:srgbClr val="82CBDD"/>
              </a:buClr>
              <a:buNone/>
            </a:pPr>
            <a:r>
              <a:rPr lang="en-GB" sz="1600" b="1" u="sng" dirty="0">
                <a:latin typeface="Calibri" panose="020F0502020204030204" pitchFamily="34" charset="0"/>
                <a:ea typeface="Myriad Pro Semibold" charset="0"/>
                <a:cs typeface="Calibri" panose="020F0502020204030204" pitchFamily="34" charset="0"/>
              </a:rPr>
              <a:t>5&amp;6: Can I convert improper fractions to mixed numbers?</a:t>
            </a:r>
            <a:endParaRPr lang="en-GB" sz="1600" b="1" u="sng" dirty="0">
              <a:latin typeface="Calibri" panose="020F0502020204030204" pitchFamily="34" charset="0"/>
              <a:cs typeface="Calibri" panose="020F0502020204030204" pitchFamily="34" charset="0"/>
            </a:endParaRPr>
          </a:p>
          <a:p>
            <a:pPr marL="285750" indent="-285750">
              <a:buClr>
                <a:srgbClr val="82CBDD"/>
              </a:buClr>
              <a:buFont typeface="Arial"/>
              <a:buChar char="●"/>
            </a:pPr>
            <a:r>
              <a:rPr lang="en-GB" sz="1600" dirty="0">
                <a:latin typeface="Calibri"/>
                <a:cs typeface="Calibri"/>
              </a:rPr>
              <a:t>I can find the improper fraction.</a:t>
            </a:r>
          </a:p>
          <a:p>
            <a:pPr marL="285750" indent="-285750">
              <a:buClr>
                <a:srgbClr val="82CBDD"/>
              </a:buClr>
              <a:buFont typeface="Arial"/>
              <a:buChar char="●"/>
            </a:pPr>
            <a:r>
              <a:rPr lang="en-GB" sz="1600" dirty="0">
                <a:latin typeface="Calibri"/>
                <a:cs typeface="Calibri"/>
              </a:rPr>
              <a:t>I can convert this to a mixed number pictorially.</a:t>
            </a:r>
          </a:p>
          <a:p>
            <a:pPr marL="285750" indent="-285750">
              <a:buClr>
                <a:srgbClr val="82CBDD"/>
              </a:buClr>
              <a:buFont typeface="Arial"/>
              <a:buChar char="●"/>
            </a:pPr>
            <a:r>
              <a:rPr lang="en-GB" sz="1600" dirty="0">
                <a:latin typeface="Calibri"/>
                <a:cs typeface="Calibri"/>
              </a:rPr>
              <a:t>I can convert this to a mixed number using my knowledge of times tables.</a:t>
            </a:r>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83754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5592" y="12181"/>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sp>
        <p:nvSpPr>
          <p:cNvPr id="3" name="TextBox 2">
            <a:extLst>
              <a:ext uri="{FF2B5EF4-FFF2-40B4-BE49-F238E27FC236}">
                <a16:creationId xmlns:a16="http://schemas.microsoft.com/office/drawing/2014/main" id="{496CAC85-D1F4-419C-B064-CBF5957044AE}"/>
              </a:ext>
            </a:extLst>
          </p:cNvPr>
          <p:cNvSpPr txBox="1"/>
          <p:nvPr/>
        </p:nvSpPr>
        <p:spPr bwMode="auto">
          <a:xfrm>
            <a:off x="7493082" y="4611231"/>
            <a:ext cx="1925052"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Myriad Pro Semibold" charset="0"/>
                <a:ea typeface="Myriad Pro Semibold" charset="0"/>
                <a:cs typeface="Myriad Pro Semibold" charset="0"/>
              </a:rPr>
              <a:t>*CT to display for working wall</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304D0B28-2A05-43BA-8A6B-DCCDC8DDFAF5}"/>
                  </a:ext>
                </a:extLst>
              </p:cNvPr>
              <p:cNvSpPr txBox="1"/>
              <p:nvPr/>
            </p:nvSpPr>
            <p:spPr>
              <a:xfrm>
                <a:off x="1065339" y="3413650"/>
                <a:ext cx="2074460" cy="1456617"/>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f>
                        <m:fPr>
                          <m:ctrlPr>
                            <a:rPr lang="en-GB" sz="4800" i="1">
                              <a:latin typeface="Cambria Math" panose="02040503050406030204" pitchFamily="18" charset="0"/>
                            </a:rPr>
                          </m:ctrlPr>
                        </m:fPr>
                        <m:num>
                          <m:r>
                            <m:rPr>
                              <m:nor/>
                            </m:rPr>
                            <a:rPr lang="en-GB" sz="4800" b="0" i="0" smtClean="0">
                              <a:latin typeface="Calibri" panose="020F0502020204030204" pitchFamily="34" charset="0"/>
                            </a:rPr>
                            <m:t>32</m:t>
                          </m:r>
                        </m:num>
                        <m:den>
                          <m:r>
                            <m:rPr>
                              <m:nor/>
                            </m:rPr>
                            <a:rPr lang="en-GB" sz="4800" b="0" i="0" smtClean="0">
                              <a:latin typeface="Calibri" panose="020F0502020204030204" pitchFamily="34" charset="0"/>
                            </a:rPr>
                            <m:t>7</m:t>
                          </m:r>
                        </m:den>
                      </m:f>
                    </m:oMath>
                  </m:oMathPara>
                </a14:m>
                <a:endParaRPr lang="en-GB" sz="4400" dirty="0">
                  <a:latin typeface="Calibri" panose="020F0502020204030204" pitchFamily="34" charset="0"/>
                </a:endParaRPr>
              </a:p>
            </p:txBody>
          </p:sp>
        </mc:Choice>
        <mc:Fallback xmlns="">
          <p:sp>
            <p:nvSpPr>
              <p:cNvPr id="12" name="TextBox 11">
                <a:extLst>
                  <a:ext uri="{FF2B5EF4-FFF2-40B4-BE49-F238E27FC236}">
                    <a16:creationId xmlns:a16="http://schemas.microsoft.com/office/drawing/2014/main" id="{304D0B28-2A05-43BA-8A6B-DCCDC8DDFAF5}"/>
                  </a:ext>
                </a:extLst>
              </p:cNvPr>
              <p:cNvSpPr txBox="1">
                <a:spLocks noRot="1" noChangeAspect="1" noMove="1" noResize="1" noEditPoints="1" noAdjustHandles="1" noChangeArrowheads="1" noChangeShapeType="1" noTextEdit="1"/>
              </p:cNvSpPr>
              <p:nvPr/>
            </p:nvSpPr>
            <p:spPr>
              <a:xfrm>
                <a:off x="1065339" y="3413650"/>
                <a:ext cx="2074460" cy="1456617"/>
              </a:xfrm>
              <a:prstGeom prst="rect">
                <a:avLst/>
              </a:prstGeom>
              <a:blipFill>
                <a:blip r:embed="rId3"/>
                <a:stretch>
                  <a:fillRect/>
                </a:stretch>
              </a:blipFill>
            </p:spPr>
            <p:txBody>
              <a:bodyPr/>
              <a:lstStyle/>
              <a:p>
                <a:r>
                  <a:rPr lang="en-GB">
                    <a:noFill/>
                  </a:rPr>
                  <a:t> </a:t>
                </a:r>
              </a:p>
            </p:txBody>
          </p:sp>
        </mc:Fallback>
      </mc:AlternateContent>
      <p:sp>
        <p:nvSpPr>
          <p:cNvPr id="19" name="TextBox 18">
            <a:extLst>
              <a:ext uri="{FF2B5EF4-FFF2-40B4-BE49-F238E27FC236}">
                <a16:creationId xmlns:a16="http://schemas.microsoft.com/office/drawing/2014/main" id="{B658761F-409C-4D97-9BFB-5435F8B47A03}"/>
              </a:ext>
            </a:extLst>
          </p:cNvPr>
          <p:cNvSpPr txBox="1"/>
          <p:nvPr/>
        </p:nvSpPr>
        <p:spPr>
          <a:xfrm>
            <a:off x="15591" y="1985159"/>
            <a:ext cx="7525512" cy="523220"/>
          </a:xfrm>
          <a:prstGeom prst="rect">
            <a:avLst/>
          </a:prstGeom>
          <a:noFill/>
        </p:spPr>
        <p:txBody>
          <a:bodyPr wrap="square" rtlCol="0">
            <a:spAutoFit/>
          </a:bodyPr>
          <a:lstStyle/>
          <a:p>
            <a:pPr algn="ctr">
              <a:buNone/>
            </a:pPr>
            <a:r>
              <a:rPr lang="en-GB" sz="2800" dirty="0">
                <a:latin typeface="Calibri" panose="020F0502020204030204" pitchFamily="34" charset="0"/>
              </a:rPr>
              <a:t>Convert the improper fractions to mixed numbers.</a:t>
            </a:r>
          </a:p>
        </p:txBody>
      </p: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237C98A0-A82A-461C-AFDE-12FF9783CF8F}"/>
                  </a:ext>
                </a:extLst>
              </p:cNvPr>
              <p:cNvSpPr txBox="1"/>
              <p:nvPr/>
            </p:nvSpPr>
            <p:spPr>
              <a:xfrm>
                <a:off x="2364151" y="3724183"/>
                <a:ext cx="2074460" cy="830997"/>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r>
                        <a:rPr lang="en-GB" sz="4800" i="1" smtClean="0">
                          <a:latin typeface="Cambria Math" panose="02040503050406030204" pitchFamily="18" charset="0"/>
                        </a:rPr>
                        <m:t>=</m:t>
                      </m:r>
                    </m:oMath>
                  </m:oMathPara>
                </a14:m>
                <a:endParaRPr lang="en-GB" sz="4400" dirty="0">
                  <a:latin typeface="Calibri" panose="020F0502020204030204" pitchFamily="34" charset="0"/>
                </a:endParaRPr>
              </a:p>
            </p:txBody>
          </p:sp>
        </mc:Choice>
        <mc:Fallback xmlns="">
          <p:sp>
            <p:nvSpPr>
              <p:cNvPr id="20" name="TextBox 19">
                <a:extLst>
                  <a:ext uri="{FF2B5EF4-FFF2-40B4-BE49-F238E27FC236}">
                    <a16:creationId xmlns:a16="http://schemas.microsoft.com/office/drawing/2014/main" id="{237C98A0-A82A-461C-AFDE-12FF9783CF8F}"/>
                  </a:ext>
                </a:extLst>
              </p:cNvPr>
              <p:cNvSpPr txBox="1">
                <a:spLocks noRot="1" noChangeAspect="1" noMove="1" noResize="1" noEditPoints="1" noAdjustHandles="1" noChangeArrowheads="1" noChangeShapeType="1" noTextEdit="1"/>
              </p:cNvSpPr>
              <p:nvPr/>
            </p:nvSpPr>
            <p:spPr>
              <a:xfrm>
                <a:off x="2364151" y="3724183"/>
                <a:ext cx="2074460" cy="830997"/>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DAC8D271-1BA5-43B9-BA8E-F0C0F254069F}"/>
                  </a:ext>
                </a:extLst>
              </p:cNvPr>
              <p:cNvSpPr txBox="1"/>
              <p:nvPr/>
            </p:nvSpPr>
            <p:spPr>
              <a:xfrm>
                <a:off x="1681763" y="5883846"/>
                <a:ext cx="3759959" cy="769441"/>
              </a:xfrm>
              <a:prstGeom prst="rect">
                <a:avLst/>
              </a:prstGeom>
              <a:noFill/>
            </p:spPr>
            <p:txBody>
              <a:bodyPr wrap="square" rtlCol="0">
                <a:spAutoFit/>
              </a:bodyPr>
              <a:lstStyle/>
              <a:p>
                <a:pPr>
                  <a:buNone/>
                </a:pPr>
                <a:r>
                  <a:rPr lang="en-GB" sz="4400" dirty="0">
                    <a:latin typeface="Calibri" panose="020F0502020204030204" pitchFamily="34" charset="0"/>
                  </a:rPr>
                  <a:t>32 </a:t>
                </a:r>
                <a14:m>
                  <m:oMath xmlns:m="http://schemas.openxmlformats.org/officeDocument/2006/math">
                    <m:r>
                      <a:rPr lang="en-GB" sz="4400" i="1" smtClean="0">
                        <a:latin typeface="Cambria Math" panose="02040503050406030204" pitchFamily="18" charset="0"/>
                        <a:ea typeface="Cambria Math" panose="02040503050406030204" pitchFamily="18" charset="0"/>
                      </a:rPr>
                      <m:t>÷</m:t>
                    </m:r>
                  </m:oMath>
                </a14:m>
                <a:r>
                  <a:rPr lang="en-GB" sz="4400" dirty="0">
                    <a:latin typeface="Calibri" panose="020F0502020204030204" pitchFamily="34" charset="0"/>
                  </a:rPr>
                  <a:t> 7 </a:t>
                </a:r>
                <a14:m>
                  <m:oMath xmlns:m="http://schemas.openxmlformats.org/officeDocument/2006/math">
                    <m:r>
                      <a:rPr lang="en-GB" sz="4400" b="0" i="1" smtClean="0">
                        <a:latin typeface="Cambria Math" panose="02040503050406030204" pitchFamily="18" charset="0"/>
                      </a:rPr>
                      <m:t>=</m:t>
                    </m:r>
                  </m:oMath>
                </a14:m>
                <a:r>
                  <a:rPr lang="en-GB" sz="4400" dirty="0">
                    <a:latin typeface="Calibri" panose="020F0502020204030204" pitchFamily="34" charset="0"/>
                  </a:rPr>
                  <a:t> 4 r 4</a:t>
                </a:r>
              </a:p>
            </p:txBody>
          </p:sp>
        </mc:Choice>
        <mc:Fallback xmlns="">
          <p:sp>
            <p:nvSpPr>
              <p:cNvPr id="21" name="TextBox 20">
                <a:extLst>
                  <a:ext uri="{FF2B5EF4-FFF2-40B4-BE49-F238E27FC236}">
                    <a16:creationId xmlns:a16="http://schemas.microsoft.com/office/drawing/2014/main" id="{DAC8D271-1BA5-43B9-BA8E-F0C0F254069F}"/>
                  </a:ext>
                </a:extLst>
              </p:cNvPr>
              <p:cNvSpPr txBox="1">
                <a:spLocks noRot="1" noChangeAspect="1" noMove="1" noResize="1" noEditPoints="1" noAdjustHandles="1" noChangeArrowheads="1" noChangeShapeType="1" noTextEdit="1"/>
              </p:cNvSpPr>
              <p:nvPr/>
            </p:nvSpPr>
            <p:spPr>
              <a:xfrm>
                <a:off x="1681763" y="5883846"/>
                <a:ext cx="3759959" cy="769441"/>
              </a:xfrm>
              <a:prstGeom prst="rect">
                <a:avLst/>
              </a:prstGeom>
              <a:blipFill>
                <a:blip r:embed="rId5"/>
                <a:stretch>
                  <a:fillRect l="-6645" t="-15873" b="-37302"/>
                </a:stretch>
              </a:blipFill>
            </p:spPr>
            <p:txBody>
              <a:bodyPr/>
              <a:lstStyle/>
              <a:p>
                <a:r>
                  <a:rPr lang="en-GB">
                    <a:noFill/>
                  </a:rPr>
                  <a:t> </a:t>
                </a:r>
              </a:p>
            </p:txBody>
          </p:sp>
        </mc:Fallback>
      </mc:AlternateContent>
      <p:sp>
        <p:nvSpPr>
          <p:cNvPr id="22" name="Oval 21">
            <a:extLst>
              <a:ext uri="{FF2B5EF4-FFF2-40B4-BE49-F238E27FC236}">
                <a16:creationId xmlns:a16="http://schemas.microsoft.com/office/drawing/2014/main" id="{C6A1D6D9-99BF-4E4C-BCC4-523F8E07E6F3}"/>
              </a:ext>
            </a:extLst>
          </p:cNvPr>
          <p:cNvSpPr/>
          <p:nvPr/>
        </p:nvSpPr>
        <p:spPr>
          <a:xfrm>
            <a:off x="4329949" y="5924790"/>
            <a:ext cx="791570" cy="74044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endParaRPr lang="en-GB"/>
          </a:p>
        </p:txBody>
      </p:sp>
      <p:cxnSp>
        <p:nvCxnSpPr>
          <p:cNvPr id="23" name="Straight Arrow Connector 22">
            <a:extLst>
              <a:ext uri="{FF2B5EF4-FFF2-40B4-BE49-F238E27FC236}">
                <a16:creationId xmlns:a16="http://schemas.microsoft.com/office/drawing/2014/main" id="{2A335F1E-8C00-47FA-AB2F-4AF871E3F21F}"/>
              </a:ext>
            </a:extLst>
          </p:cNvPr>
          <p:cNvCxnSpPr>
            <a:cxnSpLocks/>
            <a:endCxn id="22" idx="7"/>
          </p:cNvCxnSpPr>
          <p:nvPr/>
        </p:nvCxnSpPr>
        <p:spPr>
          <a:xfrm flipH="1">
            <a:off x="5005596" y="5722603"/>
            <a:ext cx="791051" cy="31062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FED92C2B-88B8-466F-B889-5B894E001EE4}"/>
                  </a:ext>
                </a:extLst>
              </p:cNvPr>
              <p:cNvSpPr txBox="1"/>
              <p:nvPr/>
            </p:nvSpPr>
            <p:spPr>
              <a:xfrm>
                <a:off x="5080139" y="5035221"/>
                <a:ext cx="2074460" cy="1225977"/>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f>
                        <m:fPr>
                          <m:ctrlPr>
                            <a:rPr lang="en-GB" sz="4000" i="1" smtClean="0">
                              <a:latin typeface="Cambria Math" panose="02040503050406030204" pitchFamily="18" charset="0"/>
                            </a:rPr>
                          </m:ctrlPr>
                        </m:fPr>
                        <m:num>
                          <m:r>
                            <m:rPr>
                              <m:nor/>
                            </m:rPr>
                            <a:rPr lang="en-GB" sz="4000" b="0" i="0" smtClean="0">
                              <a:latin typeface="Calibri" panose="020F0502020204030204" pitchFamily="34" charset="0"/>
                            </a:rPr>
                            <m:t>4</m:t>
                          </m:r>
                        </m:num>
                        <m:den>
                          <m:r>
                            <m:rPr>
                              <m:nor/>
                            </m:rPr>
                            <a:rPr lang="en-GB" sz="4000" b="0" i="0" smtClean="0">
                              <a:latin typeface="Calibri" panose="020F0502020204030204" pitchFamily="34" charset="0"/>
                            </a:rPr>
                            <m:t>7</m:t>
                          </m:r>
                        </m:den>
                      </m:f>
                    </m:oMath>
                  </m:oMathPara>
                </a14:m>
                <a:endParaRPr lang="en-GB" sz="4400" dirty="0">
                  <a:latin typeface="Calibri" panose="020F0502020204030204" pitchFamily="34" charset="0"/>
                </a:endParaRPr>
              </a:p>
            </p:txBody>
          </p:sp>
        </mc:Choice>
        <mc:Fallback xmlns="">
          <p:sp>
            <p:nvSpPr>
              <p:cNvPr id="24" name="TextBox 23">
                <a:extLst>
                  <a:ext uri="{FF2B5EF4-FFF2-40B4-BE49-F238E27FC236}">
                    <a16:creationId xmlns:a16="http://schemas.microsoft.com/office/drawing/2014/main" id="{FED92C2B-88B8-466F-B889-5B894E001EE4}"/>
                  </a:ext>
                </a:extLst>
              </p:cNvPr>
              <p:cNvSpPr txBox="1">
                <a:spLocks noRot="1" noChangeAspect="1" noMove="1" noResize="1" noEditPoints="1" noAdjustHandles="1" noChangeArrowheads="1" noChangeShapeType="1" noTextEdit="1"/>
              </p:cNvSpPr>
              <p:nvPr/>
            </p:nvSpPr>
            <p:spPr>
              <a:xfrm>
                <a:off x="5080139" y="5035221"/>
                <a:ext cx="2074460" cy="1225977"/>
              </a:xfrm>
              <a:prstGeom prst="rect">
                <a:avLst/>
              </a:prstGeom>
              <a:blipFill>
                <a:blip r:embed="rId6"/>
                <a:stretch>
                  <a:fillRect/>
                </a:stretch>
              </a:blipFill>
            </p:spPr>
            <p:txBody>
              <a:bodyPr/>
              <a:lstStyle/>
              <a:p>
                <a:r>
                  <a:rPr lang="en-GB">
                    <a:noFill/>
                  </a:rPr>
                  <a:t> </a:t>
                </a:r>
              </a:p>
            </p:txBody>
          </p:sp>
        </mc:Fallback>
      </mc:AlternateContent>
      <p:sp>
        <p:nvSpPr>
          <p:cNvPr id="4" name="TextBox 3">
            <a:extLst>
              <a:ext uri="{FF2B5EF4-FFF2-40B4-BE49-F238E27FC236}">
                <a16:creationId xmlns:a16="http://schemas.microsoft.com/office/drawing/2014/main" id="{D2F8C741-31B0-4137-86B4-479997E04886}"/>
              </a:ext>
            </a:extLst>
          </p:cNvPr>
          <p:cNvSpPr txBox="1"/>
          <p:nvPr/>
        </p:nvSpPr>
        <p:spPr bwMode="auto">
          <a:xfrm>
            <a:off x="3018636" y="603369"/>
            <a:ext cx="61974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b="1" dirty="0">
                <a:latin typeface="Myriad Pro Semibold" charset="0"/>
                <a:ea typeface="Myriad Pro Semibold" charset="0"/>
                <a:cs typeface="Myriad Pro Semibold" charset="0"/>
              </a:rPr>
              <a:t>Draw it pictorially on a whiteboard if you need to.</a:t>
            </a:r>
          </a:p>
        </p:txBody>
      </p:sp>
    </p:spTree>
    <p:extLst>
      <p:ext uri="{BB962C8B-B14F-4D97-AF65-F5344CB8AC3E}">
        <p14:creationId xmlns:p14="http://schemas.microsoft.com/office/powerpoint/2010/main" val="1125219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5592" y="12181"/>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sp>
        <p:nvSpPr>
          <p:cNvPr id="4" name="TextBox 3">
            <a:extLst>
              <a:ext uri="{FF2B5EF4-FFF2-40B4-BE49-F238E27FC236}">
                <a16:creationId xmlns:a16="http://schemas.microsoft.com/office/drawing/2014/main" id="{D2F8C741-31B0-4137-86B4-479997E04886}"/>
              </a:ext>
            </a:extLst>
          </p:cNvPr>
          <p:cNvSpPr txBox="1"/>
          <p:nvPr/>
        </p:nvSpPr>
        <p:spPr bwMode="auto">
          <a:xfrm>
            <a:off x="3018636" y="603369"/>
            <a:ext cx="42782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b="1" dirty="0">
                <a:latin typeface="Myriad Pro Semibold" charset="0"/>
                <a:ea typeface="Myriad Pro Semibold" charset="0"/>
                <a:cs typeface="Myriad Pro Semibold" charset="0"/>
              </a:rPr>
              <a:t>Here is the example with pictures.</a:t>
            </a:r>
          </a:p>
        </p:txBody>
      </p:sp>
      <p:graphicFrame>
        <p:nvGraphicFramePr>
          <p:cNvPr id="13" name="Table 12">
            <a:extLst>
              <a:ext uri="{FF2B5EF4-FFF2-40B4-BE49-F238E27FC236}">
                <a16:creationId xmlns:a16="http://schemas.microsoft.com/office/drawing/2014/main" id="{E64DE09E-D9C7-476B-A6A1-133B41D7CB71}"/>
              </a:ext>
            </a:extLst>
          </p:cNvPr>
          <p:cNvGraphicFramePr>
            <a:graphicFrameLocks noGrp="1"/>
          </p:cNvGraphicFramePr>
          <p:nvPr>
            <p:extLst>
              <p:ext uri="{D42A27DB-BD31-4B8C-83A1-F6EECF244321}">
                <p14:modId xmlns:p14="http://schemas.microsoft.com/office/powerpoint/2010/main" val="3284812250"/>
              </p:ext>
            </p:extLst>
          </p:nvPr>
        </p:nvGraphicFramePr>
        <p:xfrm>
          <a:off x="384541" y="3887245"/>
          <a:ext cx="3545484" cy="592513"/>
        </p:xfrm>
        <a:graphic>
          <a:graphicData uri="http://schemas.openxmlformats.org/drawingml/2006/table">
            <a:tbl>
              <a:tblPr firstRow="1" bandRow="1">
                <a:tableStyleId>{5940675A-B579-460E-94D1-54222C63F5DA}</a:tableStyleId>
              </a:tblPr>
              <a:tblGrid>
                <a:gridCol w="3545484">
                  <a:extLst>
                    <a:ext uri="{9D8B030D-6E8A-4147-A177-3AD203B41FA5}">
                      <a16:colId xmlns:a16="http://schemas.microsoft.com/office/drawing/2014/main" val="1693930941"/>
                    </a:ext>
                  </a:extLst>
                </a:gridCol>
              </a:tblGrid>
              <a:tr h="59251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6158418"/>
                  </a:ext>
                </a:extLst>
              </a:tr>
            </a:tbl>
          </a:graphicData>
        </a:graphic>
      </p:graphicFrame>
      <p:graphicFrame>
        <p:nvGraphicFramePr>
          <p:cNvPr id="14" name="Table 13">
            <a:extLst>
              <a:ext uri="{FF2B5EF4-FFF2-40B4-BE49-F238E27FC236}">
                <a16:creationId xmlns:a16="http://schemas.microsoft.com/office/drawing/2014/main" id="{FC184AF1-AE0F-4D4C-AF98-CB4AC5C5D6EB}"/>
              </a:ext>
            </a:extLst>
          </p:cNvPr>
          <p:cNvGraphicFramePr>
            <a:graphicFrameLocks noGrp="1"/>
          </p:cNvGraphicFramePr>
          <p:nvPr>
            <p:extLst>
              <p:ext uri="{D42A27DB-BD31-4B8C-83A1-F6EECF244321}">
                <p14:modId xmlns:p14="http://schemas.microsoft.com/office/powerpoint/2010/main" val="2469017658"/>
              </p:ext>
            </p:extLst>
          </p:nvPr>
        </p:nvGraphicFramePr>
        <p:xfrm>
          <a:off x="384541" y="3887245"/>
          <a:ext cx="3545484" cy="592513"/>
        </p:xfrm>
        <a:graphic>
          <a:graphicData uri="http://schemas.openxmlformats.org/drawingml/2006/table">
            <a:tbl>
              <a:tblPr firstRow="1" bandRow="1">
                <a:tableStyleId>{5940675A-B579-460E-94D1-54222C63F5DA}</a:tableStyleId>
              </a:tblPr>
              <a:tblGrid>
                <a:gridCol w="886371">
                  <a:extLst>
                    <a:ext uri="{9D8B030D-6E8A-4147-A177-3AD203B41FA5}">
                      <a16:colId xmlns:a16="http://schemas.microsoft.com/office/drawing/2014/main" val="1693930941"/>
                    </a:ext>
                  </a:extLst>
                </a:gridCol>
                <a:gridCol w="886371">
                  <a:extLst>
                    <a:ext uri="{9D8B030D-6E8A-4147-A177-3AD203B41FA5}">
                      <a16:colId xmlns:a16="http://schemas.microsoft.com/office/drawing/2014/main" val="4090439168"/>
                    </a:ext>
                  </a:extLst>
                </a:gridCol>
                <a:gridCol w="886371">
                  <a:extLst>
                    <a:ext uri="{9D8B030D-6E8A-4147-A177-3AD203B41FA5}">
                      <a16:colId xmlns:a16="http://schemas.microsoft.com/office/drawing/2014/main" val="1191780993"/>
                    </a:ext>
                  </a:extLst>
                </a:gridCol>
                <a:gridCol w="886371">
                  <a:extLst>
                    <a:ext uri="{9D8B030D-6E8A-4147-A177-3AD203B41FA5}">
                      <a16:colId xmlns:a16="http://schemas.microsoft.com/office/drawing/2014/main" val="1959542105"/>
                    </a:ext>
                  </a:extLst>
                </a:gridCol>
              </a:tblGrid>
              <a:tr h="59251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6158418"/>
                  </a:ext>
                </a:extLst>
              </a:tr>
            </a:tbl>
          </a:graphicData>
        </a:graphic>
      </p:graphicFrame>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61BE0B99-16FC-4CE7-A4A5-D47C4888F730}"/>
                  </a:ext>
                </a:extLst>
              </p:cNvPr>
              <p:cNvSpPr txBox="1"/>
              <p:nvPr/>
            </p:nvSpPr>
            <p:spPr>
              <a:xfrm>
                <a:off x="3720602" y="2342328"/>
                <a:ext cx="2074460" cy="1229247"/>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f>
                        <m:fPr>
                          <m:ctrlPr>
                            <a:rPr lang="en-GB" sz="4000" i="1" smtClean="0">
                              <a:solidFill>
                                <a:schemeClr val="tx1"/>
                              </a:solidFill>
                              <a:latin typeface="Cambria Math" panose="02040503050406030204" pitchFamily="18" charset="0"/>
                            </a:rPr>
                          </m:ctrlPr>
                        </m:fPr>
                        <m:num>
                          <m:r>
                            <m:rPr>
                              <m:nor/>
                            </m:rPr>
                            <a:rPr lang="en-GB" sz="4000" b="0" i="0" smtClean="0">
                              <a:solidFill>
                                <a:schemeClr val="tx1"/>
                              </a:solidFill>
                              <a:latin typeface="Calibri" panose="020F0502020204030204" pitchFamily="34" charset="0"/>
                            </a:rPr>
                            <m:t>32</m:t>
                          </m:r>
                        </m:num>
                        <m:den>
                          <m:r>
                            <m:rPr>
                              <m:nor/>
                            </m:rPr>
                            <a:rPr lang="en-GB" sz="4000" b="0" i="0" smtClean="0">
                              <a:solidFill>
                                <a:schemeClr val="tx1"/>
                              </a:solidFill>
                              <a:latin typeface="Calibri" panose="020F0502020204030204" pitchFamily="34" charset="0"/>
                            </a:rPr>
                            <m:t>7</m:t>
                          </m:r>
                        </m:den>
                      </m:f>
                    </m:oMath>
                  </m:oMathPara>
                </a14:m>
                <a:endParaRPr lang="en-GB" sz="3600" dirty="0">
                  <a:solidFill>
                    <a:schemeClr val="tx1"/>
                  </a:solidFill>
                  <a:latin typeface="Calibri" panose="020F0502020204030204" pitchFamily="34" charset="0"/>
                </a:endParaRPr>
              </a:p>
            </p:txBody>
          </p:sp>
        </mc:Choice>
        <mc:Fallback xmlns="">
          <p:sp>
            <p:nvSpPr>
              <p:cNvPr id="15" name="TextBox 14">
                <a:extLst>
                  <a:ext uri="{FF2B5EF4-FFF2-40B4-BE49-F238E27FC236}">
                    <a16:creationId xmlns:a16="http://schemas.microsoft.com/office/drawing/2014/main" id="{61BE0B99-16FC-4CE7-A4A5-D47C4888F730}"/>
                  </a:ext>
                </a:extLst>
              </p:cNvPr>
              <p:cNvSpPr txBox="1">
                <a:spLocks noRot="1" noChangeAspect="1" noMove="1" noResize="1" noEditPoints="1" noAdjustHandles="1" noChangeArrowheads="1" noChangeShapeType="1" noTextEdit="1"/>
              </p:cNvSpPr>
              <p:nvPr/>
            </p:nvSpPr>
            <p:spPr>
              <a:xfrm>
                <a:off x="3720602" y="2342328"/>
                <a:ext cx="2074460" cy="1229247"/>
              </a:xfrm>
              <a:prstGeom prst="rect">
                <a:avLst/>
              </a:prstGeom>
              <a:blipFill>
                <a:blip r:embed="rId3"/>
                <a:stretch>
                  <a:fillRect/>
                </a:stretch>
              </a:blipFill>
            </p:spPr>
            <p:txBody>
              <a:bodyPr/>
              <a:lstStyle/>
              <a:p>
                <a:r>
                  <a:rPr lang="en-GB">
                    <a:noFill/>
                  </a:rPr>
                  <a:t> </a:t>
                </a:r>
              </a:p>
            </p:txBody>
          </p:sp>
        </mc:Fallback>
      </mc:AlternateContent>
      <p:sp>
        <p:nvSpPr>
          <p:cNvPr id="17" name="TextBox 16">
            <a:extLst>
              <a:ext uri="{FF2B5EF4-FFF2-40B4-BE49-F238E27FC236}">
                <a16:creationId xmlns:a16="http://schemas.microsoft.com/office/drawing/2014/main" id="{4A76747E-B5EA-4703-A563-A3DDAD2C8EB7}"/>
              </a:ext>
            </a:extLst>
          </p:cNvPr>
          <p:cNvSpPr txBox="1"/>
          <p:nvPr/>
        </p:nvSpPr>
        <p:spPr>
          <a:xfrm>
            <a:off x="384540" y="1316265"/>
            <a:ext cx="7519725" cy="523220"/>
          </a:xfrm>
          <a:prstGeom prst="rect">
            <a:avLst/>
          </a:prstGeom>
          <a:noFill/>
        </p:spPr>
        <p:txBody>
          <a:bodyPr wrap="square" rtlCol="0">
            <a:spAutoFit/>
          </a:bodyPr>
          <a:lstStyle/>
          <a:p>
            <a:pPr algn="ctr">
              <a:buNone/>
            </a:pPr>
            <a:r>
              <a:rPr lang="en-GB" sz="2800" dirty="0">
                <a:latin typeface="Calibri" panose="020F0502020204030204" pitchFamily="34" charset="0"/>
              </a:rPr>
              <a:t>Convert the improper fractions to mixed numbers.</a:t>
            </a:r>
          </a:p>
        </p:txBody>
      </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84EE1D33-BDA1-4F37-975C-C1DE1D66EC5B}"/>
                  </a:ext>
                </a:extLst>
              </p:cNvPr>
              <p:cNvSpPr txBox="1"/>
              <p:nvPr/>
            </p:nvSpPr>
            <p:spPr>
              <a:xfrm>
                <a:off x="4586688" y="2620758"/>
                <a:ext cx="2074460" cy="707886"/>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r>
                        <a:rPr lang="en-GB" sz="4000" i="1" smtClean="0">
                          <a:solidFill>
                            <a:schemeClr val="tx1"/>
                          </a:solidFill>
                          <a:latin typeface="Cambria Math" panose="02040503050406030204" pitchFamily="18" charset="0"/>
                        </a:rPr>
                        <m:t>=</m:t>
                      </m:r>
                    </m:oMath>
                  </m:oMathPara>
                </a14:m>
                <a:endParaRPr lang="en-GB" sz="3600" dirty="0">
                  <a:solidFill>
                    <a:schemeClr val="tx1"/>
                  </a:solidFill>
                  <a:latin typeface="Calibri" panose="020F0502020204030204" pitchFamily="34" charset="0"/>
                </a:endParaRPr>
              </a:p>
            </p:txBody>
          </p:sp>
        </mc:Choice>
        <mc:Fallback xmlns="">
          <p:sp>
            <p:nvSpPr>
              <p:cNvPr id="18" name="TextBox 17">
                <a:extLst>
                  <a:ext uri="{FF2B5EF4-FFF2-40B4-BE49-F238E27FC236}">
                    <a16:creationId xmlns:a16="http://schemas.microsoft.com/office/drawing/2014/main" id="{84EE1D33-BDA1-4F37-975C-C1DE1D66EC5B}"/>
                  </a:ext>
                </a:extLst>
              </p:cNvPr>
              <p:cNvSpPr txBox="1">
                <a:spLocks noRot="1" noChangeAspect="1" noMove="1" noResize="1" noEditPoints="1" noAdjustHandles="1" noChangeArrowheads="1" noChangeShapeType="1" noTextEdit="1"/>
              </p:cNvSpPr>
              <p:nvPr/>
            </p:nvSpPr>
            <p:spPr>
              <a:xfrm>
                <a:off x="4586688" y="2620758"/>
                <a:ext cx="2074460" cy="707886"/>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A2E23282-1054-4693-9FE3-D9838A0AF2CC}"/>
                  </a:ext>
                </a:extLst>
              </p:cNvPr>
              <p:cNvSpPr txBox="1"/>
              <p:nvPr/>
            </p:nvSpPr>
            <p:spPr>
              <a:xfrm>
                <a:off x="248854" y="5878527"/>
                <a:ext cx="3759959" cy="769441"/>
              </a:xfrm>
              <a:prstGeom prst="rect">
                <a:avLst/>
              </a:prstGeom>
              <a:noFill/>
            </p:spPr>
            <p:txBody>
              <a:bodyPr wrap="square" rtlCol="0">
                <a:spAutoFit/>
              </a:bodyPr>
              <a:lstStyle/>
              <a:p>
                <a:pPr>
                  <a:buNone/>
                </a:pPr>
                <a:r>
                  <a:rPr lang="en-GB" sz="4400" dirty="0">
                    <a:solidFill>
                      <a:schemeClr val="tx1"/>
                    </a:solidFill>
                    <a:latin typeface="Calibri" panose="020F0502020204030204" pitchFamily="34" charset="0"/>
                  </a:rPr>
                  <a:t>32 </a:t>
                </a:r>
                <a14:m>
                  <m:oMath xmlns:m="http://schemas.openxmlformats.org/officeDocument/2006/math">
                    <m:r>
                      <a:rPr lang="en-GB" sz="4400" i="1" smtClean="0">
                        <a:solidFill>
                          <a:schemeClr val="tx1"/>
                        </a:solidFill>
                        <a:latin typeface="Cambria Math" panose="02040503050406030204" pitchFamily="18" charset="0"/>
                        <a:ea typeface="Cambria Math" panose="02040503050406030204" pitchFamily="18" charset="0"/>
                      </a:rPr>
                      <m:t>÷</m:t>
                    </m:r>
                  </m:oMath>
                </a14:m>
                <a:r>
                  <a:rPr lang="en-GB" sz="4400" dirty="0">
                    <a:solidFill>
                      <a:schemeClr val="tx1"/>
                    </a:solidFill>
                    <a:latin typeface="Calibri" panose="020F0502020204030204" pitchFamily="34" charset="0"/>
                  </a:rPr>
                  <a:t> 7</a:t>
                </a:r>
              </a:p>
            </p:txBody>
          </p:sp>
        </mc:Choice>
        <mc:Fallback xmlns="">
          <p:sp>
            <p:nvSpPr>
              <p:cNvPr id="25" name="TextBox 24">
                <a:extLst>
                  <a:ext uri="{FF2B5EF4-FFF2-40B4-BE49-F238E27FC236}">
                    <a16:creationId xmlns:a16="http://schemas.microsoft.com/office/drawing/2014/main" id="{A2E23282-1054-4693-9FE3-D9838A0AF2CC}"/>
                  </a:ext>
                </a:extLst>
              </p:cNvPr>
              <p:cNvSpPr txBox="1">
                <a:spLocks noRot="1" noChangeAspect="1" noMove="1" noResize="1" noEditPoints="1" noAdjustHandles="1" noChangeArrowheads="1" noChangeShapeType="1" noTextEdit="1"/>
              </p:cNvSpPr>
              <p:nvPr/>
            </p:nvSpPr>
            <p:spPr>
              <a:xfrm>
                <a:off x="248854" y="5878527"/>
                <a:ext cx="3759959" cy="769441"/>
              </a:xfrm>
              <a:prstGeom prst="rect">
                <a:avLst/>
              </a:prstGeom>
              <a:blipFill>
                <a:blip r:embed="rId5"/>
                <a:stretch>
                  <a:fillRect l="-6645" t="-15748" b="-36220"/>
                </a:stretch>
              </a:blipFill>
            </p:spPr>
            <p:txBody>
              <a:bodyPr/>
              <a:lstStyle/>
              <a:p>
                <a:r>
                  <a:rPr lang="en-GB">
                    <a:noFill/>
                  </a:rPr>
                  <a:t> </a:t>
                </a:r>
              </a:p>
            </p:txBody>
          </p:sp>
        </mc:Fallback>
      </mc:AlternateContent>
      <p:sp>
        <p:nvSpPr>
          <p:cNvPr id="26" name="Oval 25">
            <a:extLst>
              <a:ext uri="{FF2B5EF4-FFF2-40B4-BE49-F238E27FC236}">
                <a16:creationId xmlns:a16="http://schemas.microsoft.com/office/drawing/2014/main" id="{AF2954EC-BE06-4D60-BAB9-F744DBC7362E}"/>
              </a:ext>
            </a:extLst>
          </p:cNvPr>
          <p:cNvSpPr/>
          <p:nvPr/>
        </p:nvSpPr>
        <p:spPr>
          <a:xfrm>
            <a:off x="2749383" y="5949484"/>
            <a:ext cx="675647" cy="632005"/>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endParaRPr lang="en-GB">
              <a:solidFill>
                <a:schemeClr val="accent2"/>
              </a:solidFill>
            </a:endParaRPr>
          </a:p>
        </p:txBody>
      </p:sp>
      <p:cxnSp>
        <p:nvCxnSpPr>
          <p:cNvPr id="27" name="Straight Arrow Connector 26">
            <a:extLst>
              <a:ext uri="{FF2B5EF4-FFF2-40B4-BE49-F238E27FC236}">
                <a16:creationId xmlns:a16="http://schemas.microsoft.com/office/drawing/2014/main" id="{B49A21E3-2BC2-4177-B5DC-18CBADB6C3B8}"/>
              </a:ext>
            </a:extLst>
          </p:cNvPr>
          <p:cNvCxnSpPr>
            <a:cxnSpLocks/>
            <a:endCxn id="26" idx="7"/>
          </p:cNvCxnSpPr>
          <p:nvPr/>
        </p:nvCxnSpPr>
        <p:spPr>
          <a:xfrm flipH="1">
            <a:off x="3326084" y="5503849"/>
            <a:ext cx="388006" cy="53819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85F0D54B-4707-4D97-A945-2F8C8196466D}"/>
                  </a:ext>
                </a:extLst>
              </p:cNvPr>
              <p:cNvSpPr txBox="1"/>
              <p:nvPr/>
            </p:nvSpPr>
            <p:spPr>
              <a:xfrm>
                <a:off x="2809842" y="4527941"/>
                <a:ext cx="2074460" cy="1225977"/>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f>
                        <m:fPr>
                          <m:ctrlPr>
                            <a:rPr lang="en-GB" sz="4000" i="1" smtClean="0">
                              <a:solidFill>
                                <a:schemeClr val="tx1"/>
                              </a:solidFill>
                              <a:latin typeface="Cambria Math" panose="02040503050406030204" pitchFamily="18" charset="0"/>
                            </a:rPr>
                          </m:ctrlPr>
                        </m:fPr>
                        <m:num>
                          <m:r>
                            <m:rPr>
                              <m:nor/>
                            </m:rPr>
                            <a:rPr lang="en-GB" sz="4000" b="0" i="0" smtClean="0">
                              <a:solidFill>
                                <a:schemeClr val="tx1"/>
                              </a:solidFill>
                              <a:latin typeface="Calibri" panose="020F0502020204030204" pitchFamily="34" charset="0"/>
                            </a:rPr>
                            <m:t>4</m:t>
                          </m:r>
                        </m:num>
                        <m:den>
                          <m:r>
                            <m:rPr>
                              <m:nor/>
                            </m:rPr>
                            <a:rPr lang="en-GB" sz="4000" b="0" i="0" smtClean="0">
                              <a:solidFill>
                                <a:schemeClr val="tx1"/>
                              </a:solidFill>
                              <a:latin typeface="Calibri" panose="020F0502020204030204" pitchFamily="34" charset="0"/>
                            </a:rPr>
                            <m:t>7</m:t>
                          </m:r>
                        </m:den>
                      </m:f>
                    </m:oMath>
                  </m:oMathPara>
                </a14:m>
                <a:endParaRPr lang="en-GB" sz="4400" dirty="0">
                  <a:solidFill>
                    <a:schemeClr val="tx1"/>
                  </a:solidFill>
                  <a:latin typeface="Calibri" panose="020F0502020204030204" pitchFamily="34" charset="0"/>
                </a:endParaRPr>
              </a:p>
            </p:txBody>
          </p:sp>
        </mc:Choice>
        <mc:Fallback xmlns="">
          <p:sp>
            <p:nvSpPr>
              <p:cNvPr id="28" name="TextBox 27">
                <a:extLst>
                  <a:ext uri="{FF2B5EF4-FFF2-40B4-BE49-F238E27FC236}">
                    <a16:creationId xmlns:a16="http://schemas.microsoft.com/office/drawing/2014/main" id="{85F0D54B-4707-4D97-A945-2F8C8196466D}"/>
                  </a:ext>
                </a:extLst>
              </p:cNvPr>
              <p:cNvSpPr txBox="1">
                <a:spLocks noRot="1" noChangeAspect="1" noMove="1" noResize="1" noEditPoints="1" noAdjustHandles="1" noChangeArrowheads="1" noChangeShapeType="1" noTextEdit="1"/>
              </p:cNvSpPr>
              <p:nvPr/>
            </p:nvSpPr>
            <p:spPr>
              <a:xfrm>
                <a:off x="2809842" y="4527941"/>
                <a:ext cx="2074460" cy="1225977"/>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A67799EE-828C-4816-9F18-C95D12F85EFE}"/>
                  </a:ext>
                </a:extLst>
              </p:cNvPr>
              <p:cNvSpPr txBox="1"/>
              <p:nvPr/>
            </p:nvSpPr>
            <p:spPr>
              <a:xfrm>
                <a:off x="5905201" y="2356557"/>
                <a:ext cx="2074460" cy="1053109"/>
              </a:xfrm>
              <a:prstGeom prst="rect">
                <a:avLst/>
              </a:prstGeom>
              <a:noFill/>
            </p:spPr>
            <p:txBody>
              <a:bodyPr wrap="square" rtlCol="0">
                <a:spAutoFit/>
              </a:bodyPr>
              <a:lstStyle/>
              <a:p>
                <a:pPr>
                  <a:buNone/>
                </a:pPr>
                <a:r>
                  <a:rPr lang="en-GB" sz="4000" dirty="0">
                    <a:solidFill>
                      <a:schemeClr val="tx2">
                        <a:lumMod val="50000"/>
                      </a:schemeClr>
                    </a:solidFill>
                    <a:latin typeface="Calibri" panose="020F0502020204030204" pitchFamily="34" charset="0"/>
                  </a:rPr>
                  <a:t>4 </a:t>
                </a:r>
                <a14:m>
                  <m:oMath xmlns:m="http://schemas.openxmlformats.org/officeDocument/2006/math">
                    <m:f>
                      <m:fPr>
                        <m:ctrlPr>
                          <a:rPr lang="en-GB" sz="4000" i="1">
                            <a:solidFill>
                              <a:schemeClr val="tx2">
                                <a:lumMod val="50000"/>
                              </a:schemeClr>
                            </a:solidFill>
                            <a:latin typeface="Cambria Math" panose="02040503050406030204" pitchFamily="18" charset="0"/>
                          </a:rPr>
                        </m:ctrlPr>
                      </m:fPr>
                      <m:num>
                        <m:r>
                          <m:rPr>
                            <m:nor/>
                          </m:rPr>
                          <a:rPr lang="en-GB" sz="4000" b="0" i="0" smtClean="0">
                            <a:solidFill>
                              <a:schemeClr val="tx2">
                                <a:lumMod val="50000"/>
                              </a:schemeClr>
                            </a:solidFill>
                            <a:latin typeface="Calibri" panose="020F0502020204030204" pitchFamily="34" charset="0"/>
                          </a:rPr>
                          <m:t>4</m:t>
                        </m:r>
                      </m:num>
                      <m:den>
                        <m:r>
                          <m:rPr>
                            <m:nor/>
                          </m:rPr>
                          <a:rPr lang="en-GB" sz="4000" b="0" i="0" smtClean="0">
                            <a:solidFill>
                              <a:schemeClr val="tx2">
                                <a:lumMod val="50000"/>
                              </a:schemeClr>
                            </a:solidFill>
                            <a:latin typeface="Calibri" panose="020F0502020204030204" pitchFamily="34" charset="0"/>
                          </a:rPr>
                          <m:t>7</m:t>
                        </m:r>
                      </m:den>
                    </m:f>
                  </m:oMath>
                </a14:m>
                <a:endParaRPr lang="en-GB" sz="3600" dirty="0">
                  <a:solidFill>
                    <a:schemeClr val="tx2">
                      <a:lumMod val="50000"/>
                    </a:schemeClr>
                  </a:solidFill>
                  <a:latin typeface="Calibri" panose="020F0502020204030204" pitchFamily="34" charset="0"/>
                </a:endParaRPr>
              </a:p>
            </p:txBody>
          </p:sp>
        </mc:Choice>
        <mc:Fallback xmlns="">
          <p:sp>
            <p:nvSpPr>
              <p:cNvPr id="29" name="TextBox 28">
                <a:extLst>
                  <a:ext uri="{FF2B5EF4-FFF2-40B4-BE49-F238E27FC236}">
                    <a16:creationId xmlns:a16="http://schemas.microsoft.com/office/drawing/2014/main" id="{A67799EE-828C-4816-9F18-C95D12F85EFE}"/>
                  </a:ext>
                </a:extLst>
              </p:cNvPr>
              <p:cNvSpPr txBox="1">
                <a:spLocks noRot="1" noChangeAspect="1" noMove="1" noResize="1" noEditPoints="1" noAdjustHandles="1" noChangeArrowheads="1" noChangeShapeType="1" noTextEdit="1"/>
              </p:cNvSpPr>
              <p:nvPr/>
            </p:nvSpPr>
            <p:spPr>
              <a:xfrm>
                <a:off x="5905201" y="2356557"/>
                <a:ext cx="2074460" cy="1053109"/>
              </a:xfrm>
              <a:prstGeom prst="rect">
                <a:avLst/>
              </a:prstGeom>
              <a:blipFill>
                <a:blip r:embed="rId7"/>
                <a:stretch>
                  <a:fillRect l="-10588" b="-1279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77F2766A-42E8-4FD6-B986-6EE3246EF1E5}"/>
                  </a:ext>
                </a:extLst>
              </p:cNvPr>
              <p:cNvSpPr txBox="1"/>
              <p:nvPr/>
            </p:nvSpPr>
            <p:spPr>
              <a:xfrm>
                <a:off x="724105" y="2611683"/>
                <a:ext cx="3595820" cy="646331"/>
              </a:xfrm>
              <a:prstGeom prst="rect">
                <a:avLst/>
              </a:prstGeom>
              <a:noFill/>
            </p:spPr>
            <p:txBody>
              <a:bodyPr wrap="square" rtlCol="0">
                <a:spAutoFit/>
              </a:bodyPr>
              <a:lstStyle/>
              <a:p>
                <a:pPr>
                  <a:buNone/>
                </a:pPr>
                <a:r>
                  <a:rPr lang="en-GB" sz="3600" dirty="0">
                    <a:solidFill>
                      <a:schemeClr val="tx1"/>
                    </a:solidFill>
                    <a:latin typeface="Calibri" panose="020F0502020204030204" pitchFamily="34" charset="0"/>
                  </a:rPr>
                  <a:t>means 1 </a:t>
                </a:r>
                <a14:m>
                  <m:oMath xmlns:m="http://schemas.openxmlformats.org/officeDocument/2006/math">
                    <m:r>
                      <a:rPr lang="en-GB" sz="3600" i="1" smtClean="0">
                        <a:solidFill>
                          <a:schemeClr val="tx1"/>
                        </a:solidFill>
                        <a:latin typeface="Cambria Math" panose="02040503050406030204" pitchFamily="18" charset="0"/>
                        <a:ea typeface="Cambria Math" panose="02040503050406030204" pitchFamily="18" charset="0"/>
                      </a:rPr>
                      <m:t>÷</m:t>
                    </m:r>
                  </m:oMath>
                </a14:m>
                <a:r>
                  <a:rPr lang="en-GB" sz="3600" dirty="0">
                    <a:solidFill>
                      <a:schemeClr val="tx1"/>
                    </a:solidFill>
                    <a:latin typeface="Calibri" panose="020F0502020204030204" pitchFamily="34" charset="0"/>
                  </a:rPr>
                  <a:t> 4</a:t>
                </a:r>
              </a:p>
            </p:txBody>
          </p:sp>
        </mc:Choice>
        <mc:Fallback xmlns="">
          <p:sp>
            <p:nvSpPr>
              <p:cNvPr id="30" name="TextBox 29">
                <a:extLst>
                  <a:ext uri="{FF2B5EF4-FFF2-40B4-BE49-F238E27FC236}">
                    <a16:creationId xmlns:a16="http://schemas.microsoft.com/office/drawing/2014/main" id="{77F2766A-42E8-4FD6-B986-6EE3246EF1E5}"/>
                  </a:ext>
                </a:extLst>
              </p:cNvPr>
              <p:cNvSpPr txBox="1">
                <a:spLocks noRot="1" noChangeAspect="1" noMove="1" noResize="1" noEditPoints="1" noAdjustHandles="1" noChangeArrowheads="1" noChangeShapeType="1" noTextEdit="1"/>
              </p:cNvSpPr>
              <p:nvPr/>
            </p:nvSpPr>
            <p:spPr>
              <a:xfrm>
                <a:off x="724105" y="2611683"/>
                <a:ext cx="3595820" cy="646331"/>
              </a:xfrm>
              <a:prstGeom prst="rect">
                <a:avLst/>
              </a:prstGeom>
              <a:blipFill>
                <a:blip r:embed="rId8"/>
                <a:stretch>
                  <a:fillRect l="-5254" t="-14151" b="-34906"/>
                </a:stretch>
              </a:blipFill>
            </p:spPr>
            <p:txBody>
              <a:bodyPr/>
              <a:lstStyle/>
              <a:p>
                <a:r>
                  <a:rPr lang="en-GB">
                    <a:noFill/>
                  </a:rPr>
                  <a:t> </a:t>
                </a:r>
              </a:p>
            </p:txBody>
          </p:sp>
        </mc:Fallback>
      </mc:AlternateContent>
      <p:sp>
        <p:nvSpPr>
          <p:cNvPr id="31" name="TextBox 30">
            <a:extLst>
              <a:ext uri="{FF2B5EF4-FFF2-40B4-BE49-F238E27FC236}">
                <a16:creationId xmlns:a16="http://schemas.microsoft.com/office/drawing/2014/main" id="{5A44E71F-4FC1-4859-A0F3-8A22C6B8554D}"/>
              </a:ext>
            </a:extLst>
          </p:cNvPr>
          <p:cNvSpPr txBox="1"/>
          <p:nvPr/>
        </p:nvSpPr>
        <p:spPr>
          <a:xfrm>
            <a:off x="3344816" y="2623626"/>
            <a:ext cx="1539486" cy="646331"/>
          </a:xfrm>
          <a:prstGeom prst="rect">
            <a:avLst/>
          </a:prstGeom>
          <a:noFill/>
        </p:spPr>
        <p:txBody>
          <a:bodyPr wrap="square" rtlCol="0">
            <a:spAutoFit/>
          </a:bodyPr>
          <a:lstStyle/>
          <a:p>
            <a:pPr algn="ctr">
              <a:buNone/>
            </a:pPr>
            <a:r>
              <a:rPr lang="en-GB" sz="3600" dirty="0">
                <a:latin typeface="Calibri" panose="020F0502020204030204" pitchFamily="34" charset="0"/>
              </a:rPr>
              <a:t>so</a:t>
            </a:r>
          </a:p>
        </p:txBody>
      </p:sp>
      <p:graphicFrame>
        <p:nvGraphicFramePr>
          <p:cNvPr id="32" name="Table 31">
            <a:extLst>
              <a:ext uri="{FF2B5EF4-FFF2-40B4-BE49-F238E27FC236}">
                <a16:creationId xmlns:a16="http://schemas.microsoft.com/office/drawing/2014/main" id="{A4FE9C5B-10B6-4230-AF42-DDF831AE121A}"/>
              </a:ext>
            </a:extLst>
          </p:cNvPr>
          <p:cNvGraphicFramePr>
            <a:graphicFrameLocks noGrp="1"/>
          </p:cNvGraphicFramePr>
          <p:nvPr>
            <p:extLst>
              <p:ext uri="{D42A27DB-BD31-4B8C-83A1-F6EECF244321}">
                <p14:modId xmlns:p14="http://schemas.microsoft.com/office/powerpoint/2010/main" val="1590077351"/>
              </p:ext>
            </p:extLst>
          </p:nvPr>
        </p:nvGraphicFramePr>
        <p:xfrm>
          <a:off x="4210401" y="3890723"/>
          <a:ext cx="3545484" cy="592513"/>
        </p:xfrm>
        <a:graphic>
          <a:graphicData uri="http://schemas.openxmlformats.org/drawingml/2006/table">
            <a:tbl>
              <a:tblPr firstRow="1" bandRow="1">
                <a:tableStyleId>{5940675A-B579-460E-94D1-54222C63F5DA}</a:tableStyleId>
              </a:tblPr>
              <a:tblGrid>
                <a:gridCol w="506498">
                  <a:extLst>
                    <a:ext uri="{9D8B030D-6E8A-4147-A177-3AD203B41FA5}">
                      <a16:colId xmlns:a16="http://schemas.microsoft.com/office/drawing/2014/main" val="1693930941"/>
                    </a:ext>
                  </a:extLst>
                </a:gridCol>
                <a:gridCol w="506497">
                  <a:extLst>
                    <a:ext uri="{9D8B030D-6E8A-4147-A177-3AD203B41FA5}">
                      <a16:colId xmlns:a16="http://schemas.microsoft.com/office/drawing/2014/main" val="2928695087"/>
                    </a:ext>
                  </a:extLst>
                </a:gridCol>
                <a:gridCol w="506498">
                  <a:extLst>
                    <a:ext uri="{9D8B030D-6E8A-4147-A177-3AD203B41FA5}">
                      <a16:colId xmlns:a16="http://schemas.microsoft.com/office/drawing/2014/main" val="3162424223"/>
                    </a:ext>
                  </a:extLst>
                </a:gridCol>
                <a:gridCol w="506498">
                  <a:extLst>
                    <a:ext uri="{9D8B030D-6E8A-4147-A177-3AD203B41FA5}">
                      <a16:colId xmlns:a16="http://schemas.microsoft.com/office/drawing/2014/main" val="3752902373"/>
                    </a:ext>
                  </a:extLst>
                </a:gridCol>
                <a:gridCol w="506498">
                  <a:extLst>
                    <a:ext uri="{9D8B030D-6E8A-4147-A177-3AD203B41FA5}">
                      <a16:colId xmlns:a16="http://schemas.microsoft.com/office/drawing/2014/main" val="1641681454"/>
                    </a:ext>
                  </a:extLst>
                </a:gridCol>
                <a:gridCol w="506497">
                  <a:extLst>
                    <a:ext uri="{9D8B030D-6E8A-4147-A177-3AD203B41FA5}">
                      <a16:colId xmlns:a16="http://schemas.microsoft.com/office/drawing/2014/main" val="3399281815"/>
                    </a:ext>
                  </a:extLst>
                </a:gridCol>
                <a:gridCol w="506498">
                  <a:extLst>
                    <a:ext uri="{9D8B030D-6E8A-4147-A177-3AD203B41FA5}">
                      <a16:colId xmlns:a16="http://schemas.microsoft.com/office/drawing/2014/main" val="491390180"/>
                    </a:ext>
                  </a:extLst>
                </a:gridCol>
              </a:tblGrid>
              <a:tr h="59251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6158418"/>
                  </a:ext>
                </a:extLst>
              </a:tr>
            </a:tbl>
          </a:graphicData>
        </a:graphic>
      </p:graphicFrame>
      <p:graphicFrame>
        <p:nvGraphicFramePr>
          <p:cNvPr id="33" name="Table 32">
            <a:extLst>
              <a:ext uri="{FF2B5EF4-FFF2-40B4-BE49-F238E27FC236}">
                <a16:creationId xmlns:a16="http://schemas.microsoft.com/office/drawing/2014/main" id="{F69A1588-76F2-4021-BD0D-90AA3515D10B}"/>
              </a:ext>
            </a:extLst>
          </p:cNvPr>
          <p:cNvGraphicFramePr>
            <a:graphicFrameLocks noGrp="1"/>
          </p:cNvGraphicFramePr>
          <p:nvPr>
            <p:extLst>
              <p:ext uri="{D42A27DB-BD31-4B8C-83A1-F6EECF244321}">
                <p14:modId xmlns:p14="http://schemas.microsoft.com/office/powerpoint/2010/main" val="1317948626"/>
              </p:ext>
            </p:extLst>
          </p:nvPr>
        </p:nvGraphicFramePr>
        <p:xfrm>
          <a:off x="4210401" y="4486933"/>
          <a:ext cx="3545484" cy="592513"/>
        </p:xfrm>
        <a:graphic>
          <a:graphicData uri="http://schemas.openxmlformats.org/drawingml/2006/table">
            <a:tbl>
              <a:tblPr firstRow="1" bandRow="1">
                <a:tableStyleId>{5940675A-B579-460E-94D1-54222C63F5DA}</a:tableStyleId>
              </a:tblPr>
              <a:tblGrid>
                <a:gridCol w="506498">
                  <a:extLst>
                    <a:ext uri="{9D8B030D-6E8A-4147-A177-3AD203B41FA5}">
                      <a16:colId xmlns:a16="http://schemas.microsoft.com/office/drawing/2014/main" val="1693930941"/>
                    </a:ext>
                  </a:extLst>
                </a:gridCol>
                <a:gridCol w="506497">
                  <a:extLst>
                    <a:ext uri="{9D8B030D-6E8A-4147-A177-3AD203B41FA5}">
                      <a16:colId xmlns:a16="http://schemas.microsoft.com/office/drawing/2014/main" val="2928695087"/>
                    </a:ext>
                  </a:extLst>
                </a:gridCol>
                <a:gridCol w="506498">
                  <a:extLst>
                    <a:ext uri="{9D8B030D-6E8A-4147-A177-3AD203B41FA5}">
                      <a16:colId xmlns:a16="http://schemas.microsoft.com/office/drawing/2014/main" val="3162424223"/>
                    </a:ext>
                  </a:extLst>
                </a:gridCol>
                <a:gridCol w="506498">
                  <a:extLst>
                    <a:ext uri="{9D8B030D-6E8A-4147-A177-3AD203B41FA5}">
                      <a16:colId xmlns:a16="http://schemas.microsoft.com/office/drawing/2014/main" val="3752902373"/>
                    </a:ext>
                  </a:extLst>
                </a:gridCol>
                <a:gridCol w="506498">
                  <a:extLst>
                    <a:ext uri="{9D8B030D-6E8A-4147-A177-3AD203B41FA5}">
                      <a16:colId xmlns:a16="http://schemas.microsoft.com/office/drawing/2014/main" val="1641681454"/>
                    </a:ext>
                  </a:extLst>
                </a:gridCol>
                <a:gridCol w="506497">
                  <a:extLst>
                    <a:ext uri="{9D8B030D-6E8A-4147-A177-3AD203B41FA5}">
                      <a16:colId xmlns:a16="http://schemas.microsoft.com/office/drawing/2014/main" val="3399281815"/>
                    </a:ext>
                  </a:extLst>
                </a:gridCol>
                <a:gridCol w="506498">
                  <a:extLst>
                    <a:ext uri="{9D8B030D-6E8A-4147-A177-3AD203B41FA5}">
                      <a16:colId xmlns:a16="http://schemas.microsoft.com/office/drawing/2014/main" val="491390180"/>
                    </a:ext>
                  </a:extLst>
                </a:gridCol>
              </a:tblGrid>
              <a:tr h="59251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6158418"/>
                  </a:ext>
                </a:extLst>
              </a:tr>
            </a:tbl>
          </a:graphicData>
        </a:graphic>
      </p:graphicFrame>
      <p:graphicFrame>
        <p:nvGraphicFramePr>
          <p:cNvPr id="34" name="Table 33">
            <a:extLst>
              <a:ext uri="{FF2B5EF4-FFF2-40B4-BE49-F238E27FC236}">
                <a16:creationId xmlns:a16="http://schemas.microsoft.com/office/drawing/2014/main" id="{CF67BCC3-7465-44E0-B150-DD491DDDE949}"/>
              </a:ext>
            </a:extLst>
          </p:cNvPr>
          <p:cNvGraphicFramePr>
            <a:graphicFrameLocks noGrp="1"/>
          </p:cNvGraphicFramePr>
          <p:nvPr>
            <p:extLst>
              <p:ext uri="{D42A27DB-BD31-4B8C-83A1-F6EECF244321}">
                <p14:modId xmlns:p14="http://schemas.microsoft.com/office/powerpoint/2010/main" val="2749641663"/>
              </p:ext>
            </p:extLst>
          </p:nvPr>
        </p:nvGraphicFramePr>
        <p:xfrm>
          <a:off x="4210401" y="5079446"/>
          <a:ext cx="3545484" cy="592513"/>
        </p:xfrm>
        <a:graphic>
          <a:graphicData uri="http://schemas.openxmlformats.org/drawingml/2006/table">
            <a:tbl>
              <a:tblPr firstRow="1" bandRow="1">
                <a:tableStyleId>{5940675A-B579-460E-94D1-54222C63F5DA}</a:tableStyleId>
              </a:tblPr>
              <a:tblGrid>
                <a:gridCol w="506498">
                  <a:extLst>
                    <a:ext uri="{9D8B030D-6E8A-4147-A177-3AD203B41FA5}">
                      <a16:colId xmlns:a16="http://schemas.microsoft.com/office/drawing/2014/main" val="1693930941"/>
                    </a:ext>
                  </a:extLst>
                </a:gridCol>
                <a:gridCol w="506497">
                  <a:extLst>
                    <a:ext uri="{9D8B030D-6E8A-4147-A177-3AD203B41FA5}">
                      <a16:colId xmlns:a16="http://schemas.microsoft.com/office/drawing/2014/main" val="2928695087"/>
                    </a:ext>
                  </a:extLst>
                </a:gridCol>
                <a:gridCol w="506498">
                  <a:extLst>
                    <a:ext uri="{9D8B030D-6E8A-4147-A177-3AD203B41FA5}">
                      <a16:colId xmlns:a16="http://schemas.microsoft.com/office/drawing/2014/main" val="3162424223"/>
                    </a:ext>
                  </a:extLst>
                </a:gridCol>
                <a:gridCol w="506498">
                  <a:extLst>
                    <a:ext uri="{9D8B030D-6E8A-4147-A177-3AD203B41FA5}">
                      <a16:colId xmlns:a16="http://schemas.microsoft.com/office/drawing/2014/main" val="3752902373"/>
                    </a:ext>
                  </a:extLst>
                </a:gridCol>
                <a:gridCol w="506498">
                  <a:extLst>
                    <a:ext uri="{9D8B030D-6E8A-4147-A177-3AD203B41FA5}">
                      <a16:colId xmlns:a16="http://schemas.microsoft.com/office/drawing/2014/main" val="1641681454"/>
                    </a:ext>
                  </a:extLst>
                </a:gridCol>
                <a:gridCol w="506497">
                  <a:extLst>
                    <a:ext uri="{9D8B030D-6E8A-4147-A177-3AD203B41FA5}">
                      <a16:colId xmlns:a16="http://schemas.microsoft.com/office/drawing/2014/main" val="3399281815"/>
                    </a:ext>
                  </a:extLst>
                </a:gridCol>
                <a:gridCol w="506498">
                  <a:extLst>
                    <a:ext uri="{9D8B030D-6E8A-4147-A177-3AD203B41FA5}">
                      <a16:colId xmlns:a16="http://schemas.microsoft.com/office/drawing/2014/main" val="491390180"/>
                    </a:ext>
                  </a:extLst>
                </a:gridCol>
              </a:tblGrid>
              <a:tr h="59251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6158418"/>
                  </a:ext>
                </a:extLst>
              </a:tr>
            </a:tbl>
          </a:graphicData>
        </a:graphic>
      </p:graphicFrame>
      <p:graphicFrame>
        <p:nvGraphicFramePr>
          <p:cNvPr id="35" name="Table 34">
            <a:extLst>
              <a:ext uri="{FF2B5EF4-FFF2-40B4-BE49-F238E27FC236}">
                <a16:creationId xmlns:a16="http://schemas.microsoft.com/office/drawing/2014/main" id="{8EAEBF45-8246-41E4-B01C-A4EAFA6B57B2}"/>
              </a:ext>
            </a:extLst>
          </p:cNvPr>
          <p:cNvGraphicFramePr>
            <a:graphicFrameLocks noGrp="1"/>
          </p:cNvGraphicFramePr>
          <p:nvPr>
            <p:extLst>
              <p:ext uri="{D42A27DB-BD31-4B8C-83A1-F6EECF244321}">
                <p14:modId xmlns:p14="http://schemas.microsoft.com/office/powerpoint/2010/main" val="1550575074"/>
              </p:ext>
            </p:extLst>
          </p:nvPr>
        </p:nvGraphicFramePr>
        <p:xfrm>
          <a:off x="4210401" y="5671959"/>
          <a:ext cx="3545484" cy="592513"/>
        </p:xfrm>
        <a:graphic>
          <a:graphicData uri="http://schemas.openxmlformats.org/drawingml/2006/table">
            <a:tbl>
              <a:tblPr firstRow="1" bandRow="1">
                <a:tableStyleId>{5940675A-B579-460E-94D1-54222C63F5DA}</a:tableStyleId>
              </a:tblPr>
              <a:tblGrid>
                <a:gridCol w="506498">
                  <a:extLst>
                    <a:ext uri="{9D8B030D-6E8A-4147-A177-3AD203B41FA5}">
                      <a16:colId xmlns:a16="http://schemas.microsoft.com/office/drawing/2014/main" val="1693930941"/>
                    </a:ext>
                  </a:extLst>
                </a:gridCol>
                <a:gridCol w="506497">
                  <a:extLst>
                    <a:ext uri="{9D8B030D-6E8A-4147-A177-3AD203B41FA5}">
                      <a16:colId xmlns:a16="http://schemas.microsoft.com/office/drawing/2014/main" val="2928695087"/>
                    </a:ext>
                  </a:extLst>
                </a:gridCol>
                <a:gridCol w="506498">
                  <a:extLst>
                    <a:ext uri="{9D8B030D-6E8A-4147-A177-3AD203B41FA5}">
                      <a16:colId xmlns:a16="http://schemas.microsoft.com/office/drawing/2014/main" val="3162424223"/>
                    </a:ext>
                  </a:extLst>
                </a:gridCol>
                <a:gridCol w="506498">
                  <a:extLst>
                    <a:ext uri="{9D8B030D-6E8A-4147-A177-3AD203B41FA5}">
                      <a16:colId xmlns:a16="http://schemas.microsoft.com/office/drawing/2014/main" val="3752902373"/>
                    </a:ext>
                  </a:extLst>
                </a:gridCol>
                <a:gridCol w="506498">
                  <a:extLst>
                    <a:ext uri="{9D8B030D-6E8A-4147-A177-3AD203B41FA5}">
                      <a16:colId xmlns:a16="http://schemas.microsoft.com/office/drawing/2014/main" val="1641681454"/>
                    </a:ext>
                  </a:extLst>
                </a:gridCol>
                <a:gridCol w="506497">
                  <a:extLst>
                    <a:ext uri="{9D8B030D-6E8A-4147-A177-3AD203B41FA5}">
                      <a16:colId xmlns:a16="http://schemas.microsoft.com/office/drawing/2014/main" val="3399281815"/>
                    </a:ext>
                  </a:extLst>
                </a:gridCol>
                <a:gridCol w="506498">
                  <a:extLst>
                    <a:ext uri="{9D8B030D-6E8A-4147-A177-3AD203B41FA5}">
                      <a16:colId xmlns:a16="http://schemas.microsoft.com/office/drawing/2014/main" val="491390180"/>
                    </a:ext>
                  </a:extLst>
                </a:gridCol>
              </a:tblGrid>
              <a:tr h="59251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6158418"/>
                  </a:ext>
                </a:extLst>
              </a:tr>
            </a:tbl>
          </a:graphicData>
        </a:graphic>
      </p:graphicFrame>
      <p:graphicFrame>
        <p:nvGraphicFramePr>
          <p:cNvPr id="36" name="Table 35">
            <a:extLst>
              <a:ext uri="{FF2B5EF4-FFF2-40B4-BE49-F238E27FC236}">
                <a16:creationId xmlns:a16="http://schemas.microsoft.com/office/drawing/2014/main" id="{0FC95B76-BEDA-4C1B-A98B-8A1BE329CE64}"/>
              </a:ext>
            </a:extLst>
          </p:cNvPr>
          <p:cNvGraphicFramePr>
            <a:graphicFrameLocks noGrp="1"/>
          </p:cNvGraphicFramePr>
          <p:nvPr>
            <p:extLst>
              <p:ext uri="{D42A27DB-BD31-4B8C-83A1-F6EECF244321}">
                <p14:modId xmlns:p14="http://schemas.microsoft.com/office/powerpoint/2010/main" val="3478917588"/>
              </p:ext>
            </p:extLst>
          </p:nvPr>
        </p:nvGraphicFramePr>
        <p:xfrm>
          <a:off x="4210401" y="6265487"/>
          <a:ext cx="3545484" cy="592513"/>
        </p:xfrm>
        <a:graphic>
          <a:graphicData uri="http://schemas.openxmlformats.org/drawingml/2006/table">
            <a:tbl>
              <a:tblPr firstRow="1" bandRow="1">
                <a:tableStyleId>{5940675A-B579-460E-94D1-54222C63F5DA}</a:tableStyleId>
              </a:tblPr>
              <a:tblGrid>
                <a:gridCol w="506498">
                  <a:extLst>
                    <a:ext uri="{9D8B030D-6E8A-4147-A177-3AD203B41FA5}">
                      <a16:colId xmlns:a16="http://schemas.microsoft.com/office/drawing/2014/main" val="1693930941"/>
                    </a:ext>
                  </a:extLst>
                </a:gridCol>
                <a:gridCol w="506497">
                  <a:extLst>
                    <a:ext uri="{9D8B030D-6E8A-4147-A177-3AD203B41FA5}">
                      <a16:colId xmlns:a16="http://schemas.microsoft.com/office/drawing/2014/main" val="2928695087"/>
                    </a:ext>
                  </a:extLst>
                </a:gridCol>
                <a:gridCol w="506498">
                  <a:extLst>
                    <a:ext uri="{9D8B030D-6E8A-4147-A177-3AD203B41FA5}">
                      <a16:colId xmlns:a16="http://schemas.microsoft.com/office/drawing/2014/main" val="3162424223"/>
                    </a:ext>
                  </a:extLst>
                </a:gridCol>
                <a:gridCol w="506498">
                  <a:extLst>
                    <a:ext uri="{9D8B030D-6E8A-4147-A177-3AD203B41FA5}">
                      <a16:colId xmlns:a16="http://schemas.microsoft.com/office/drawing/2014/main" val="3752902373"/>
                    </a:ext>
                  </a:extLst>
                </a:gridCol>
                <a:gridCol w="506498">
                  <a:extLst>
                    <a:ext uri="{9D8B030D-6E8A-4147-A177-3AD203B41FA5}">
                      <a16:colId xmlns:a16="http://schemas.microsoft.com/office/drawing/2014/main" val="1641681454"/>
                    </a:ext>
                  </a:extLst>
                </a:gridCol>
                <a:gridCol w="506497">
                  <a:extLst>
                    <a:ext uri="{9D8B030D-6E8A-4147-A177-3AD203B41FA5}">
                      <a16:colId xmlns:a16="http://schemas.microsoft.com/office/drawing/2014/main" val="3399281815"/>
                    </a:ext>
                  </a:extLst>
                </a:gridCol>
                <a:gridCol w="506498">
                  <a:extLst>
                    <a:ext uri="{9D8B030D-6E8A-4147-A177-3AD203B41FA5}">
                      <a16:colId xmlns:a16="http://schemas.microsoft.com/office/drawing/2014/main" val="491390180"/>
                    </a:ext>
                  </a:extLst>
                </a:gridCol>
              </a:tblGrid>
              <a:tr h="59251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6158418"/>
                  </a:ext>
                </a:extLst>
              </a:tr>
            </a:tbl>
          </a:graphicData>
        </a:graphic>
      </p:graphicFrame>
      <p:graphicFrame>
        <p:nvGraphicFramePr>
          <p:cNvPr id="37" name="Table 36">
            <a:extLst>
              <a:ext uri="{FF2B5EF4-FFF2-40B4-BE49-F238E27FC236}">
                <a16:creationId xmlns:a16="http://schemas.microsoft.com/office/drawing/2014/main" id="{125C1CD8-99A6-47D2-A75E-6CDFF6FBF995}"/>
              </a:ext>
            </a:extLst>
          </p:cNvPr>
          <p:cNvGraphicFramePr>
            <a:graphicFrameLocks noGrp="1"/>
          </p:cNvGraphicFramePr>
          <p:nvPr>
            <p:extLst>
              <p:ext uri="{D42A27DB-BD31-4B8C-83A1-F6EECF244321}">
                <p14:modId xmlns:p14="http://schemas.microsoft.com/office/powerpoint/2010/main" val="2722079353"/>
              </p:ext>
            </p:extLst>
          </p:nvPr>
        </p:nvGraphicFramePr>
        <p:xfrm>
          <a:off x="4210401" y="3890723"/>
          <a:ext cx="3545484" cy="592513"/>
        </p:xfrm>
        <a:graphic>
          <a:graphicData uri="http://schemas.openxmlformats.org/drawingml/2006/table">
            <a:tbl>
              <a:tblPr firstRow="1" bandRow="1">
                <a:tableStyleId>{5940675A-B579-460E-94D1-54222C63F5DA}</a:tableStyleId>
              </a:tblPr>
              <a:tblGrid>
                <a:gridCol w="506498">
                  <a:extLst>
                    <a:ext uri="{9D8B030D-6E8A-4147-A177-3AD203B41FA5}">
                      <a16:colId xmlns:a16="http://schemas.microsoft.com/office/drawing/2014/main" val="1693930941"/>
                    </a:ext>
                  </a:extLst>
                </a:gridCol>
                <a:gridCol w="506497">
                  <a:extLst>
                    <a:ext uri="{9D8B030D-6E8A-4147-A177-3AD203B41FA5}">
                      <a16:colId xmlns:a16="http://schemas.microsoft.com/office/drawing/2014/main" val="2928695087"/>
                    </a:ext>
                  </a:extLst>
                </a:gridCol>
                <a:gridCol w="506498">
                  <a:extLst>
                    <a:ext uri="{9D8B030D-6E8A-4147-A177-3AD203B41FA5}">
                      <a16:colId xmlns:a16="http://schemas.microsoft.com/office/drawing/2014/main" val="3162424223"/>
                    </a:ext>
                  </a:extLst>
                </a:gridCol>
                <a:gridCol w="506498">
                  <a:extLst>
                    <a:ext uri="{9D8B030D-6E8A-4147-A177-3AD203B41FA5}">
                      <a16:colId xmlns:a16="http://schemas.microsoft.com/office/drawing/2014/main" val="3752902373"/>
                    </a:ext>
                  </a:extLst>
                </a:gridCol>
                <a:gridCol w="506498">
                  <a:extLst>
                    <a:ext uri="{9D8B030D-6E8A-4147-A177-3AD203B41FA5}">
                      <a16:colId xmlns:a16="http://schemas.microsoft.com/office/drawing/2014/main" val="1641681454"/>
                    </a:ext>
                  </a:extLst>
                </a:gridCol>
                <a:gridCol w="506497">
                  <a:extLst>
                    <a:ext uri="{9D8B030D-6E8A-4147-A177-3AD203B41FA5}">
                      <a16:colId xmlns:a16="http://schemas.microsoft.com/office/drawing/2014/main" val="3399281815"/>
                    </a:ext>
                  </a:extLst>
                </a:gridCol>
                <a:gridCol w="506498">
                  <a:extLst>
                    <a:ext uri="{9D8B030D-6E8A-4147-A177-3AD203B41FA5}">
                      <a16:colId xmlns:a16="http://schemas.microsoft.com/office/drawing/2014/main" val="491390180"/>
                    </a:ext>
                  </a:extLst>
                </a:gridCol>
              </a:tblGrid>
              <a:tr h="59251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3006158418"/>
                  </a:ext>
                </a:extLst>
              </a:tr>
            </a:tbl>
          </a:graphicData>
        </a:graphic>
      </p:graphicFrame>
      <p:graphicFrame>
        <p:nvGraphicFramePr>
          <p:cNvPr id="38" name="Table 37">
            <a:extLst>
              <a:ext uri="{FF2B5EF4-FFF2-40B4-BE49-F238E27FC236}">
                <a16:creationId xmlns:a16="http://schemas.microsoft.com/office/drawing/2014/main" id="{EE2DB133-BD59-41F6-82DE-4FD241C8EBDD}"/>
              </a:ext>
            </a:extLst>
          </p:cNvPr>
          <p:cNvGraphicFramePr>
            <a:graphicFrameLocks noGrp="1"/>
          </p:cNvGraphicFramePr>
          <p:nvPr>
            <p:extLst>
              <p:ext uri="{D42A27DB-BD31-4B8C-83A1-F6EECF244321}">
                <p14:modId xmlns:p14="http://schemas.microsoft.com/office/powerpoint/2010/main" val="2997536509"/>
              </p:ext>
            </p:extLst>
          </p:nvPr>
        </p:nvGraphicFramePr>
        <p:xfrm>
          <a:off x="4210401" y="4486933"/>
          <a:ext cx="3545484" cy="592513"/>
        </p:xfrm>
        <a:graphic>
          <a:graphicData uri="http://schemas.openxmlformats.org/drawingml/2006/table">
            <a:tbl>
              <a:tblPr firstRow="1" bandRow="1">
                <a:tableStyleId>{5940675A-B579-460E-94D1-54222C63F5DA}</a:tableStyleId>
              </a:tblPr>
              <a:tblGrid>
                <a:gridCol w="506498">
                  <a:extLst>
                    <a:ext uri="{9D8B030D-6E8A-4147-A177-3AD203B41FA5}">
                      <a16:colId xmlns:a16="http://schemas.microsoft.com/office/drawing/2014/main" val="1693930941"/>
                    </a:ext>
                  </a:extLst>
                </a:gridCol>
                <a:gridCol w="506497">
                  <a:extLst>
                    <a:ext uri="{9D8B030D-6E8A-4147-A177-3AD203B41FA5}">
                      <a16:colId xmlns:a16="http://schemas.microsoft.com/office/drawing/2014/main" val="2928695087"/>
                    </a:ext>
                  </a:extLst>
                </a:gridCol>
                <a:gridCol w="506498">
                  <a:extLst>
                    <a:ext uri="{9D8B030D-6E8A-4147-A177-3AD203B41FA5}">
                      <a16:colId xmlns:a16="http://schemas.microsoft.com/office/drawing/2014/main" val="3162424223"/>
                    </a:ext>
                  </a:extLst>
                </a:gridCol>
                <a:gridCol w="506498">
                  <a:extLst>
                    <a:ext uri="{9D8B030D-6E8A-4147-A177-3AD203B41FA5}">
                      <a16:colId xmlns:a16="http://schemas.microsoft.com/office/drawing/2014/main" val="3752902373"/>
                    </a:ext>
                  </a:extLst>
                </a:gridCol>
                <a:gridCol w="506498">
                  <a:extLst>
                    <a:ext uri="{9D8B030D-6E8A-4147-A177-3AD203B41FA5}">
                      <a16:colId xmlns:a16="http://schemas.microsoft.com/office/drawing/2014/main" val="1641681454"/>
                    </a:ext>
                  </a:extLst>
                </a:gridCol>
                <a:gridCol w="506497">
                  <a:extLst>
                    <a:ext uri="{9D8B030D-6E8A-4147-A177-3AD203B41FA5}">
                      <a16:colId xmlns:a16="http://schemas.microsoft.com/office/drawing/2014/main" val="3399281815"/>
                    </a:ext>
                  </a:extLst>
                </a:gridCol>
                <a:gridCol w="506498">
                  <a:extLst>
                    <a:ext uri="{9D8B030D-6E8A-4147-A177-3AD203B41FA5}">
                      <a16:colId xmlns:a16="http://schemas.microsoft.com/office/drawing/2014/main" val="491390180"/>
                    </a:ext>
                  </a:extLst>
                </a:gridCol>
              </a:tblGrid>
              <a:tr h="59251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3006158418"/>
                  </a:ext>
                </a:extLst>
              </a:tr>
            </a:tbl>
          </a:graphicData>
        </a:graphic>
      </p:graphicFrame>
      <p:graphicFrame>
        <p:nvGraphicFramePr>
          <p:cNvPr id="39" name="Table 38">
            <a:extLst>
              <a:ext uri="{FF2B5EF4-FFF2-40B4-BE49-F238E27FC236}">
                <a16:creationId xmlns:a16="http://schemas.microsoft.com/office/drawing/2014/main" id="{9B276271-78D0-476C-9B65-1C529E9D5359}"/>
              </a:ext>
            </a:extLst>
          </p:cNvPr>
          <p:cNvGraphicFramePr>
            <a:graphicFrameLocks noGrp="1"/>
          </p:cNvGraphicFramePr>
          <p:nvPr>
            <p:extLst>
              <p:ext uri="{D42A27DB-BD31-4B8C-83A1-F6EECF244321}">
                <p14:modId xmlns:p14="http://schemas.microsoft.com/office/powerpoint/2010/main" val="525222910"/>
              </p:ext>
            </p:extLst>
          </p:nvPr>
        </p:nvGraphicFramePr>
        <p:xfrm>
          <a:off x="4210401" y="5079446"/>
          <a:ext cx="3545484" cy="592513"/>
        </p:xfrm>
        <a:graphic>
          <a:graphicData uri="http://schemas.openxmlformats.org/drawingml/2006/table">
            <a:tbl>
              <a:tblPr firstRow="1" bandRow="1">
                <a:tableStyleId>{5940675A-B579-460E-94D1-54222C63F5DA}</a:tableStyleId>
              </a:tblPr>
              <a:tblGrid>
                <a:gridCol w="506498">
                  <a:extLst>
                    <a:ext uri="{9D8B030D-6E8A-4147-A177-3AD203B41FA5}">
                      <a16:colId xmlns:a16="http://schemas.microsoft.com/office/drawing/2014/main" val="1693930941"/>
                    </a:ext>
                  </a:extLst>
                </a:gridCol>
                <a:gridCol w="506497">
                  <a:extLst>
                    <a:ext uri="{9D8B030D-6E8A-4147-A177-3AD203B41FA5}">
                      <a16:colId xmlns:a16="http://schemas.microsoft.com/office/drawing/2014/main" val="2928695087"/>
                    </a:ext>
                  </a:extLst>
                </a:gridCol>
                <a:gridCol w="506498">
                  <a:extLst>
                    <a:ext uri="{9D8B030D-6E8A-4147-A177-3AD203B41FA5}">
                      <a16:colId xmlns:a16="http://schemas.microsoft.com/office/drawing/2014/main" val="3162424223"/>
                    </a:ext>
                  </a:extLst>
                </a:gridCol>
                <a:gridCol w="506498">
                  <a:extLst>
                    <a:ext uri="{9D8B030D-6E8A-4147-A177-3AD203B41FA5}">
                      <a16:colId xmlns:a16="http://schemas.microsoft.com/office/drawing/2014/main" val="3752902373"/>
                    </a:ext>
                  </a:extLst>
                </a:gridCol>
                <a:gridCol w="506498">
                  <a:extLst>
                    <a:ext uri="{9D8B030D-6E8A-4147-A177-3AD203B41FA5}">
                      <a16:colId xmlns:a16="http://schemas.microsoft.com/office/drawing/2014/main" val="1641681454"/>
                    </a:ext>
                  </a:extLst>
                </a:gridCol>
                <a:gridCol w="506497">
                  <a:extLst>
                    <a:ext uri="{9D8B030D-6E8A-4147-A177-3AD203B41FA5}">
                      <a16:colId xmlns:a16="http://schemas.microsoft.com/office/drawing/2014/main" val="3399281815"/>
                    </a:ext>
                  </a:extLst>
                </a:gridCol>
                <a:gridCol w="506498">
                  <a:extLst>
                    <a:ext uri="{9D8B030D-6E8A-4147-A177-3AD203B41FA5}">
                      <a16:colId xmlns:a16="http://schemas.microsoft.com/office/drawing/2014/main" val="491390180"/>
                    </a:ext>
                  </a:extLst>
                </a:gridCol>
              </a:tblGrid>
              <a:tr h="59251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3006158418"/>
                  </a:ext>
                </a:extLst>
              </a:tr>
            </a:tbl>
          </a:graphicData>
        </a:graphic>
      </p:graphicFrame>
      <p:graphicFrame>
        <p:nvGraphicFramePr>
          <p:cNvPr id="40" name="Table 39">
            <a:extLst>
              <a:ext uri="{FF2B5EF4-FFF2-40B4-BE49-F238E27FC236}">
                <a16:creationId xmlns:a16="http://schemas.microsoft.com/office/drawing/2014/main" id="{F82BA1F3-7F5B-4D58-ABC8-5FE0010B409B}"/>
              </a:ext>
            </a:extLst>
          </p:cNvPr>
          <p:cNvGraphicFramePr>
            <a:graphicFrameLocks noGrp="1"/>
          </p:cNvGraphicFramePr>
          <p:nvPr>
            <p:extLst>
              <p:ext uri="{D42A27DB-BD31-4B8C-83A1-F6EECF244321}">
                <p14:modId xmlns:p14="http://schemas.microsoft.com/office/powerpoint/2010/main" val="3408102095"/>
              </p:ext>
            </p:extLst>
          </p:nvPr>
        </p:nvGraphicFramePr>
        <p:xfrm>
          <a:off x="4210401" y="5671959"/>
          <a:ext cx="3545484" cy="592513"/>
        </p:xfrm>
        <a:graphic>
          <a:graphicData uri="http://schemas.openxmlformats.org/drawingml/2006/table">
            <a:tbl>
              <a:tblPr firstRow="1" bandRow="1">
                <a:tableStyleId>{5940675A-B579-460E-94D1-54222C63F5DA}</a:tableStyleId>
              </a:tblPr>
              <a:tblGrid>
                <a:gridCol w="506498">
                  <a:extLst>
                    <a:ext uri="{9D8B030D-6E8A-4147-A177-3AD203B41FA5}">
                      <a16:colId xmlns:a16="http://schemas.microsoft.com/office/drawing/2014/main" val="1693930941"/>
                    </a:ext>
                  </a:extLst>
                </a:gridCol>
                <a:gridCol w="506497">
                  <a:extLst>
                    <a:ext uri="{9D8B030D-6E8A-4147-A177-3AD203B41FA5}">
                      <a16:colId xmlns:a16="http://schemas.microsoft.com/office/drawing/2014/main" val="2928695087"/>
                    </a:ext>
                  </a:extLst>
                </a:gridCol>
                <a:gridCol w="506498">
                  <a:extLst>
                    <a:ext uri="{9D8B030D-6E8A-4147-A177-3AD203B41FA5}">
                      <a16:colId xmlns:a16="http://schemas.microsoft.com/office/drawing/2014/main" val="3162424223"/>
                    </a:ext>
                  </a:extLst>
                </a:gridCol>
                <a:gridCol w="506498">
                  <a:extLst>
                    <a:ext uri="{9D8B030D-6E8A-4147-A177-3AD203B41FA5}">
                      <a16:colId xmlns:a16="http://schemas.microsoft.com/office/drawing/2014/main" val="3752902373"/>
                    </a:ext>
                  </a:extLst>
                </a:gridCol>
                <a:gridCol w="506498">
                  <a:extLst>
                    <a:ext uri="{9D8B030D-6E8A-4147-A177-3AD203B41FA5}">
                      <a16:colId xmlns:a16="http://schemas.microsoft.com/office/drawing/2014/main" val="1641681454"/>
                    </a:ext>
                  </a:extLst>
                </a:gridCol>
                <a:gridCol w="506497">
                  <a:extLst>
                    <a:ext uri="{9D8B030D-6E8A-4147-A177-3AD203B41FA5}">
                      <a16:colId xmlns:a16="http://schemas.microsoft.com/office/drawing/2014/main" val="3399281815"/>
                    </a:ext>
                  </a:extLst>
                </a:gridCol>
                <a:gridCol w="506498">
                  <a:extLst>
                    <a:ext uri="{9D8B030D-6E8A-4147-A177-3AD203B41FA5}">
                      <a16:colId xmlns:a16="http://schemas.microsoft.com/office/drawing/2014/main" val="491390180"/>
                    </a:ext>
                  </a:extLst>
                </a:gridCol>
              </a:tblGrid>
              <a:tr h="59251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3006158418"/>
                  </a:ext>
                </a:extLst>
              </a:tr>
            </a:tbl>
          </a:graphicData>
        </a:graphic>
      </p:graphicFrame>
      <p:graphicFrame>
        <p:nvGraphicFramePr>
          <p:cNvPr id="41" name="Table 40">
            <a:extLst>
              <a:ext uri="{FF2B5EF4-FFF2-40B4-BE49-F238E27FC236}">
                <a16:creationId xmlns:a16="http://schemas.microsoft.com/office/drawing/2014/main" id="{6B7C8C03-14BA-45DB-81D8-90289457BCAA}"/>
              </a:ext>
            </a:extLst>
          </p:cNvPr>
          <p:cNvGraphicFramePr>
            <a:graphicFrameLocks noGrp="1"/>
          </p:cNvGraphicFramePr>
          <p:nvPr>
            <p:extLst>
              <p:ext uri="{D42A27DB-BD31-4B8C-83A1-F6EECF244321}">
                <p14:modId xmlns:p14="http://schemas.microsoft.com/office/powerpoint/2010/main" val="2705525830"/>
              </p:ext>
            </p:extLst>
          </p:nvPr>
        </p:nvGraphicFramePr>
        <p:xfrm>
          <a:off x="4210401" y="6265487"/>
          <a:ext cx="3545484" cy="592513"/>
        </p:xfrm>
        <a:graphic>
          <a:graphicData uri="http://schemas.openxmlformats.org/drawingml/2006/table">
            <a:tbl>
              <a:tblPr firstRow="1" bandRow="1">
                <a:tableStyleId>{5940675A-B579-460E-94D1-54222C63F5DA}</a:tableStyleId>
              </a:tblPr>
              <a:tblGrid>
                <a:gridCol w="506498">
                  <a:extLst>
                    <a:ext uri="{9D8B030D-6E8A-4147-A177-3AD203B41FA5}">
                      <a16:colId xmlns:a16="http://schemas.microsoft.com/office/drawing/2014/main" val="1693930941"/>
                    </a:ext>
                  </a:extLst>
                </a:gridCol>
                <a:gridCol w="506497">
                  <a:extLst>
                    <a:ext uri="{9D8B030D-6E8A-4147-A177-3AD203B41FA5}">
                      <a16:colId xmlns:a16="http://schemas.microsoft.com/office/drawing/2014/main" val="2928695087"/>
                    </a:ext>
                  </a:extLst>
                </a:gridCol>
                <a:gridCol w="506498">
                  <a:extLst>
                    <a:ext uri="{9D8B030D-6E8A-4147-A177-3AD203B41FA5}">
                      <a16:colId xmlns:a16="http://schemas.microsoft.com/office/drawing/2014/main" val="3162424223"/>
                    </a:ext>
                  </a:extLst>
                </a:gridCol>
                <a:gridCol w="506498">
                  <a:extLst>
                    <a:ext uri="{9D8B030D-6E8A-4147-A177-3AD203B41FA5}">
                      <a16:colId xmlns:a16="http://schemas.microsoft.com/office/drawing/2014/main" val="3752902373"/>
                    </a:ext>
                  </a:extLst>
                </a:gridCol>
                <a:gridCol w="506498">
                  <a:extLst>
                    <a:ext uri="{9D8B030D-6E8A-4147-A177-3AD203B41FA5}">
                      <a16:colId xmlns:a16="http://schemas.microsoft.com/office/drawing/2014/main" val="1641681454"/>
                    </a:ext>
                  </a:extLst>
                </a:gridCol>
                <a:gridCol w="506497">
                  <a:extLst>
                    <a:ext uri="{9D8B030D-6E8A-4147-A177-3AD203B41FA5}">
                      <a16:colId xmlns:a16="http://schemas.microsoft.com/office/drawing/2014/main" val="3399281815"/>
                    </a:ext>
                  </a:extLst>
                </a:gridCol>
                <a:gridCol w="506498">
                  <a:extLst>
                    <a:ext uri="{9D8B030D-6E8A-4147-A177-3AD203B41FA5}">
                      <a16:colId xmlns:a16="http://schemas.microsoft.com/office/drawing/2014/main" val="491390180"/>
                    </a:ext>
                  </a:extLst>
                </a:gridCol>
              </a:tblGrid>
              <a:tr h="59251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6158418"/>
                  </a:ext>
                </a:extLst>
              </a:tr>
            </a:tbl>
          </a:graphicData>
        </a:graphic>
      </p:graphicFrame>
      <mc:AlternateContent xmlns:mc="http://schemas.openxmlformats.org/markup-compatibility/2006" xmlns:a14="http://schemas.microsoft.com/office/drawing/2010/main">
        <mc:Choice Requires="a14">
          <p:sp>
            <p:nvSpPr>
              <p:cNvPr id="42" name="Rectangle 41">
                <a:extLst>
                  <a:ext uri="{FF2B5EF4-FFF2-40B4-BE49-F238E27FC236}">
                    <a16:creationId xmlns:a16="http://schemas.microsoft.com/office/drawing/2014/main" id="{4013A39A-80FB-40DE-8BBF-CB51041F5499}"/>
                  </a:ext>
                </a:extLst>
              </p:cNvPr>
              <p:cNvSpPr/>
              <p:nvPr/>
            </p:nvSpPr>
            <p:spPr>
              <a:xfrm>
                <a:off x="1826413" y="5878527"/>
                <a:ext cx="1019831" cy="769441"/>
              </a:xfrm>
              <a:prstGeom prst="rect">
                <a:avLst/>
              </a:prstGeom>
            </p:spPr>
            <p:txBody>
              <a:bodyPr wrap="none">
                <a:spAutoFit/>
              </a:bodyPr>
              <a:lstStyle/>
              <a:p>
                <a:pPr>
                  <a:buNone/>
                </a:pPr>
                <a14:m>
                  <m:oMath xmlns:m="http://schemas.openxmlformats.org/officeDocument/2006/math">
                    <m:r>
                      <a:rPr lang="en-GB" sz="4400" i="1" smtClean="0">
                        <a:solidFill>
                          <a:schemeClr val="tx1"/>
                        </a:solidFill>
                        <a:latin typeface="Cambria Math" panose="02040503050406030204" pitchFamily="18" charset="0"/>
                      </a:rPr>
                      <m:t>=</m:t>
                    </m:r>
                  </m:oMath>
                </a14:m>
                <a:r>
                  <a:rPr lang="en-GB" sz="4400" dirty="0">
                    <a:solidFill>
                      <a:schemeClr val="tx1"/>
                    </a:solidFill>
                    <a:latin typeface="Calibri" panose="020F0502020204030204" pitchFamily="34" charset="0"/>
                  </a:rPr>
                  <a:t> 4</a:t>
                </a:r>
              </a:p>
            </p:txBody>
          </p:sp>
        </mc:Choice>
        <mc:Fallback xmlns="">
          <p:sp>
            <p:nvSpPr>
              <p:cNvPr id="42" name="Rectangle 41">
                <a:extLst>
                  <a:ext uri="{FF2B5EF4-FFF2-40B4-BE49-F238E27FC236}">
                    <a16:creationId xmlns:a16="http://schemas.microsoft.com/office/drawing/2014/main" id="{4013A39A-80FB-40DE-8BBF-CB51041F5499}"/>
                  </a:ext>
                </a:extLst>
              </p:cNvPr>
              <p:cNvSpPr>
                <a:spLocks noRot="1" noChangeAspect="1" noMove="1" noResize="1" noEditPoints="1" noAdjustHandles="1" noChangeArrowheads="1" noChangeShapeType="1" noTextEdit="1"/>
              </p:cNvSpPr>
              <p:nvPr/>
            </p:nvSpPr>
            <p:spPr>
              <a:xfrm>
                <a:off x="1826413" y="5878527"/>
                <a:ext cx="1019831" cy="769441"/>
              </a:xfrm>
              <a:prstGeom prst="rect">
                <a:avLst/>
              </a:prstGeom>
              <a:blipFill>
                <a:blip r:embed="rId9"/>
                <a:stretch>
                  <a:fillRect t="-15748" r="-23353" b="-36220"/>
                </a:stretch>
              </a:blipFill>
            </p:spPr>
            <p:txBody>
              <a:bodyPr/>
              <a:lstStyle/>
              <a:p>
                <a:r>
                  <a:rPr lang="en-GB">
                    <a:noFill/>
                  </a:rPr>
                  <a:t> </a:t>
                </a:r>
              </a:p>
            </p:txBody>
          </p:sp>
        </mc:Fallback>
      </mc:AlternateContent>
      <p:sp>
        <p:nvSpPr>
          <p:cNvPr id="43" name="Rectangle 42">
            <a:extLst>
              <a:ext uri="{FF2B5EF4-FFF2-40B4-BE49-F238E27FC236}">
                <a16:creationId xmlns:a16="http://schemas.microsoft.com/office/drawing/2014/main" id="{8C9EABD8-0136-4271-893E-39AA2B3ADCE8}"/>
              </a:ext>
            </a:extLst>
          </p:cNvPr>
          <p:cNvSpPr/>
          <p:nvPr/>
        </p:nvSpPr>
        <p:spPr>
          <a:xfrm>
            <a:off x="2694259" y="5878526"/>
            <a:ext cx="795411" cy="769441"/>
          </a:xfrm>
          <a:prstGeom prst="rect">
            <a:avLst/>
          </a:prstGeom>
        </p:spPr>
        <p:txBody>
          <a:bodyPr wrap="none">
            <a:spAutoFit/>
          </a:bodyPr>
          <a:lstStyle/>
          <a:p>
            <a:pPr>
              <a:buNone/>
            </a:pPr>
            <a:r>
              <a:rPr lang="en-GB" sz="4400" dirty="0">
                <a:latin typeface="Calibri" panose="020F0502020204030204" pitchFamily="34" charset="0"/>
              </a:rPr>
              <a:t>r 4</a:t>
            </a:r>
            <a:endParaRPr lang="en-GB" sz="4400" dirty="0"/>
          </a:p>
        </p:txBody>
      </p:sp>
    </p:spTree>
    <p:extLst>
      <p:ext uri="{BB962C8B-B14F-4D97-AF65-F5344CB8AC3E}">
        <p14:creationId xmlns:p14="http://schemas.microsoft.com/office/powerpoint/2010/main" val="17902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up)">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500"/>
                                        <p:tgtEl>
                                          <p:spTgt spid="31"/>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2"/>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4"/>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35"/>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36"/>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wipe(left)">
                                      <p:cBhvr>
                                        <p:cTn id="38" dur="500"/>
                                        <p:tgtEl>
                                          <p:spTgt spid="37"/>
                                        </p:tgtEl>
                                      </p:cBhvr>
                                    </p:animEffect>
                                  </p:childTnLst>
                                </p:cTn>
                              </p:par>
                            </p:childTnLst>
                          </p:cTn>
                        </p:par>
                        <p:par>
                          <p:cTn id="39" fill="hold">
                            <p:stCondLst>
                              <p:cond delay="500"/>
                            </p:stCondLst>
                            <p:childTnLst>
                              <p:par>
                                <p:cTn id="40" presetID="22" presetClass="entr" presetSubtype="8" fill="hold" nodeType="after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wipe(left)">
                                      <p:cBhvr>
                                        <p:cTn id="42" dur="500"/>
                                        <p:tgtEl>
                                          <p:spTgt spid="38"/>
                                        </p:tgtEl>
                                      </p:cBhvr>
                                    </p:animEffect>
                                  </p:childTnLst>
                                </p:cTn>
                              </p:par>
                            </p:childTnLst>
                          </p:cTn>
                        </p:par>
                        <p:par>
                          <p:cTn id="43" fill="hold">
                            <p:stCondLst>
                              <p:cond delay="1000"/>
                            </p:stCondLst>
                            <p:childTnLst>
                              <p:par>
                                <p:cTn id="44" presetID="22" presetClass="entr" presetSubtype="8" fill="hold" nodeType="after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wipe(left)">
                                      <p:cBhvr>
                                        <p:cTn id="46" dur="500"/>
                                        <p:tgtEl>
                                          <p:spTgt spid="39"/>
                                        </p:tgtEl>
                                      </p:cBhvr>
                                    </p:animEffect>
                                  </p:childTnLst>
                                </p:cTn>
                              </p:par>
                            </p:childTnLst>
                          </p:cTn>
                        </p:par>
                        <p:par>
                          <p:cTn id="47" fill="hold">
                            <p:stCondLst>
                              <p:cond delay="1500"/>
                            </p:stCondLst>
                            <p:childTnLst>
                              <p:par>
                                <p:cTn id="48" presetID="22" presetClass="entr" presetSubtype="8" fill="hold" nodeType="after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wipe(left)">
                                      <p:cBhvr>
                                        <p:cTn id="50" dur="500"/>
                                        <p:tgtEl>
                                          <p:spTgt spid="40"/>
                                        </p:tgtEl>
                                      </p:cBhvr>
                                    </p:animEffect>
                                  </p:childTnLst>
                                </p:cTn>
                              </p:par>
                            </p:childTnLst>
                          </p:cTn>
                        </p:par>
                        <p:par>
                          <p:cTn id="51" fill="hold">
                            <p:stCondLst>
                              <p:cond delay="2000"/>
                            </p:stCondLst>
                            <p:childTnLst>
                              <p:par>
                                <p:cTn id="52" presetID="22" presetClass="entr" presetSubtype="8" fill="hold" nodeType="after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wipe(left)">
                                      <p:cBhvr>
                                        <p:cTn id="54" dur="500"/>
                                        <p:tgtEl>
                                          <p:spTgt spid="4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500"/>
                                        <p:tgtEl>
                                          <p:spTgt spid="25"/>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xit" presetSubtype="0" fill="hold" nodeType="clickEffect">
                                  <p:stCondLst>
                                    <p:cond delay="0"/>
                                  </p:stCondLst>
                                  <p:childTnLst>
                                    <p:set>
                                      <p:cBhvr>
                                        <p:cTn id="63" dur="1" fill="hold">
                                          <p:stCondLst>
                                            <p:cond delay="0"/>
                                          </p:stCondLst>
                                        </p:cTn>
                                        <p:tgtEl>
                                          <p:spTgt spid="32"/>
                                        </p:tgtEl>
                                        <p:attrNameLst>
                                          <p:attrName>style.visibility</p:attrName>
                                        </p:attrNameLst>
                                      </p:cBhvr>
                                      <p:to>
                                        <p:strVal val="hidden"/>
                                      </p:to>
                                    </p:set>
                                  </p:childTnLst>
                                </p:cTn>
                              </p:par>
                              <p:par>
                                <p:cTn id="64" presetID="1" presetClass="exit" presetSubtype="0" fill="hold" nodeType="withEffect">
                                  <p:stCondLst>
                                    <p:cond delay="0"/>
                                  </p:stCondLst>
                                  <p:childTnLst>
                                    <p:set>
                                      <p:cBhvr>
                                        <p:cTn id="65" dur="1" fill="hold">
                                          <p:stCondLst>
                                            <p:cond delay="0"/>
                                          </p:stCondLst>
                                        </p:cTn>
                                        <p:tgtEl>
                                          <p:spTgt spid="33"/>
                                        </p:tgtEl>
                                        <p:attrNameLst>
                                          <p:attrName>style.visibility</p:attrName>
                                        </p:attrNameLst>
                                      </p:cBhvr>
                                      <p:to>
                                        <p:strVal val="hidden"/>
                                      </p:to>
                                    </p:set>
                                  </p:childTnLst>
                                </p:cTn>
                              </p:par>
                              <p:par>
                                <p:cTn id="66" presetID="1" presetClass="exit" presetSubtype="0" fill="hold" nodeType="withEffect">
                                  <p:stCondLst>
                                    <p:cond delay="0"/>
                                  </p:stCondLst>
                                  <p:childTnLst>
                                    <p:set>
                                      <p:cBhvr>
                                        <p:cTn id="67" dur="1" fill="hold">
                                          <p:stCondLst>
                                            <p:cond delay="0"/>
                                          </p:stCondLst>
                                        </p:cTn>
                                        <p:tgtEl>
                                          <p:spTgt spid="34"/>
                                        </p:tgtEl>
                                        <p:attrNameLst>
                                          <p:attrName>style.visibility</p:attrName>
                                        </p:attrNameLst>
                                      </p:cBhvr>
                                      <p:to>
                                        <p:strVal val="hidden"/>
                                      </p:to>
                                    </p:set>
                                  </p:childTnLst>
                                </p:cTn>
                              </p:par>
                              <p:par>
                                <p:cTn id="68" presetID="1" presetClass="exit" presetSubtype="0" fill="hold" nodeType="withEffect">
                                  <p:stCondLst>
                                    <p:cond delay="0"/>
                                  </p:stCondLst>
                                  <p:childTnLst>
                                    <p:set>
                                      <p:cBhvr>
                                        <p:cTn id="69" dur="1" fill="hold">
                                          <p:stCondLst>
                                            <p:cond delay="0"/>
                                          </p:stCondLst>
                                        </p:cTn>
                                        <p:tgtEl>
                                          <p:spTgt spid="35"/>
                                        </p:tgtEl>
                                        <p:attrNameLst>
                                          <p:attrName>style.visibility</p:attrName>
                                        </p:attrNameLst>
                                      </p:cBhvr>
                                      <p:to>
                                        <p:strVal val="hidden"/>
                                      </p:to>
                                    </p:set>
                                  </p:childTnLst>
                                </p:cTn>
                              </p:par>
                              <p:par>
                                <p:cTn id="70" presetID="1" presetClass="exit" presetSubtype="0" fill="hold" nodeType="withEffect">
                                  <p:stCondLst>
                                    <p:cond delay="0"/>
                                  </p:stCondLst>
                                  <p:childTnLst>
                                    <p:set>
                                      <p:cBhvr>
                                        <p:cTn id="71" dur="1" fill="hold">
                                          <p:stCondLst>
                                            <p:cond delay="0"/>
                                          </p:stCondLst>
                                        </p:cTn>
                                        <p:tgtEl>
                                          <p:spTgt spid="36"/>
                                        </p:tgtEl>
                                        <p:attrNameLst>
                                          <p:attrName>style.visibility</p:attrName>
                                        </p:attrNameLst>
                                      </p:cBhvr>
                                      <p:to>
                                        <p:strVal val="hidden"/>
                                      </p:to>
                                    </p:set>
                                  </p:childTnLst>
                                </p:cTn>
                              </p:par>
                              <p:par>
                                <p:cTn id="72" presetID="64" presetClass="path" presetSubtype="0" accel="50000" decel="50000" fill="hold" nodeType="withEffect">
                                  <p:stCondLst>
                                    <p:cond delay="0"/>
                                  </p:stCondLst>
                                  <p:childTnLst>
                                    <p:animMotion origin="layout" path="M 1.38889E-6 4.44444E-6 L 0.00017 -0.0426 " pathEditMode="relative" rAng="0" ptsTypes="AA">
                                      <p:cBhvr>
                                        <p:cTn id="73" dur="750" fill="hold"/>
                                        <p:tgtEl>
                                          <p:spTgt spid="37"/>
                                        </p:tgtEl>
                                        <p:attrNameLst>
                                          <p:attrName>ppt_x</p:attrName>
                                          <p:attrName>ppt_y</p:attrName>
                                        </p:attrNameLst>
                                      </p:cBhvr>
                                      <p:rCtr x="0" y="-2130"/>
                                    </p:animMotion>
                                  </p:childTnLst>
                                </p:cTn>
                              </p:par>
                            </p:childTnLst>
                          </p:cTn>
                        </p:par>
                        <p:par>
                          <p:cTn id="74" fill="hold">
                            <p:stCondLst>
                              <p:cond delay="750"/>
                            </p:stCondLst>
                            <p:childTnLst>
                              <p:par>
                                <p:cTn id="75" presetID="64" presetClass="path" presetSubtype="0" accel="50000" decel="50000" fill="hold" nodeType="afterEffect">
                                  <p:stCondLst>
                                    <p:cond delay="0"/>
                                  </p:stCondLst>
                                  <p:childTnLst>
                                    <p:animMotion origin="layout" path="M 1.38889E-6 -1.11111E-6 L 0.00087 -0.03241 " pathEditMode="relative" rAng="0" ptsTypes="AA">
                                      <p:cBhvr>
                                        <p:cTn id="76" dur="750" fill="hold"/>
                                        <p:tgtEl>
                                          <p:spTgt spid="38"/>
                                        </p:tgtEl>
                                        <p:attrNameLst>
                                          <p:attrName>ppt_x</p:attrName>
                                          <p:attrName>ppt_y</p:attrName>
                                        </p:attrNameLst>
                                      </p:cBhvr>
                                      <p:rCtr x="35" y="-1620"/>
                                    </p:animMotion>
                                  </p:childTnLst>
                                </p:cTn>
                              </p:par>
                            </p:childTnLst>
                          </p:cTn>
                        </p:par>
                        <p:par>
                          <p:cTn id="77" fill="hold">
                            <p:stCondLst>
                              <p:cond delay="1500"/>
                            </p:stCondLst>
                            <p:childTnLst>
                              <p:par>
                                <p:cTn id="78" presetID="64" presetClass="path" presetSubtype="0" accel="50000" decel="50000" fill="hold" nodeType="afterEffect">
                                  <p:stCondLst>
                                    <p:cond delay="0"/>
                                  </p:stCondLst>
                                  <p:childTnLst>
                                    <p:animMotion origin="layout" path="M 1.38889E-6 4.81481E-6 L 0.00087 -0.02269 " pathEditMode="relative" rAng="0" ptsTypes="AA">
                                      <p:cBhvr>
                                        <p:cTn id="79" dur="750" fill="hold"/>
                                        <p:tgtEl>
                                          <p:spTgt spid="39"/>
                                        </p:tgtEl>
                                        <p:attrNameLst>
                                          <p:attrName>ppt_x</p:attrName>
                                          <p:attrName>ppt_y</p:attrName>
                                        </p:attrNameLst>
                                      </p:cBhvr>
                                      <p:rCtr x="35" y="-1134"/>
                                    </p:animMotion>
                                  </p:childTnLst>
                                </p:cTn>
                              </p:par>
                            </p:childTnLst>
                          </p:cTn>
                        </p:par>
                        <p:par>
                          <p:cTn id="80" fill="hold">
                            <p:stCondLst>
                              <p:cond delay="2250"/>
                            </p:stCondLst>
                            <p:childTnLst>
                              <p:par>
                                <p:cTn id="81" presetID="64" presetClass="path" presetSubtype="0" accel="50000" decel="50000" fill="hold" nodeType="afterEffect">
                                  <p:stCondLst>
                                    <p:cond delay="0"/>
                                  </p:stCondLst>
                                  <p:childTnLst>
                                    <p:animMotion origin="layout" path="M 1.38889E-6 2.22222E-6 L 0.00087 -0.01366 " pathEditMode="relative" rAng="0" ptsTypes="AA">
                                      <p:cBhvr>
                                        <p:cTn id="82" dur="750" fill="hold"/>
                                        <p:tgtEl>
                                          <p:spTgt spid="40"/>
                                        </p:tgtEl>
                                        <p:attrNameLst>
                                          <p:attrName>ppt_x</p:attrName>
                                          <p:attrName>ppt_y</p:attrName>
                                        </p:attrNameLst>
                                      </p:cBhvr>
                                      <p:rCtr x="35" y="-694"/>
                                    </p:animMotion>
                                  </p:childTnLst>
                                </p:cTn>
                              </p:par>
                            </p:childTnLst>
                          </p:cTn>
                        </p:par>
                      </p:childTnLst>
                    </p:cTn>
                  </p:par>
                  <p:par>
                    <p:cTn id="83" fill="hold">
                      <p:stCondLst>
                        <p:cond delay="indefinite"/>
                      </p:stCondLst>
                      <p:childTnLst>
                        <p:par>
                          <p:cTn id="84" fill="hold">
                            <p:stCondLst>
                              <p:cond delay="0"/>
                            </p:stCondLst>
                            <p:childTnLst>
                              <p:par>
                                <p:cTn id="85" presetID="26" presetClass="emph" presetSubtype="0" fill="hold" nodeType="clickEffect">
                                  <p:stCondLst>
                                    <p:cond delay="0"/>
                                  </p:stCondLst>
                                  <p:childTnLst>
                                    <p:animEffect transition="out" filter="fade">
                                      <p:cBhvr>
                                        <p:cTn id="86" dur="500" tmFilter="0, 0; .2, .5; .8, .5; 1, 0"/>
                                        <p:tgtEl>
                                          <p:spTgt spid="37"/>
                                        </p:tgtEl>
                                      </p:cBhvr>
                                    </p:animEffect>
                                    <p:animScale>
                                      <p:cBhvr>
                                        <p:cTn id="87" dur="250" autoRev="1" fill="hold"/>
                                        <p:tgtEl>
                                          <p:spTgt spid="37"/>
                                        </p:tgtEl>
                                      </p:cBhvr>
                                      <p:by x="105000" y="105000"/>
                                    </p:animScale>
                                  </p:childTnLst>
                                </p:cTn>
                              </p:par>
                              <p:par>
                                <p:cTn id="88" presetID="26" presetClass="emph" presetSubtype="0" fill="hold" nodeType="withEffect">
                                  <p:stCondLst>
                                    <p:cond delay="0"/>
                                  </p:stCondLst>
                                  <p:childTnLst>
                                    <p:animEffect transition="out" filter="fade">
                                      <p:cBhvr>
                                        <p:cTn id="89" dur="500" tmFilter="0, 0; .2, .5; .8, .5; 1, 0"/>
                                        <p:tgtEl>
                                          <p:spTgt spid="38"/>
                                        </p:tgtEl>
                                      </p:cBhvr>
                                    </p:animEffect>
                                    <p:animScale>
                                      <p:cBhvr>
                                        <p:cTn id="90" dur="250" autoRev="1" fill="hold"/>
                                        <p:tgtEl>
                                          <p:spTgt spid="38"/>
                                        </p:tgtEl>
                                      </p:cBhvr>
                                      <p:by x="105000" y="105000"/>
                                    </p:animScale>
                                  </p:childTnLst>
                                </p:cTn>
                              </p:par>
                              <p:par>
                                <p:cTn id="91" presetID="26" presetClass="emph" presetSubtype="0" fill="hold" nodeType="withEffect">
                                  <p:stCondLst>
                                    <p:cond delay="0"/>
                                  </p:stCondLst>
                                  <p:childTnLst>
                                    <p:animEffect transition="out" filter="fade">
                                      <p:cBhvr>
                                        <p:cTn id="92" dur="500" tmFilter="0, 0; .2, .5; .8, .5; 1, 0"/>
                                        <p:tgtEl>
                                          <p:spTgt spid="39"/>
                                        </p:tgtEl>
                                      </p:cBhvr>
                                    </p:animEffect>
                                    <p:animScale>
                                      <p:cBhvr>
                                        <p:cTn id="93" dur="250" autoRev="1" fill="hold"/>
                                        <p:tgtEl>
                                          <p:spTgt spid="39"/>
                                        </p:tgtEl>
                                      </p:cBhvr>
                                      <p:by x="105000" y="105000"/>
                                    </p:animScale>
                                  </p:childTnLst>
                                </p:cTn>
                              </p:par>
                              <p:par>
                                <p:cTn id="94" presetID="26" presetClass="emph" presetSubtype="0" fill="hold" nodeType="withEffect">
                                  <p:stCondLst>
                                    <p:cond delay="0"/>
                                  </p:stCondLst>
                                  <p:childTnLst>
                                    <p:animEffect transition="out" filter="fade">
                                      <p:cBhvr>
                                        <p:cTn id="95" dur="500" tmFilter="0, 0; .2, .5; .8, .5; 1, 0"/>
                                        <p:tgtEl>
                                          <p:spTgt spid="40"/>
                                        </p:tgtEl>
                                      </p:cBhvr>
                                    </p:animEffect>
                                    <p:animScale>
                                      <p:cBhvr>
                                        <p:cTn id="96" dur="250" autoRev="1" fill="hold"/>
                                        <p:tgtEl>
                                          <p:spTgt spid="40"/>
                                        </p:tgtEl>
                                      </p:cBhvr>
                                      <p:by x="105000" y="105000"/>
                                    </p:animScale>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42"/>
                                        </p:tgtEl>
                                        <p:attrNameLst>
                                          <p:attrName>style.visibility</p:attrName>
                                        </p:attrNameLst>
                                      </p:cBhvr>
                                      <p:to>
                                        <p:strVal val="visible"/>
                                      </p:to>
                                    </p:set>
                                    <p:animEffect transition="in" filter="fade">
                                      <p:cBhvr>
                                        <p:cTn id="101" dur="500"/>
                                        <p:tgtEl>
                                          <p:spTgt spid="42"/>
                                        </p:tgtEl>
                                      </p:cBhvr>
                                    </p:animEffect>
                                  </p:childTnLst>
                                </p:cTn>
                              </p:par>
                            </p:childTnLst>
                          </p:cTn>
                        </p:par>
                      </p:childTnLst>
                    </p:cTn>
                  </p:par>
                  <p:par>
                    <p:cTn id="102" fill="hold">
                      <p:stCondLst>
                        <p:cond delay="indefinite"/>
                      </p:stCondLst>
                      <p:childTnLst>
                        <p:par>
                          <p:cTn id="103" fill="hold">
                            <p:stCondLst>
                              <p:cond delay="0"/>
                            </p:stCondLst>
                            <p:childTnLst>
                              <p:par>
                                <p:cTn id="104" presetID="26" presetClass="emph" presetSubtype="0" fill="hold" nodeType="clickEffect">
                                  <p:stCondLst>
                                    <p:cond delay="0"/>
                                  </p:stCondLst>
                                  <p:childTnLst>
                                    <p:animEffect transition="out" filter="fade">
                                      <p:cBhvr>
                                        <p:cTn id="105" dur="500" tmFilter="0, 0; .2, .5; .8, .5; 1, 0"/>
                                        <p:tgtEl>
                                          <p:spTgt spid="41"/>
                                        </p:tgtEl>
                                      </p:cBhvr>
                                    </p:animEffect>
                                    <p:animScale>
                                      <p:cBhvr>
                                        <p:cTn id="106" dur="250" autoRev="1" fill="hold"/>
                                        <p:tgtEl>
                                          <p:spTgt spid="41"/>
                                        </p:tgtEl>
                                      </p:cBhvr>
                                      <p:by x="105000" y="105000"/>
                                    </p:animScale>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fade">
                                      <p:cBhvr>
                                        <p:cTn id="111" dur="500"/>
                                        <p:tgtEl>
                                          <p:spTgt spid="43"/>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26"/>
                                        </p:tgtEl>
                                        <p:attrNameLst>
                                          <p:attrName>style.visibility</p:attrName>
                                        </p:attrNameLst>
                                      </p:cBhvr>
                                      <p:to>
                                        <p:strVal val="visible"/>
                                      </p:to>
                                    </p:set>
                                    <p:animEffect transition="in" filter="fade">
                                      <p:cBhvr>
                                        <p:cTn id="116" dur="500"/>
                                        <p:tgtEl>
                                          <p:spTgt spid="26"/>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nodeType="clickEffect">
                                  <p:stCondLst>
                                    <p:cond delay="0"/>
                                  </p:stCondLst>
                                  <p:childTnLst>
                                    <p:set>
                                      <p:cBhvr>
                                        <p:cTn id="120" dur="1" fill="hold">
                                          <p:stCondLst>
                                            <p:cond delay="0"/>
                                          </p:stCondLst>
                                        </p:cTn>
                                        <p:tgtEl>
                                          <p:spTgt spid="27"/>
                                        </p:tgtEl>
                                        <p:attrNameLst>
                                          <p:attrName>style.visibility</p:attrName>
                                        </p:attrNameLst>
                                      </p:cBhvr>
                                      <p:to>
                                        <p:strVal val="visible"/>
                                      </p:to>
                                    </p:set>
                                    <p:animEffect transition="in" filter="fade">
                                      <p:cBhvr>
                                        <p:cTn id="121" dur="500"/>
                                        <p:tgtEl>
                                          <p:spTgt spid="27"/>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28"/>
                                        </p:tgtEl>
                                        <p:attrNameLst>
                                          <p:attrName>style.visibility</p:attrName>
                                        </p:attrNameLst>
                                      </p:cBhvr>
                                      <p:to>
                                        <p:strVal val="visible"/>
                                      </p:to>
                                    </p:set>
                                    <p:animEffect transition="in" filter="fade">
                                      <p:cBhvr>
                                        <p:cTn id="124" dur="500"/>
                                        <p:tgtEl>
                                          <p:spTgt spid="28"/>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18"/>
                                        </p:tgtEl>
                                        <p:attrNameLst>
                                          <p:attrName>style.visibility</p:attrName>
                                        </p:attrNameLst>
                                      </p:cBhvr>
                                      <p:to>
                                        <p:strVal val="visible"/>
                                      </p:to>
                                    </p:set>
                                    <p:animEffect transition="in" filter="fade">
                                      <p:cBhvr>
                                        <p:cTn id="127" dur="500"/>
                                        <p:tgtEl>
                                          <p:spTgt spid="18"/>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29"/>
                                        </p:tgtEl>
                                        <p:attrNameLst>
                                          <p:attrName>style.visibility</p:attrName>
                                        </p:attrNameLst>
                                      </p:cBhvr>
                                      <p:to>
                                        <p:strVal val="visible"/>
                                      </p:to>
                                    </p:set>
                                    <p:animEffect transition="in" filter="fade">
                                      <p:cBhvr>
                                        <p:cTn id="13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5" grpId="0"/>
      <p:bldP spid="26" grpId="0" animBg="1"/>
      <p:bldP spid="28" grpId="0"/>
      <p:bldP spid="29" grpId="0"/>
      <p:bldP spid="30" grpId="0"/>
      <p:bldP spid="31" grpId="0"/>
      <p:bldP spid="42" grpId="0"/>
      <p:bldP spid="4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174202"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Independent Task</a:t>
            </a:r>
          </a:p>
        </p:txBody>
      </p:sp>
      <p:sp>
        <p:nvSpPr>
          <p:cNvPr id="18" name="TextBox 17">
            <a:extLst>
              <a:ext uri="{FF2B5EF4-FFF2-40B4-BE49-F238E27FC236}">
                <a16:creationId xmlns:a16="http://schemas.microsoft.com/office/drawing/2014/main" id="{C219F2BC-9680-412B-A67D-5A458A5E74B2}"/>
              </a:ext>
            </a:extLst>
          </p:cNvPr>
          <p:cNvSpPr txBox="1"/>
          <p:nvPr/>
        </p:nvSpPr>
        <p:spPr bwMode="auto">
          <a:xfrm>
            <a:off x="545601" y="6336044"/>
            <a:ext cx="850744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600" dirty="0">
                <a:solidFill>
                  <a:srgbClr val="7030A0"/>
                </a:solidFill>
                <a:latin typeface="Myriad Pro Semibold" charset="0"/>
                <a:ea typeface="Myriad Pro Semibold" charset="0"/>
                <a:cs typeface="Myriad Pro Semibold" charset="0"/>
              </a:rPr>
              <a:t>Once you have finished, please complete the reasoning question on the next slide and then the work on common factors</a:t>
            </a:r>
          </a:p>
        </p:txBody>
      </p:sp>
      <p:pic>
        <p:nvPicPr>
          <p:cNvPr id="20" name="Graphic 19" descr="Lightbulb with solid fill">
            <a:extLst>
              <a:ext uri="{FF2B5EF4-FFF2-40B4-BE49-F238E27FC236}">
                <a16:creationId xmlns:a16="http://schemas.microsoft.com/office/drawing/2014/main" id="{001DE177-826B-4273-9940-2EA4AB0AF25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9239" y="6336044"/>
            <a:ext cx="476156" cy="476156"/>
          </a:xfrm>
          <a:prstGeom prst="rect">
            <a:avLst/>
          </a:prstGeom>
        </p:spPr>
      </p:pic>
      <p:pic>
        <p:nvPicPr>
          <p:cNvPr id="4" name="Picture 3">
            <a:extLst>
              <a:ext uri="{FF2B5EF4-FFF2-40B4-BE49-F238E27FC236}">
                <a16:creationId xmlns:a16="http://schemas.microsoft.com/office/drawing/2014/main" id="{8BB732E6-5C9F-407A-84F4-23F40CDFD788}"/>
              </a:ext>
            </a:extLst>
          </p:cNvPr>
          <p:cNvPicPr>
            <a:picLocks noChangeAspect="1"/>
          </p:cNvPicPr>
          <p:nvPr/>
        </p:nvPicPr>
        <p:blipFill>
          <a:blip r:embed="rId5"/>
          <a:stretch>
            <a:fillRect/>
          </a:stretch>
        </p:blipFill>
        <p:spPr>
          <a:xfrm>
            <a:off x="117191" y="761247"/>
            <a:ext cx="3299185" cy="5466178"/>
          </a:xfrm>
          <a:prstGeom prst="rect">
            <a:avLst/>
          </a:prstGeom>
        </p:spPr>
      </p:pic>
      <p:pic>
        <p:nvPicPr>
          <p:cNvPr id="9" name="Picture 8">
            <a:extLst>
              <a:ext uri="{FF2B5EF4-FFF2-40B4-BE49-F238E27FC236}">
                <a16:creationId xmlns:a16="http://schemas.microsoft.com/office/drawing/2014/main" id="{09051327-9F86-4D0D-A424-13EA5729162C}"/>
              </a:ext>
            </a:extLst>
          </p:cNvPr>
          <p:cNvPicPr>
            <a:picLocks noChangeAspect="1"/>
          </p:cNvPicPr>
          <p:nvPr/>
        </p:nvPicPr>
        <p:blipFill>
          <a:blip r:embed="rId6"/>
          <a:stretch>
            <a:fillRect/>
          </a:stretch>
        </p:blipFill>
        <p:spPr>
          <a:xfrm>
            <a:off x="4391527" y="1610735"/>
            <a:ext cx="3402798" cy="3114000"/>
          </a:xfrm>
          <a:prstGeom prst="rect">
            <a:avLst/>
          </a:prstGeom>
        </p:spPr>
      </p:pic>
    </p:spTree>
    <p:extLst>
      <p:ext uri="{BB962C8B-B14F-4D97-AF65-F5344CB8AC3E}">
        <p14:creationId xmlns:p14="http://schemas.microsoft.com/office/powerpoint/2010/main" val="3840735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5592" y="11661"/>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1932645"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Reasoning</a:t>
            </a:r>
          </a:p>
        </p:txBody>
      </p:sp>
      <p:pic>
        <p:nvPicPr>
          <p:cNvPr id="4" name="Picture 3">
            <a:extLst>
              <a:ext uri="{FF2B5EF4-FFF2-40B4-BE49-F238E27FC236}">
                <a16:creationId xmlns:a16="http://schemas.microsoft.com/office/drawing/2014/main" id="{58A0858F-6605-4193-9DE2-C44C445B8B43}"/>
              </a:ext>
            </a:extLst>
          </p:cNvPr>
          <p:cNvPicPr>
            <a:picLocks noChangeAspect="1"/>
          </p:cNvPicPr>
          <p:nvPr/>
        </p:nvPicPr>
        <p:blipFill>
          <a:blip r:embed="rId3"/>
          <a:stretch>
            <a:fillRect/>
          </a:stretch>
        </p:blipFill>
        <p:spPr>
          <a:xfrm>
            <a:off x="138613" y="674856"/>
            <a:ext cx="3458829" cy="2771428"/>
          </a:xfrm>
          <a:prstGeom prst="rect">
            <a:avLst/>
          </a:prstGeom>
        </p:spPr>
      </p:pic>
      <p:pic>
        <p:nvPicPr>
          <p:cNvPr id="7" name="Picture 6">
            <a:extLst>
              <a:ext uri="{FF2B5EF4-FFF2-40B4-BE49-F238E27FC236}">
                <a16:creationId xmlns:a16="http://schemas.microsoft.com/office/drawing/2014/main" id="{AF9D86BC-50EC-45AD-9463-DA3DE178B258}"/>
              </a:ext>
            </a:extLst>
          </p:cNvPr>
          <p:cNvPicPr>
            <a:picLocks noChangeAspect="1"/>
          </p:cNvPicPr>
          <p:nvPr/>
        </p:nvPicPr>
        <p:blipFill>
          <a:blip r:embed="rId4"/>
          <a:stretch>
            <a:fillRect/>
          </a:stretch>
        </p:blipFill>
        <p:spPr>
          <a:xfrm>
            <a:off x="4118193" y="641661"/>
            <a:ext cx="3167429" cy="2126921"/>
          </a:xfrm>
          <a:prstGeom prst="rect">
            <a:avLst/>
          </a:prstGeom>
        </p:spPr>
      </p:pic>
      <p:pic>
        <p:nvPicPr>
          <p:cNvPr id="9" name="Picture 8">
            <a:extLst>
              <a:ext uri="{FF2B5EF4-FFF2-40B4-BE49-F238E27FC236}">
                <a16:creationId xmlns:a16="http://schemas.microsoft.com/office/drawing/2014/main" id="{23686BD3-39E3-4C1D-BFED-562B2322270F}"/>
              </a:ext>
            </a:extLst>
          </p:cNvPr>
          <p:cNvPicPr>
            <a:picLocks noChangeAspect="1"/>
          </p:cNvPicPr>
          <p:nvPr/>
        </p:nvPicPr>
        <p:blipFill>
          <a:blip r:embed="rId5"/>
          <a:stretch>
            <a:fillRect/>
          </a:stretch>
        </p:blipFill>
        <p:spPr>
          <a:xfrm>
            <a:off x="138613" y="4191068"/>
            <a:ext cx="4902753" cy="2023811"/>
          </a:xfrm>
          <a:prstGeom prst="rect">
            <a:avLst/>
          </a:prstGeom>
        </p:spPr>
      </p:pic>
      <p:pic>
        <p:nvPicPr>
          <p:cNvPr id="11" name="Picture 10">
            <a:extLst>
              <a:ext uri="{FF2B5EF4-FFF2-40B4-BE49-F238E27FC236}">
                <a16:creationId xmlns:a16="http://schemas.microsoft.com/office/drawing/2014/main" id="{598D6EC1-E106-41C8-9E61-F73D1BE281B2}"/>
              </a:ext>
            </a:extLst>
          </p:cNvPr>
          <p:cNvPicPr>
            <a:picLocks noChangeAspect="1"/>
          </p:cNvPicPr>
          <p:nvPr/>
        </p:nvPicPr>
        <p:blipFill>
          <a:blip r:embed="rId6"/>
          <a:stretch>
            <a:fillRect/>
          </a:stretch>
        </p:blipFill>
        <p:spPr>
          <a:xfrm>
            <a:off x="5546559" y="3398582"/>
            <a:ext cx="3089231" cy="3014250"/>
          </a:xfrm>
          <a:prstGeom prst="rect">
            <a:avLst/>
          </a:prstGeom>
        </p:spPr>
      </p:pic>
    </p:spTree>
    <p:extLst>
      <p:ext uri="{BB962C8B-B14F-4D97-AF65-F5344CB8AC3E}">
        <p14:creationId xmlns:p14="http://schemas.microsoft.com/office/powerpoint/2010/main" val="1540733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5592" y="11661"/>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8638519"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a:ea typeface="Myriad Pro Semibold" charset="0"/>
                <a:cs typeface="Myriad Pro Semibold" charset="0"/>
              </a:rPr>
              <a:t>Reasoning SATs style questions based on fractions</a:t>
            </a:r>
          </a:p>
        </p:txBody>
      </p:sp>
      <p:pic>
        <p:nvPicPr>
          <p:cNvPr id="5" name="Picture 5" descr="A picture containing table&#10;&#10;Description automatically generated">
            <a:extLst>
              <a:ext uri="{FF2B5EF4-FFF2-40B4-BE49-F238E27FC236}">
                <a16:creationId xmlns:a16="http://schemas.microsoft.com/office/drawing/2014/main" id="{05B089F3-7DF6-42FA-AF0E-283ECF8BC810}"/>
              </a:ext>
            </a:extLst>
          </p:cNvPr>
          <p:cNvPicPr>
            <a:picLocks noChangeAspect="1"/>
          </p:cNvPicPr>
          <p:nvPr/>
        </p:nvPicPr>
        <p:blipFill>
          <a:blip r:embed="rId3"/>
          <a:stretch>
            <a:fillRect/>
          </a:stretch>
        </p:blipFill>
        <p:spPr>
          <a:xfrm>
            <a:off x="113654" y="843980"/>
            <a:ext cx="4887132" cy="4072242"/>
          </a:xfrm>
          <a:prstGeom prst="rect">
            <a:avLst/>
          </a:prstGeom>
        </p:spPr>
      </p:pic>
      <p:pic>
        <p:nvPicPr>
          <p:cNvPr id="6" name="Picture 7" descr="Shape, rectangle&#10;&#10;Description automatically generated">
            <a:extLst>
              <a:ext uri="{FF2B5EF4-FFF2-40B4-BE49-F238E27FC236}">
                <a16:creationId xmlns:a16="http://schemas.microsoft.com/office/drawing/2014/main" id="{01F3C256-B5DD-481C-9014-DD49C3F26ED6}"/>
              </a:ext>
            </a:extLst>
          </p:cNvPr>
          <p:cNvPicPr>
            <a:picLocks noChangeAspect="1"/>
          </p:cNvPicPr>
          <p:nvPr/>
        </p:nvPicPr>
        <p:blipFill>
          <a:blip r:embed="rId4"/>
          <a:stretch>
            <a:fillRect/>
          </a:stretch>
        </p:blipFill>
        <p:spPr>
          <a:xfrm>
            <a:off x="5086027" y="807614"/>
            <a:ext cx="4008894" cy="2143111"/>
          </a:xfrm>
          <a:prstGeom prst="rect">
            <a:avLst/>
          </a:prstGeom>
        </p:spPr>
      </p:pic>
      <p:pic>
        <p:nvPicPr>
          <p:cNvPr id="8" name="Picture 9" descr="Chart, pie chart&#10;&#10;Description automatically generated">
            <a:extLst>
              <a:ext uri="{FF2B5EF4-FFF2-40B4-BE49-F238E27FC236}">
                <a16:creationId xmlns:a16="http://schemas.microsoft.com/office/drawing/2014/main" id="{A07DAE63-F679-4FEB-BF08-0D89A12D9778}"/>
              </a:ext>
            </a:extLst>
          </p:cNvPr>
          <p:cNvPicPr>
            <a:picLocks noChangeAspect="1"/>
          </p:cNvPicPr>
          <p:nvPr/>
        </p:nvPicPr>
        <p:blipFill>
          <a:blip r:embed="rId5"/>
          <a:stretch>
            <a:fillRect/>
          </a:stretch>
        </p:blipFill>
        <p:spPr>
          <a:xfrm>
            <a:off x="4995620" y="3698048"/>
            <a:ext cx="4150962" cy="3155665"/>
          </a:xfrm>
          <a:prstGeom prst="rect">
            <a:avLst/>
          </a:prstGeom>
        </p:spPr>
      </p:pic>
    </p:spTree>
    <p:extLst>
      <p:ext uri="{BB962C8B-B14F-4D97-AF65-F5344CB8AC3E}">
        <p14:creationId xmlns:p14="http://schemas.microsoft.com/office/powerpoint/2010/main" val="1911504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1465401"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Plenary</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17D6DC88-08ED-445D-AB9C-1B3D37633F71}"/>
              </a:ext>
            </a:extLst>
          </p:cNvPr>
          <p:cNvSpPr txBox="1"/>
          <p:nvPr/>
        </p:nvSpPr>
        <p:spPr bwMode="auto">
          <a:xfrm>
            <a:off x="336884" y="569020"/>
            <a:ext cx="7957225" cy="1040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a:buClr>
                <a:srgbClr val="82CBDD"/>
              </a:buClr>
              <a:buNone/>
            </a:pPr>
            <a:r>
              <a:rPr lang="en-GB" sz="2800" b="1" dirty="0">
                <a:latin typeface="Calibri Light" panose="020F0302020204030204" pitchFamily="34" charset="0"/>
                <a:ea typeface="Myriad Pro Semibold" charset="0"/>
                <a:cs typeface="Calibri Light" panose="020F0302020204030204" pitchFamily="34" charset="0"/>
              </a:rPr>
              <a:t>*Remember to answer in full sentences*</a:t>
            </a:r>
          </a:p>
          <a:p>
            <a:pPr>
              <a:buClr>
                <a:srgbClr val="82CBDD"/>
              </a:buClr>
              <a:buNone/>
            </a:pPr>
            <a:r>
              <a:rPr lang="en-GB" dirty="0">
                <a:latin typeface="Calibri Light" panose="020F0302020204030204" pitchFamily="34" charset="0"/>
                <a:ea typeface="Myriad Pro Semibold" charset="0"/>
                <a:cs typeface="Calibri Light" panose="020F0302020204030204" pitchFamily="34" charset="0"/>
              </a:rPr>
              <a:t>It is </a:t>
            </a:r>
            <a:r>
              <a:rPr lang="en-GB" b="1" dirty="0">
                <a:latin typeface="Calibri Light" panose="020F0302020204030204" pitchFamily="34" charset="0"/>
                <a:ea typeface="Myriad Pro Semibold" charset="0"/>
                <a:cs typeface="Calibri Light" panose="020F0302020204030204" pitchFamily="34" charset="0"/>
              </a:rPr>
              <a:t>true</a:t>
            </a:r>
            <a:r>
              <a:rPr lang="en-GB" dirty="0">
                <a:latin typeface="Calibri Light" panose="020F0302020204030204" pitchFamily="34" charset="0"/>
                <a:ea typeface="Myriad Pro Semibold" charset="0"/>
                <a:cs typeface="Calibri Light" panose="020F0302020204030204" pitchFamily="34" charset="0"/>
              </a:rPr>
              <a:t> because…            or         </a:t>
            </a:r>
            <a:r>
              <a:rPr lang="en-GB" sz="2800" dirty="0">
                <a:latin typeface="Calibri Light" panose="020F0302020204030204" pitchFamily="34" charset="0"/>
                <a:ea typeface="Myriad Pro Semibold" charset="0"/>
                <a:cs typeface="Calibri Light" panose="020F0302020204030204" pitchFamily="34" charset="0"/>
              </a:rPr>
              <a:t>It is </a:t>
            </a:r>
            <a:r>
              <a:rPr lang="en-GB" sz="2800" b="1" dirty="0">
                <a:latin typeface="Calibri Light" panose="020F0302020204030204" pitchFamily="34" charset="0"/>
                <a:ea typeface="Myriad Pro Semibold" charset="0"/>
                <a:cs typeface="Calibri Light" panose="020F0302020204030204" pitchFamily="34" charset="0"/>
              </a:rPr>
              <a:t>false</a:t>
            </a:r>
            <a:r>
              <a:rPr lang="en-GB" sz="2800" dirty="0">
                <a:latin typeface="Calibri Light" panose="020F0302020204030204" pitchFamily="34" charset="0"/>
                <a:ea typeface="Myriad Pro Semibold" charset="0"/>
                <a:cs typeface="Calibri Light" panose="020F0302020204030204" pitchFamily="34" charset="0"/>
              </a:rPr>
              <a:t> because…</a:t>
            </a:r>
          </a:p>
        </p:txBody>
      </p:sp>
      <p:pic>
        <p:nvPicPr>
          <p:cNvPr id="14" name="Graphic 13" descr="Lightbulb with solid fill">
            <a:extLst>
              <a:ext uri="{FF2B5EF4-FFF2-40B4-BE49-F238E27FC236}">
                <a16:creationId xmlns:a16="http://schemas.microsoft.com/office/drawing/2014/main" id="{458D4FDB-E2C3-4B0E-8317-8D0758B71A5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82592" y="0"/>
            <a:ext cx="642551" cy="642551"/>
          </a:xfrm>
          <a:prstGeom prst="rect">
            <a:avLst/>
          </a:prstGeom>
        </p:spPr>
      </p:pic>
      <p:sp>
        <p:nvSpPr>
          <p:cNvPr id="16" name="TextBox 15">
            <a:extLst>
              <a:ext uri="{FF2B5EF4-FFF2-40B4-BE49-F238E27FC236}">
                <a16:creationId xmlns:a16="http://schemas.microsoft.com/office/drawing/2014/main" id="{79EF5AAC-6A13-4636-BB41-A1AE612809D3}"/>
              </a:ext>
            </a:extLst>
          </p:cNvPr>
          <p:cNvSpPr txBox="1"/>
          <p:nvPr/>
        </p:nvSpPr>
        <p:spPr bwMode="auto">
          <a:xfrm>
            <a:off x="2077022" y="53390"/>
            <a:ext cx="79572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a:spAutoFit/>
          </a:bodyPr>
          <a:lstStyle/>
          <a:p>
            <a:pPr>
              <a:buClr>
                <a:srgbClr val="82CBDD"/>
              </a:buClr>
              <a:buNone/>
            </a:pPr>
            <a:r>
              <a:rPr lang="en-GB" sz="2800" b="1" u="sng" dirty="0">
                <a:latin typeface="Calibri Light" panose="020F0302020204030204" pitchFamily="34" charset="0"/>
                <a:ea typeface="Myriad Pro Semibold" charset="0"/>
                <a:cs typeface="Calibri Light" panose="020F0302020204030204" pitchFamily="34" charset="0"/>
              </a:rPr>
              <a:t>Light Bulb Challenge</a:t>
            </a:r>
            <a:endParaRPr lang="en-GB" sz="2800" u="sng" dirty="0">
              <a:latin typeface="Calibri Light" panose="020F0302020204030204" pitchFamily="34" charset="0"/>
              <a:ea typeface="Myriad Pro Semibold" charset="0"/>
              <a:cs typeface="Calibri Light" panose="020F0302020204030204" pitchFamily="34" charset="0"/>
            </a:endParaRPr>
          </a:p>
        </p:txBody>
      </p:sp>
      <p:pic>
        <p:nvPicPr>
          <p:cNvPr id="4" name="Picture 3">
            <a:extLst>
              <a:ext uri="{FF2B5EF4-FFF2-40B4-BE49-F238E27FC236}">
                <a16:creationId xmlns:a16="http://schemas.microsoft.com/office/drawing/2014/main" id="{37487D9C-9CDB-467A-9747-F2D9F6C462B8}"/>
              </a:ext>
            </a:extLst>
          </p:cNvPr>
          <p:cNvPicPr>
            <a:picLocks noChangeAspect="1"/>
          </p:cNvPicPr>
          <p:nvPr/>
        </p:nvPicPr>
        <p:blipFill>
          <a:blip r:embed="rId5"/>
          <a:stretch>
            <a:fillRect/>
          </a:stretch>
        </p:blipFill>
        <p:spPr>
          <a:xfrm>
            <a:off x="345884" y="1609305"/>
            <a:ext cx="2842485" cy="2194009"/>
          </a:xfrm>
          <a:prstGeom prst="rect">
            <a:avLst/>
          </a:prstGeom>
        </p:spPr>
      </p:pic>
      <p:sp>
        <p:nvSpPr>
          <p:cNvPr id="5" name="TextBox 4">
            <a:extLst>
              <a:ext uri="{FF2B5EF4-FFF2-40B4-BE49-F238E27FC236}">
                <a16:creationId xmlns:a16="http://schemas.microsoft.com/office/drawing/2014/main" id="{1E1D3BFA-72C3-4D31-A1C8-68E640FE9298}"/>
              </a:ext>
            </a:extLst>
          </p:cNvPr>
          <p:cNvSpPr txBox="1"/>
          <p:nvPr/>
        </p:nvSpPr>
        <p:spPr bwMode="auto">
          <a:xfrm>
            <a:off x="4713906" y="3749584"/>
            <a:ext cx="20546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u="sng" dirty="0">
                <a:latin typeface="Myriad Pro Semibold" charset="0"/>
                <a:ea typeface="Myriad Pro Semibold" charset="0"/>
                <a:cs typeface="Myriad Pro Semibold" charset="0"/>
              </a:rPr>
              <a:t>Alternative</a:t>
            </a:r>
          </a:p>
        </p:txBody>
      </p:sp>
      <p:pic>
        <p:nvPicPr>
          <p:cNvPr id="9" name="Picture 8">
            <a:extLst>
              <a:ext uri="{FF2B5EF4-FFF2-40B4-BE49-F238E27FC236}">
                <a16:creationId xmlns:a16="http://schemas.microsoft.com/office/drawing/2014/main" id="{D6D321E5-6CBB-40FC-80A0-FE4E7CE8B429}"/>
              </a:ext>
            </a:extLst>
          </p:cNvPr>
          <p:cNvPicPr>
            <a:picLocks noChangeAspect="1"/>
          </p:cNvPicPr>
          <p:nvPr/>
        </p:nvPicPr>
        <p:blipFill>
          <a:blip r:embed="rId6"/>
          <a:stretch>
            <a:fillRect/>
          </a:stretch>
        </p:blipFill>
        <p:spPr>
          <a:xfrm>
            <a:off x="1533525" y="4219074"/>
            <a:ext cx="7610475" cy="2676525"/>
          </a:xfrm>
          <a:prstGeom prst="rect">
            <a:avLst/>
          </a:prstGeom>
        </p:spPr>
      </p:pic>
    </p:spTree>
    <p:extLst>
      <p:ext uri="{BB962C8B-B14F-4D97-AF65-F5344CB8AC3E}">
        <p14:creationId xmlns:p14="http://schemas.microsoft.com/office/powerpoint/2010/main" val="3751144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52E76A-EF79-4FFB-BAC8-CED6992B12C6}"/>
              </a:ext>
            </a:extLst>
          </p:cNvPr>
          <p:cNvSpPr txBox="1"/>
          <p:nvPr/>
        </p:nvSpPr>
        <p:spPr bwMode="auto">
          <a:xfrm>
            <a:off x="241300" y="203200"/>
            <a:ext cx="2403158"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u="sng" dirty="0">
                <a:solidFill>
                  <a:srgbClr val="002060"/>
                </a:solidFill>
                <a:latin typeface="Myriad Pro Semibold" charset="0"/>
                <a:ea typeface="Myriad Pro Semibold" charset="0"/>
                <a:cs typeface="Myriad Pro Semibold" charset="0"/>
              </a:rPr>
              <a:t>In Focus Task</a:t>
            </a:r>
          </a:p>
        </p:txBody>
      </p:sp>
      <p:sp>
        <p:nvSpPr>
          <p:cNvPr id="6" name="TextBox 5">
            <a:extLst>
              <a:ext uri="{FF2B5EF4-FFF2-40B4-BE49-F238E27FC236}">
                <a16:creationId xmlns:a16="http://schemas.microsoft.com/office/drawing/2014/main" id="{87B48E9F-8405-4EFB-BDD5-AA61298D4FE7}"/>
              </a:ext>
            </a:extLst>
          </p:cNvPr>
          <p:cNvSpPr txBox="1"/>
          <p:nvPr/>
        </p:nvSpPr>
        <p:spPr bwMode="auto">
          <a:xfrm>
            <a:off x="241300" y="890785"/>
            <a:ext cx="8251347" cy="5336846"/>
          </a:xfrm>
          <a:prstGeom prst="rect">
            <a:avLst/>
          </a:prstGeom>
          <a:noFill/>
          <a:ln w="9525">
            <a:solidFill>
              <a:srgbClr val="7030A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wrap="square">
            <a:spAutoFit/>
          </a:bodyPr>
          <a:lstStyle/>
          <a:p>
            <a:pPr>
              <a:buNone/>
            </a:pPr>
            <a:endParaRPr lang="en-GB" sz="2400" dirty="0">
              <a:solidFill>
                <a:srgbClr val="7030A0"/>
              </a:solidFill>
              <a:latin typeface="Calibri" panose="020F0502020204030204" pitchFamily="34" charset="0"/>
              <a:cs typeface="Calibri" panose="020F0502020204030204" pitchFamily="34" charset="0"/>
            </a:endParaRPr>
          </a:p>
          <a:p>
            <a:pPr>
              <a:buNone/>
            </a:pPr>
            <a:endParaRPr lang="en-GB" sz="2400" dirty="0">
              <a:solidFill>
                <a:srgbClr val="7030A0"/>
              </a:solidFill>
              <a:latin typeface="Calibri" panose="020F0502020204030204" pitchFamily="34" charset="0"/>
              <a:cs typeface="Calibri" panose="020F0502020204030204" pitchFamily="34" charset="0"/>
            </a:endParaRPr>
          </a:p>
          <a:p>
            <a:pPr>
              <a:buNone/>
            </a:pPr>
            <a:endParaRPr lang="en-GB" sz="2400" dirty="0">
              <a:solidFill>
                <a:srgbClr val="7030A0"/>
              </a:solidFill>
              <a:latin typeface="Calibri" panose="020F0502020204030204" pitchFamily="34" charset="0"/>
              <a:cs typeface="Calibri" panose="020F0502020204030204" pitchFamily="34" charset="0"/>
            </a:endParaRPr>
          </a:p>
          <a:p>
            <a:pPr>
              <a:buNone/>
            </a:pPr>
            <a:endParaRPr lang="en-GB" sz="2400" dirty="0">
              <a:solidFill>
                <a:srgbClr val="7030A0"/>
              </a:solidFill>
              <a:latin typeface="Calibri" panose="020F0502020204030204" pitchFamily="34" charset="0"/>
              <a:cs typeface="Calibri" panose="020F0502020204030204" pitchFamily="34" charset="0"/>
            </a:endParaRPr>
          </a:p>
          <a:p>
            <a:pPr>
              <a:buNone/>
            </a:pPr>
            <a:endParaRPr lang="en-GB" sz="2400" dirty="0">
              <a:solidFill>
                <a:srgbClr val="7030A0"/>
              </a:solidFill>
              <a:latin typeface="Calibri" panose="020F0502020204030204" pitchFamily="34" charset="0"/>
              <a:cs typeface="Calibri" panose="020F0502020204030204" pitchFamily="34" charset="0"/>
            </a:endParaRPr>
          </a:p>
          <a:p>
            <a:pPr>
              <a:buNone/>
            </a:pPr>
            <a:endParaRPr lang="en-GB" sz="2400" dirty="0">
              <a:solidFill>
                <a:srgbClr val="7030A0"/>
              </a:solidFill>
              <a:latin typeface="Calibri" panose="020F0502020204030204" pitchFamily="34" charset="0"/>
              <a:cs typeface="Calibri" panose="020F0502020204030204" pitchFamily="34" charset="0"/>
            </a:endParaRPr>
          </a:p>
          <a:p>
            <a:pPr>
              <a:buNone/>
            </a:pPr>
            <a:endParaRPr lang="en-GB" sz="2400" dirty="0">
              <a:solidFill>
                <a:srgbClr val="7030A0"/>
              </a:solidFill>
              <a:latin typeface="Calibri" panose="020F0502020204030204" pitchFamily="34" charset="0"/>
              <a:cs typeface="Calibri" panose="020F0502020204030204" pitchFamily="34" charset="0"/>
            </a:endParaRPr>
          </a:p>
          <a:p>
            <a:pPr>
              <a:buNone/>
            </a:pPr>
            <a:endParaRPr lang="en-GB" sz="2400" dirty="0">
              <a:solidFill>
                <a:srgbClr val="7030A0"/>
              </a:solidFill>
              <a:latin typeface="Calibri" panose="020F0502020204030204" pitchFamily="34" charset="0"/>
              <a:cs typeface="Calibri" panose="020F0502020204030204" pitchFamily="34" charset="0"/>
            </a:endParaRPr>
          </a:p>
          <a:p>
            <a:pPr>
              <a:buNone/>
            </a:pPr>
            <a:endParaRPr lang="en-GB" sz="2400" dirty="0">
              <a:solidFill>
                <a:srgbClr val="7030A0"/>
              </a:solidFill>
              <a:latin typeface="Calibri" panose="020F0502020204030204" pitchFamily="34" charset="0"/>
              <a:cs typeface="Calibri" panose="020F0502020204030204" pitchFamily="34" charset="0"/>
            </a:endParaRPr>
          </a:p>
          <a:p>
            <a:pPr>
              <a:buNone/>
            </a:pPr>
            <a:endParaRPr lang="en-GB" sz="2400" dirty="0">
              <a:solidFill>
                <a:srgbClr val="7030A0"/>
              </a:solidFill>
              <a:latin typeface="Calibri" panose="020F0502020204030204" pitchFamily="34" charset="0"/>
              <a:cs typeface="Calibri" panose="020F0502020204030204" pitchFamily="34" charset="0"/>
            </a:endParaRPr>
          </a:p>
          <a:p>
            <a:pPr>
              <a:buNone/>
            </a:pPr>
            <a:endParaRPr lang="en-GB" sz="2400" dirty="0">
              <a:solidFill>
                <a:srgbClr val="7030A0"/>
              </a:solidFill>
              <a:latin typeface="Calibri" panose="020F0502020204030204" pitchFamily="34" charset="0"/>
              <a:cs typeface="Calibri" panose="020F0502020204030204" pitchFamily="34" charset="0"/>
            </a:endParaRPr>
          </a:p>
          <a:p>
            <a:pPr>
              <a:buNone/>
            </a:pPr>
            <a:endParaRPr lang="en-GB" sz="2400" dirty="0">
              <a:solidFill>
                <a:srgbClr val="7030A0"/>
              </a:solidFill>
              <a:latin typeface="Calibri" panose="020F0502020204030204" pitchFamily="34" charset="0"/>
              <a:cs typeface="Calibri" panose="020F0502020204030204" pitchFamily="34" charset="0"/>
            </a:endParaRPr>
          </a:p>
        </p:txBody>
      </p:sp>
      <p:pic>
        <p:nvPicPr>
          <p:cNvPr id="11" name="Picture 10">
            <a:extLst>
              <a:ext uri="{FF2B5EF4-FFF2-40B4-BE49-F238E27FC236}">
                <a16:creationId xmlns:a16="http://schemas.microsoft.com/office/drawing/2014/main" id="{9233D89B-4180-4083-92D5-7DB92AA8F790}"/>
              </a:ext>
            </a:extLst>
          </p:cNvPr>
          <p:cNvPicPr>
            <a:picLocks noChangeAspect="1"/>
          </p:cNvPicPr>
          <p:nvPr/>
        </p:nvPicPr>
        <p:blipFill>
          <a:blip r:embed="rId2"/>
          <a:stretch>
            <a:fillRect/>
          </a:stretch>
        </p:blipFill>
        <p:spPr>
          <a:xfrm>
            <a:off x="346982" y="1017258"/>
            <a:ext cx="4985039" cy="4189934"/>
          </a:xfrm>
          <a:prstGeom prst="rect">
            <a:avLst/>
          </a:prstGeom>
        </p:spPr>
      </p:pic>
      <p:sp>
        <p:nvSpPr>
          <p:cNvPr id="12" name="TextBox 11">
            <a:extLst>
              <a:ext uri="{FF2B5EF4-FFF2-40B4-BE49-F238E27FC236}">
                <a16:creationId xmlns:a16="http://schemas.microsoft.com/office/drawing/2014/main" id="{AB810335-DE2B-4267-AF39-CC5F84A06DCF}"/>
              </a:ext>
            </a:extLst>
          </p:cNvPr>
          <p:cNvSpPr txBox="1"/>
          <p:nvPr/>
        </p:nvSpPr>
        <p:spPr bwMode="auto">
          <a:xfrm>
            <a:off x="5620220" y="890785"/>
            <a:ext cx="2978109"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dirty="0">
                <a:solidFill>
                  <a:srgbClr val="7030A0"/>
                </a:solidFill>
                <a:latin typeface="Myriad Pro Semibold" charset="0"/>
                <a:ea typeface="Myriad Pro Semibold" charset="0"/>
                <a:cs typeface="Myriad Pro Semibold" charset="0"/>
              </a:rPr>
              <a:t>Can you use our stem sentence from Monday to explain each fraction?</a:t>
            </a:r>
          </a:p>
          <a:p>
            <a:pPr>
              <a:buClr>
                <a:srgbClr val="82CBDD"/>
              </a:buClr>
              <a:buNone/>
            </a:pPr>
            <a:endParaRPr lang="en-GB" sz="2000" dirty="0">
              <a:solidFill>
                <a:srgbClr val="7030A0"/>
              </a:solidFill>
              <a:latin typeface="Myriad Pro Semibold" charset="0"/>
              <a:ea typeface="Myriad Pro Semibold" charset="0"/>
              <a:cs typeface="Myriad Pro Semibold" charset="0"/>
            </a:endParaRPr>
          </a:p>
          <a:p>
            <a:pPr>
              <a:buClr>
                <a:srgbClr val="82CBDD"/>
              </a:buClr>
              <a:buNone/>
            </a:pPr>
            <a:r>
              <a:rPr lang="en-GB" sz="2000" dirty="0">
                <a:solidFill>
                  <a:srgbClr val="7030A0"/>
                </a:solidFill>
                <a:latin typeface="Myriad Pro Semibold" charset="0"/>
                <a:ea typeface="Myriad Pro Semibold" charset="0"/>
                <a:cs typeface="Myriad Pro Semibold" charset="0"/>
              </a:rPr>
              <a:t>There are ____ equal parts to the whole.</a:t>
            </a:r>
          </a:p>
          <a:p>
            <a:pPr>
              <a:buClr>
                <a:srgbClr val="82CBDD"/>
              </a:buClr>
              <a:buNone/>
            </a:pPr>
            <a:r>
              <a:rPr lang="en-GB" sz="2000" dirty="0">
                <a:solidFill>
                  <a:srgbClr val="7030A0"/>
                </a:solidFill>
                <a:latin typeface="Myriad Pro Semibold" charset="0"/>
                <a:ea typeface="Myriad Pro Semibold" charset="0"/>
                <a:cs typeface="Myriad Pro Semibold" charset="0"/>
              </a:rPr>
              <a:t>There are ____ parts.</a:t>
            </a:r>
          </a:p>
          <a:p>
            <a:pPr>
              <a:buClr>
                <a:srgbClr val="82CBDD"/>
              </a:buClr>
              <a:buNone/>
            </a:pPr>
            <a:r>
              <a:rPr lang="en-GB" sz="2000" dirty="0">
                <a:solidFill>
                  <a:srgbClr val="7030A0"/>
                </a:solidFill>
                <a:latin typeface="Myriad Pro Semibold" charset="0"/>
                <a:ea typeface="Myriad Pro Semibold" charset="0"/>
                <a:cs typeface="Myriad Pro Semibold" charset="0"/>
              </a:rPr>
              <a:t>The fraction is ____.</a:t>
            </a:r>
          </a:p>
        </p:txBody>
      </p:sp>
      <p:pic>
        <p:nvPicPr>
          <p:cNvPr id="13" name="Graphic 12" descr="Lightbulb with solid fill">
            <a:extLst>
              <a:ext uri="{FF2B5EF4-FFF2-40B4-BE49-F238E27FC236}">
                <a16:creationId xmlns:a16="http://schemas.microsoft.com/office/drawing/2014/main" id="{1FB814A0-003E-4CB4-A6AC-572C3ED4F2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32021" y="442379"/>
            <a:ext cx="642551" cy="642551"/>
          </a:xfrm>
          <a:prstGeom prst="rect">
            <a:avLst/>
          </a:prstGeom>
        </p:spPr>
      </p:pic>
    </p:spTree>
    <p:extLst>
      <p:ext uri="{BB962C8B-B14F-4D97-AF65-F5344CB8AC3E}">
        <p14:creationId xmlns:p14="http://schemas.microsoft.com/office/powerpoint/2010/main" val="184787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49E96D1-3423-4B6E-A67E-02E1220A55C3}"/>
              </a:ext>
            </a:extLst>
          </p:cNvPr>
          <p:cNvSpPr>
            <a:spLocks noGrp="1"/>
          </p:cNvSpPr>
          <p:nvPr>
            <p:ph type="body" sz="quarter" idx="11"/>
          </p:nvPr>
        </p:nvSpPr>
        <p:spPr/>
        <p:txBody>
          <a:bodyPr/>
          <a:lstStyle/>
          <a:p>
            <a:endParaRPr lang="en-GB"/>
          </a:p>
        </p:txBody>
      </p:sp>
      <p:pic>
        <p:nvPicPr>
          <p:cNvPr id="4" name="Picture 3">
            <a:extLst>
              <a:ext uri="{FF2B5EF4-FFF2-40B4-BE49-F238E27FC236}">
                <a16:creationId xmlns:a16="http://schemas.microsoft.com/office/drawing/2014/main" id="{77D9566E-D56B-4EEB-B839-B0A1B60115C0}"/>
              </a:ext>
            </a:extLst>
          </p:cNvPr>
          <p:cNvPicPr>
            <a:picLocks noChangeAspect="1"/>
          </p:cNvPicPr>
          <p:nvPr/>
        </p:nvPicPr>
        <p:blipFill>
          <a:blip r:embed="rId2"/>
          <a:stretch>
            <a:fillRect/>
          </a:stretch>
        </p:blipFill>
        <p:spPr>
          <a:xfrm>
            <a:off x="1484416" y="1633506"/>
            <a:ext cx="7081528" cy="4939486"/>
          </a:xfrm>
          <a:prstGeom prst="rect">
            <a:avLst/>
          </a:prstGeom>
        </p:spPr>
      </p:pic>
      <p:sp>
        <p:nvSpPr>
          <p:cNvPr id="5" name="TextBox 4">
            <a:extLst>
              <a:ext uri="{FF2B5EF4-FFF2-40B4-BE49-F238E27FC236}">
                <a16:creationId xmlns:a16="http://schemas.microsoft.com/office/drawing/2014/main" id="{79FAEE9A-B149-4516-902E-F0172A2BEC5B}"/>
              </a:ext>
            </a:extLst>
          </p:cNvPr>
          <p:cNvSpPr txBox="1"/>
          <p:nvPr/>
        </p:nvSpPr>
        <p:spPr bwMode="auto">
          <a:xfrm>
            <a:off x="320634" y="698211"/>
            <a:ext cx="81104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b="1" u="sng" dirty="0">
                <a:latin typeface="Myriad Pro Semibold" charset="0"/>
                <a:ea typeface="Myriad Pro Semibold" charset="0"/>
                <a:cs typeface="Myriad Pro Semibold" charset="0"/>
              </a:rPr>
              <a:t>Miss L’s group:</a:t>
            </a:r>
          </a:p>
          <a:p>
            <a:pPr>
              <a:buClr>
                <a:srgbClr val="82CBDD"/>
              </a:buClr>
              <a:buNone/>
            </a:pPr>
            <a:r>
              <a:rPr lang="en-GB" sz="2000" b="1" dirty="0">
                <a:latin typeface="Myriad Pro Semibold" charset="0"/>
                <a:ea typeface="Myriad Pro Semibold" charset="0"/>
                <a:cs typeface="Myriad Pro Semibold" charset="0"/>
              </a:rPr>
              <a:t>Lola, Ella, Frankie, Bobby, Lorcan, </a:t>
            </a:r>
            <a:r>
              <a:rPr lang="en-GB" sz="2000" b="1" dirty="0" err="1">
                <a:latin typeface="Myriad Pro Semibold" charset="0"/>
                <a:ea typeface="Myriad Pro Semibold" charset="0"/>
                <a:cs typeface="Myriad Pro Semibold" charset="0"/>
              </a:rPr>
              <a:t>Tiyler</a:t>
            </a:r>
            <a:r>
              <a:rPr lang="en-GB" sz="2000" b="1" dirty="0">
                <a:latin typeface="Myriad Pro Semibold" charset="0"/>
                <a:ea typeface="Myriad Pro Semibold" charset="0"/>
                <a:cs typeface="Myriad Pro Semibold" charset="0"/>
              </a:rPr>
              <a:t> &amp; Terry: </a:t>
            </a:r>
            <a:r>
              <a:rPr lang="en-GB" sz="2000" dirty="0">
                <a:latin typeface="Myriad Pro Semibold" charset="0"/>
                <a:ea typeface="Myriad Pro Semibold" charset="0"/>
                <a:cs typeface="Myriad Pro Semibold" charset="0"/>
              </a:rPr>
              <a:t>Counting in tenths</a:t>
            </a:r>
          </a:p>
        </p:txBody>
      </p:sp>
    </p:spTree>
    <p:extLst>
      <p:ext uri="{BB962C8B-B14F-4D97-AF65-F5344CB8AC3E}">
        <p14:creationId xmlns:p14="http://schemas.microsoft.com/office/powerpoint/2010/main" val="1809784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72025"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6" name="TextBox 5">
            <a:extLst>
              <a:ext uri="{FF2B5EF4-FFF2-40B4-BE49-F238E27FC236}">
                <a16:creationId xmlns:a16="http://schemas.microsoft.com/office/drawing/2014/main" id="{87B48E9F-8405-4EFB-BDD5-AA61298D4FE7}"/>
              </a:ext>
            </a:extLst>
          </p:cNvPr>
          <p:cNvSpPr txBox="1"/>
          <p:nvPr/>
        </p:nvSpPr>
        <p:spPr bwMode="auto">
          <a:xfrm>
            <a:off x="372025" y="891792"/>
            <a:ext cx="8360324" cy="5558445"/>
          </a:xfrm>
          <a:prstGeom prst="rect">
            <a:avLst/>
          </a:prstGeom>
          <a:noFill/>
          <a:ln w="9525">
            <a:solidFill>
              <a:srgbClr val="7030A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wrap="square">
            <a:spAutoFit/>
          </a:bodyPr>
          <a:lstStyle/>
          <a:p>
            <a:pPr>
              <a:buNone/>
            </a:pPr>
            <a:r>
              <a:rPr lang="en-GB" sz="2400" dirty="0">
                <a:latin typeface="Calibri Light" panose="020F0302020204030204" pitchFamily="34" charset="0"/>
                <a:cs typeface="Calibri Light" panose="020F0302020204030204" pitchFamily="34" charset="0"/>
              </a:rPr>
              <a:t>Today we are learning about </a:t>
            </a:r>
            <a:r>
              <a:rPr lang="en-GB" sz="2400" b="1" u="sng" dirty="0">
                <a:latin typeface="Calibri Light" panose="020F0302020204030204" pitchFamily="34" charset="0"/>
                <a:cs typeface="Calibri Light" panose="020F0302020204030204" pitchFamily="34" charset="0"/>
              </a:rPr>
              <a:t>improper fractions into mixed numbers.</a:t>
            </a:r>
          </a:p>
          <a:p>
            <a:pPr>
              <a:buNone/>
            </a:pPr>
            <a:endParaRPr lang="en-GB" sz="2400" b="1" u="sng" dirty="0">
              <a:latin typeface="Calibri Light" panose="020F0302020204030204" pitchFamily="34" charset="0"/>
              <a:cs typeface="Calibri Light" panose="020F0302020204030204" pitchFamily="34" charset="0"/>
            </a:endParaRPr>
          </a:p>
          <a:p>
            <a:pPr>
              <a:buNone/>
            </a:pPr>
            <a:r>
              <a:rPr lang="en-GB" sz="2400" dirty="0">
                <a:latin typeface="Calibri Light" panose="020F0302020204030204" pitchFamily="34" charset="0"/>
                <a:cs typeface="Calibri Light" panose="020F0302020204030204" pitchFamily="34" charset="0"/>
              </a:rPr>
              <a:t>An improper fraction is a fraction where the numerator is greater than or equal to the denominator.</a:t>
            </a:r>
          </a:p>
          <a:p>
            <a:pPr>
              <a:buNone/>
            </a:pPr>
            <a:r>
              <a:rPr lang="en-GB" sz="2400" b="1" dirty="0">
                <a:latin typeface="Calibri Light" panose="020F0302020204030204" pitchFamily="34" charset="0"/>
                <a:cs typeface="Calibri Light" panose="020F0302020204030204" pitchFamily="34" charset="0"/>
              </a:rPr>
              <a:t>Discuss in your groups and come up with some examples of improper fractions.</a:t>
            </a:r>
          </a:p>
          <a:p>
            <a:pPr>
              <a:buNone/>
            </a:pPr>
            <a:r>
              <a:rPr lang="en-GB" sz="2400" dirty="0">
                <a:solidFill>
                  <a:srgbClr val="7030A0"/>
                </a:solidFill>
                <a:latin typeface="Calibri Light" panose="020F0302020204030204" pitchFamily="34" charset="0"/>
                <a:cs typeface="Calibri Light" panose="020F0302020204030204" pitchFamily="34" charset="0"/>
              </a:rPr>
              <a:t>Challenge: Can you show me on a whiteboard using pictures?</a:t>
            </a:r>
          </a:p>
          <a:p>
            <a:pPr>
              <a:buNone/>
            </a:pPr>
            <a:r>
              <a:rPr lang="en-GB" sz="2400" dirty="0">
                <a:latin typeface="Calibri Light" panose="020F0302020204030204" pitchFamily="34" charset="0"/>
                <a:cs typeface="Calibri Light" panose="020F0302020204030204" pitchFamily="34" charset="0"/>
              </a:rPr>
              <a:t>Here is an example for you:</a:t>
            </a:r>
          </a:p>
          <a:p>
            <a:pPr>
              <a:buNone/>
            </a:pPr>
            <a:endParaRPr lang="en-GB" sz="2400" dirty="0">
              <a:latin typeface="Calibri Light" panose="020F0302020204030204" pitchFamily="34" charset="0"/>
              <a:cs typeface="Calibri Light" panose="020F0302020204030204" pitchFamily="34" charset="0"/>
            </a:endParaRPr>
          </a:p>
          <a:p>
            <a:pPr>
              <a:buNone/>
            </a:pPr>
            <a:endParaRPr lang="en-GB" sz="2400" dirty="0">
              <a:latin typeface="Calibri Light" panose="020F0302020204030204" pitchFamily="34" charset="0"/>
              <a:cs typeface="Calibri Light" panose="020F0302020204030204" pitchFamily="34" charset="0"/>
            </a:endParaRPr>
          </a:p>
          <a:p>
            <a:pPr>
              <a:buNone/>
            </a:pPr>
            <a:endParaRPr lang="en-GB" sz="2400" dirty="0">
              <a:latin typeface="Calibri Light" panose="020F0302020204030204" pitchFamily="34" charset="0"/>
              <a:cs typeface="Calibri Light" panose="020F0302020204030204" pitchFamily="34" charset="0"/>
            </a:endParaRPr>
          </a:p>
          <a:p>
            <a:pPr>
              <a:buNone/>
            </a:pPr>
            <a:endParaRPr lang="en-GB" sz="2400" dirty="0">
              <a:latin typeface="Calibri Light" panose="020F0302020204030204" pitchFamily="34" charset="0"/>
              <a:cs typeface="Calibri Light" panose="020F0302020204030204" pitchFamily="34" charset="0"/>
            </a:endParaRPr>
          </a:p>
        </p:txBody>
      </p:sp>
      <p:sp>
        <p:nvSpPr>
          <p:cNvPr id="5" name="TextBox 4">
            <a:extLst>
              <a:ext uri="{FF2B5EF4-FFF2-40B4-BE49-F238E27FC236}">
                <a16:creationId xmlns:a16="http://schemas.microsoft.com/office/drawing/2014/main" id="{E61DDFD0-BC68-48D2-BAC0-1E4FC71A4791}"/>
              </a:ext>
            </a:extLst>
          </p:cNvPr>
          <p:cNvSpPr txBox="1"/>
          <p:nvPr/>
        </p:nvSpPr>
        <p:spPr bwMode="auto">
          <a:xfrm>
            <a:off x="241300" y="177378"/>
            <a:ext cx="169296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Talk Task</a:t>
            </a:r>
          </a:p>
        </p:txBody>
      </p:sp>
      <p:pic>
        <p:nvPicPr>
          <p:cNvPr id="2" name="Picture 2" descr="what is Improper Fraction? - Definition, Facts and Examples">
            <a:extLst>
              <a:ext uri="{FF2B5EF4-FFF2-40B4-BE49-F238E27FC236}">
                <a16:creationId xmlns:a16="http://schemas.microsoft.com/office/drawing/2014/main" id="{E972A1E9-2407-4A34-B3C7-339E5F31ED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3931" y="4281235"/>
            <a:ext cx="4577015" cy="2095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73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5592" y="12181"/>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graphicFrame>
        <p:nvGraphicFramePr>
          <p:cNvPr id="39" name="Table 38">
            <a:extLst>
              <a:ext uri="{FF2B5EF4-FFF2-40B4-BE49-F238E27FC236}">
                <a16:creationId xmlns:a16="http://schemas.microsoft.com/office/drawing/2014/main" id="{CFD9BFF1-2B8C-40CF-9327-4A9E4ACD011B}"/>
              </a:ext>
            </a:extLst>
          </p:cNvPr>
          <p:cNvGraphicFramePr>
            <a:graphicFrameLocks noGrp="1"/>
          </p:cNvGraphicFramePr>
          <p:nvPr>
            <p:extLst>
              <p:ext uri="{D42A27DB-BD31-4B8C-83A1-F6EECF244321}">
                <p14:modId xmlns:p14="http://schemas.microsoft.com/office/powerpoint/2010/main" val="2261966209"/>
              </p:ext>
            </p:extLst>
          </p:nvPr>
        </p:nvGraphicFramePr>
        <p:xfrm>
          <a:off x="1525899" y="5542557"/>
          <a:ext cx="6096000" cy="592513"/>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1693930941"/>
                    </a:ext>
                  </a:extLst>
                </a:gridCol>
                <a:gridCol w="3048000">
                  <a:extLst>
                    <a:ext uri="{9D8B030D-6E8A-4147-A177-3AD203B41FA5}">
                      <a16:colId xmlns:a16="http://schemas.microsoft.com/office/drawing/2014/main" val="2358961869"/>
                    </a:ext>
                  </a:extLst>
                </a:gridCol>
              </a:tblGrid>
              <a:tr h="59251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006158418"/>
                  </a:ext>
                </a:extLst>
              </a:tr>
            </a:tbl>
          </a:graphicData>
        </a:graphic>
      </p:graphicFrame>
      <p:graphicFrame>
        <p:nvGraphicFramePr>
          <p:cNvPr id="40" name="Table 39">
            <a:extLst>
              <a:ext uri="{FF2B5EF4-FFF2-40B4-BE49-F238E27FC236}">
                <a16:creationId xmlns:a16="http://schemas.microsoft.com/office/drawing/2014/main" id="{CFB50BF5-A9C0-4BF7-B3ED-303B77738177}"/>
              </a:ext>
            </a:extLst>
          </p:cNvPr>
          <p:cNvGraphicFramePr>
            <a:graphicFrameLocks noGrp="1"/>
          </p:cNvGraphicFramePr>
          <p:nvPr>
            <p:extLst>
              <p:ext uri="{D42A27DB-BD31-4B8C-83A1-F6EECF244321}">
                <p14:modId xmlns:p14="http://schemas.microsoft.com/office/powerpoint/2010/main" val="2380104429"/>
              </p:ext>
            </p:extLst>
          </p:nvPr>
        </p:nvGraphicFramePr>
        <p:xfrm>
          <a:off x="1534052" y="4796386"/>
          <a:ext cx="6096000" cy="592513"/>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1693930941"/>
                    </a:ext>
                  </a:extLst>
                </a:gridCol>
                <a:gridCol w="3048000">
                  <a:extLst>
                    <a:ext uri="{9D8B030D-6E8A-4147-A177-3AD203B41FA5}">
                      <a16:colId xmlns:a16="http://schemas.microsoft.com/office/drawing/2014/main" val="2358961869"/>
                    </a:ext>
                  </a:extLst>
                </a:gridCol>
              </a:tblGrid>
              <a:tr h="59251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006158418"/>
                  </a:ext>
                </a:extLst>
              </a:tr>
            </a:tbl>
          </a:graphicData>
        </a:graphic>
      </p:graphicFrame>
      <p:cxnSp>
        <p:nvCxnSpPr>
          <p:cNvPr id="41" name="Straight Arrow Connector 40">
            <a:extLst>
              <a:ext uri="{FF2B5EF4-FFF2-40B4-BE49-F238E27FC236}">
                <a16:creationId xmlns:a16="http://schemas.microsoft.com/office/drawing/2014/main" id="{AD320DFE-E685-42E1-9B0A-CBFF617D27ED}"/>
              </a:ext>
            </a:extLst>
          </p:cNvPr>
          <p:cNvCxnSpPr/>
          <p:nvPr/>
        </p:nvCxnSpPr>
        <p:spPr>
          <a:xfrm>
            <a:off x="1297299" y="2774182"/>
            <a:ext cx="3075709" cy="0"/>
          </a:xfrm>
          <a:prstGeom prst="straightConnector1">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2" name="Straight Arrow Connector 41">
            <a:extLst>
              <a:ext uri="{FF2B5EF4-FFF2-40B4-BE49-F238E27FC236}">
                <a16:creationId xmlns:a16="http://schemas.microsoft.com/office/drawing/2014/main" id="{608F76F4-C8C4-49BE-95AB-D62EB2238156}"/>
              </a:ext>
            </a:extLst>
          </p:cNvPr>
          <p:cNvCxnSpPr/>
          <p:nvPr/>
        </p:nvCxnSpPr>
        <p:spPr>
          <a:xfrm>
            <a:off x="4373008" y="2774182"/>
            <a:ext cx="3075709" cy="0"/>
          </a:xfrm>
          <a:prstGeom prst="straightConnector1">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7B92296E-DF9B-4A7A-8900-308ABFAE9B48}"/>
              </a:ext>
            </a:extLst>
          </p:cNvPr>
          <p:cNvCxnSpPr/>
          <p:nvPr/>
        </p:nvCxnSpPr>
        <p:spPr>
          <a:xfrm>
            <a:off x="1297299" y="2552510"/>
            <a:ext cx="0" cy="4433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0C11D2-5E2A-4D0E-ABDD-105F2E6E6E91}"/>
              </a:ext>
            </a:extLst>
          </p:cNvPr>
          <p:cNvCxnSpPr/>
          <p:nvPr/>
        </p:nvCxnSpPr>
        <p:spPr>
          <a:xfrm>
            <a:off x="4373008" y="2538656"/>
            <a:ext cx="0" cy="4433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2FD6A83-5605-490B-BBAF-000641449647}"/>
              </a:ext>
            </a:extLst>
          </p:cNvPr>
          <p:cNvCxnSpPr/>
          <p:nvPr/>
        </p:nvCxnSpPr>
        <p:spPr>
          <a:xfrm>
            <a:off x="7440202" y="2538655"/>
            <a:ext cx="0" cy="4433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086AB1A9-0810-4F16-B2C4-4B6880F9CBD4}"/>
              </a:ext>
            </a:extLst>
          </p:cNvPr>
          <p:cNvSpPr txBox="1"/>
          <p:nvPr/>
        </p:nvSpPr>
        <p:spPr>
          <a:xfrm>
            <a:off x="1124118" y="2995855"/>
            <a:ext cx="803563" cy="584775"/>
          </a:xfrm>
          <a:prstGeom prst="rect">
            <a:avLst/>
          </a:prstGeom>
          <a:noFill/>
        </p:spPr>
        <p:txBody>
          <a:bodyPr wrap="square" rtlCol="0">
            <a:spAutoFit/>
          </a:bodyPr>
          <a:lstStyle/>
          <a:p>
            <a:pPr>
              <a:buNone/>
            </a:pPr>
            <a:r>
              <a:rPr lang="en-GB" sz="3200" dirty="0">
                <a:latin typeface="Calibri" panose="020F0502020204030204" pitchFamily="34" charset="0"/>
              </a:rPr>
              <a:t>0</a:t>
            </a:r>
          </a:p>
        </p:txBody>
      </p:sp>
      <p:sp>
        <p:nvSpPr>
          <p:cNvPr id="47" name="Left Bracket 46">
            <a:extLst>
              <a:ext uri="{FF2B5EF4-FFF2-40B4-BE49-F238E27FC236}">
                <a16:creationId xmlns:a16="http://schemas.microsoft.com/office/drawing/2014/main" id="{0A031718-D2C5-4C0E-B31A-41F1FE71897A}"/>
              </a:ext>
            </a:extLst>
          </p:cNvPr>
          <p:cNvSpPr/>
          <p:nvPr/>
        </p:nvSpPr>
        <p:spPr>
          <a:xfrm rot="16482383" flipH="1">
            <a:off x="1848180" y="1509792"/>
            <a:ext cx="484667" cy="1534808"/>
          </a:xfrm>
          <a:prstGeom prst="leftBracket">
            <a:avLst>
              <a:gd name="adj" fmla="val 152995"/>
            </a:avLst>
          </a:prstGeom>
          <a:ln w="57150">
            <a:solidFill>
              <a:srgbClr val="002060"/>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buNone/>
            </a:pPr>
            <a:endParaRPr lang="en-GB">
              <a:solidFill>
                <a:srgbClr val="002060"/>
              </a:solidFill>
            </a:endParaRPr>
          </a:p>
        </p:txBody>
      </p:sp>
      <p:cxnSp>
        <p:nvCxnSpPr>
          <p:cNvPr id="48" name="Straight Connector 47">
            <a:extLst>
              <a:ext uri="{FF2B5EF4-FFF2-40B4-BE49-F238E27FC236}">
                <a16:creationId xmlns:a16="http://schemas.microsoft.com/office/drawing/2014/main" id="{FF15C5EF-4FF0-4C5A-AE04-98B114EBD408}"/>
              </a:ext>
            </a:extLst>
          </p:cNvPr>
          <p:cNvCxnSpPr/>
          <p:nvPr/>
        </p:nvCxnSpPr>
        <p:spPr>
          <a:xfrm>
            <a:off x="2885896" y="2693942"/>
            <a:ext cx="0" cy="1772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A66C0D9-B297-40CE-A852-C4DA18C6330D}"/>
              </a:ext>
            </a:extLst>
          </p:cNvPr>
          <p:cNvCxnSpPr/>
          <p:nvPr/>
        </p:nvCxnSpPr>
        <p:spPr>
          <a:xfrm>
            <a:off x="5916868" y="2671004"/>
            <a:ext cx="0" cy="203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Left Bracket 49">
            <a:extLst>
              <a:ext uri="{FF2B5EF4-FFF2-40B4-BE49-F238E27FC236}">
                <a16:creationId xmlns:a16="http://schemas.microsoft.com/office/drawing/2014/main" id="{E9E4497E-4EB5-456B-A759-01EDD5A40D3C}"/>
              </a:ext>
            </a:extLst>
          </p:cNvPr>
          <p:cNvSpPr/>
          <p:nvPr/>
        </p:nvSpPr>
        <p:spPr>
          <a:xfrm rot="16482383" flipH="1">
            <a:off x="3400705" y="1451369"/>
            <a:ext cx="484667" cy="1568671"/>
          </a:xfrm>
          <a:prstGeom prst="leftBracket">
            <a:avLst>
              <a:gd name="adj" fmla="val 152995"/>
            </a:avLst>
          </a:prstGeom>
          <a:ln w="57150">
            <a:solidFill>
              <a:srgbClr val="002060"/>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buNone/>
            </a:pPr>
            <a:endParaRPr lang="en-GB">
              <a:solidFill>
                <a:srgbClr val="002060"/>
              </a:solidFill>
            </a:endParaRPr>
          </a:p>
        </p:txBody>
      </p:sp>
      <p:sp>
        <p:nvSpPr>
          <p:cNvPr id="51" name="Left Bracket 50">
            <a:extLst>
              <a:ext uri="{FF2B5EF4-FFF2-40B4-BE49-F238E27FC236}">
                <a16:creationId xmlns:a16="http://schemas.microsoft.com/office/drawing/2014/main" id="{0F157F6E-6A60-47D9-8AE1-F353A355F544}"/>
              </a:ext>
            </a:extLst>
          </p:cNvPr>
          <p:cNvSpPr/>
          <p:nvPr/>
        </p:nvSpPr>
        <p:spPr>
          <a:xfrm rot="16482383" flipH="1">
            <a:off x="4940913" y="1483560"/>
            <a:ext cx="484667" cy="1534808"/>
          </a:xfrm>
          <a:prstGeom prst="leftBracket">
            <a:avLst>
              <a:gd name="adj" fmla="val 152995"/>
            </a:avLst>
          </a:prstGeom>
          <a:ln w="57150">
            <a:solidFill>
              <a:srgbClr val="002060"/>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buNone/>
            </a:pPr>
            <a:endParaRPr lang="en-GB">
              <a:solidFill>
                <a:srgbClr val="002060"/>
              </a:solidFill>
            </a:endParaRPr>
          </a:p>
        </p:txBody>
      </p:sp>
      <p:sp>
        <p:nvSpPr>
          <p:cNvPr id="52" name="Left Bracket 51">
            <a:extLst>
              <a:ext uri="{FF2B5EF4-FFF2-40B4-BE49-F238E27FC236}">
                <a16:creationId xmlns:a16="http://schemas.microsoft.com/office/drawing/2014/main" id="{F7BA1DBC-BD0D-4286-BB7F-2E2A3F7FA82D}"/>
              </a:ext>
            </a:extLst>
          </p:cNvPr>
          <p:cNvSpPr/>
          <p:nvPr/>
        </p:nvSpPr>
        <p:spPr>
          <a:xfrm rot="16482383" flipH="1">
            <a:off x="6461741" y="1466602"/>
            <a:ext cx="484667" cy="1534808"/>
          </a:xfrm>
          <a:prstGeom prst="leftBracket">
            <a:avLst>
              <a:gd name="adj" fmla="val 152995"/>
            </a:avLst>
          </a:prstGeom>
          <a:ln w="57150">
            <a:solidFill>
              <a:srgbClr val="002060"/>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buNone/>
            </a:pPr>
            <a:endParaRPr lang="en-GB">
              <a:solidFill>
                <a:srgbClr val="002060"/>
              </a:solidFill>
            </a:endParaRPr>
          </a:p>
        </p:txBody>
      </p:sp>
      <mc:AlternateContent xmlns:mc="http://schemas.openxmlformats.org/markup-compatibility/2006" xmlns:a14="http://schemas.microsoft.com/office/drawing/2010/main">
        <mc:Choice Requires="a14">
          <p:sp>
            <p:nvSpPr>
              <p:cNvPr id="53" name="TextBox 52">
                <a:extLst>
                  <a:ext uri="{FF2B5EF4-FFF2-40B4-BE49-F238E27FC236}">
                    <a16:creationId xmlns:a16="http://schemas.microsoft.com/office/drawing/2014/main" id="{2594BBBE-A016-4BE1-AFE2-9CAF169C7EDE}"/>
                  </a:ext>
                </a:extLst>
              </p:cNvPr>
              <p:cNvSpPr txBox="1"/>
              <p:nvPr/>
            </p:nvSpPr>
            <p:spPr>
              <a:xfrm>
                <a:off x="1367903" y="947727"/>
                <a:ext cx="1165951" cy="998671"/>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r>
                        <a:rPr lang="en-GB" sz="3200" b="0" i="1" smtClean="0">
                          <a:latin typeface="Cambria Math" panose="02040503050406030204" pitchFamily="18" charset="0"/>
                        </a:rPr>
                        <m:t>+</m:t>
                      </m:r>
                      <m:f>
                        <m:fPr>
                          <m:ctrlPr>
                            <a:rPr lang="en-GB" sz="3200" b="0" i="1" smtClean="0">
                              <a:latin typeface="Cambria Math" panose="02040503050406030204" pitchFamily="18" charset="0"/>
                            </a:rPr>
                          </m:ctrlPr>
                        </m:fPr>
                        <m:num>
                          <m:r>
                            <m:rPr>
                              <m:nor/>
                            </m:rPr>
                            <a:rPr lang="en-GB" sz="3200" b="0" i="0" smtClean="0">
                              <a:latin typeface="Calibri" panose="020F0502020204030204" pitchFamily="34" charset="0"/>
                            </a:rPr>
                            <m:t>1</m:t>
                          </m:r>
                        </m:num>
                        <m:den>
                          <m:r>
                            <m:rPr>
                              <m:nor/>
                            </m:rPr>
                            <a:rPr lang="en-GB" sz="3200" b="0" i="0" smtClean="0">
                              <a:latin typeface="Calibri" panose="020F0502020204030204" pitchFamily="34" charset="0"/>
                            </a:rPr>
                            <m:t>2</m:t>
                          </m:r>
                        </m:den>
                      </m:f>
                    </m:oMath>
                  </m:oMathPara>
                </a14:m>
                <a:endParaRPr lang="en-GB" dirty="0">
                  <a:latin typeface="Calibri" panose="020F0502020204030204" pitchFamily="34" charset="0"/>
                </a:endParaRPr>
              </a:p>
            </p:txBody>
          </p:sp>
        </mc:Choice>
        <mc:Fallback xmlns="">
          <p:sp>
            <p:nvSpPr>
              <p:cNvPr id="53" name="TextBox 52">
                <a:extLst>
                  <a:ext uri="{FF2B5EF4-FFF2-40B4-BE49-F238E27FC236}">
                    <a16:creationId xmlns:a16="http://schemas.microsoft.com/office/drawing/2014/main" id="{2594BBBE-A016-4BE1-AFE2-9CAF169C7EDE}"/>
                  </a:ext>
                </a:extLst>
              </p:cNvPr>
              <p:cNvSpPr txBox="1">
                <a:spLocks noRot="1" noChangeAspect="1" noMove="1" noResize="1" noEditPoints="1" noAdjustHandles="1" noChangeArrowheads="1" noChangeShapeType="1" noTextEdit="1"/>
              </p:cNvSpPr>
              <p:nvPr/>
            </p:nvSpPr>
            <p:spPr>
              <a:xfrm>
                <a:off x="1367903" y="947727"/>
                <a:ext cx="1165951" cy="998671"/>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FF81B170-66D0-4EB1-AD2E-A3B3AB643439}"/>
                  </a:ext>
                </a:extLst>
              </p:cNvPr>
              <p:cNvSpPr txBox="1"/>
              <p:nvPr/>
            </p:nvSpPr>
            <p:spPr>
              <a:xfrm>
                <a:off x="2311270" y="2870871"/>
                <a:ext cx="1165951" cy="998671"/>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f>
                        <m:fPr>
                          <m:ctrlPr>
                            <a:rPr lang="en-GB" sz="3200" b="0" i="1" smtClean="0">
                              <a:latin typeface="Cambria Math" panose="02040503050406030204" pitchFamily="18" charset="0"/>
                            </a:rPr>
                          </m:ctrlPr>
                        </m:fPr>
                        <m:num>
                          <m:r>
                            <m:rPr>
                              <m:nor/>
                            </m:rPr>
                            <a:rPr lang="en-GB" sz="3200" b="0" i="0" smtClean="0">
                              <a:latin typeface="Calibri" panose="020F0502020204030204" pitchFamily="34" charset="0"/>
                            </a:rPr>
                            <m:t>1</m:t>
                          </m:r>
                        </m:num>
                        <m:den>
                          <m:r>
                            <m:rPr>
                              <m:nor/>
                            </m:rPr>
                            <a:rPr lang="en-GB" sz="3200" b="0" i="0" smtClean="0">
                              <a:latin typeface="Calibri" panose="020F0502020204030204" pitchFamily="34" charset="0"/>
                            </a:rPr>
                            <m:t>2</m:t>
                          </m:r>
                        </m:den>
                      </m:f>
                    </m:oMath>
                  </m:oMathPara>
                </a14:m>
                <a:endParaRPr lang="en-GB" dirty="0">
                  <a:latin typeface="Calibri" panose="020F0502020204030204" pitchFamily="34" charset="0"/>
                </a:endParaRPr>
              </a:p>
            </p:txBody>
          </p:sp>
        </mc:Choice>
        <mc:Fallback xmlns="">
          <p:sp>
            <p:nvSpPr>
              <p:cNvPr id="54" name="TextBox 53">
                <a:extLst>
                  <a:ext uri="{FF2B5EF4-FFF2-40B4-BE49-F238E27FC236}">
                    <a16:creationId xmlns:a16="http://schemas.microsoft.com/office/drawing/2014/main" id="{FF81B170-66D0-4EB1-AD2E-A3B3AB643439}"/>
                  </a:ext>
                </a:extLst>
              </p:cNvPr>
              <p:cNvSpPr txBox="1">
                <a:spLocks noRot="1" noChangeAspect="1" noMove="1" noResize="1" noEditPoints="1" noAdjustHandles="1" noChangeArrowheads="1" noChangeShapeType="1" noTextEdit="1"/>
              </p:cNvSpPr>
              <p:nvPr/>
            </p:nvSpPr>
            <p:spPr>
              <a:xfrm>
                <a:off x="2311270" y="2870871"/>
                <a:ext cx="1165951" cy="998671"/>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3203BCC5-7329-40D6-891B-1CCBC4042A7D}"/>
                  </a:ext>
                </a:extLst>
              </p:cNvPr>
              <p:cNvSpPr txBox="1"/>
              <p:nvPr/>
            </p:nvSpPr>
            <p:spPr>
              <a:xfrm>
                <a:off x="2894245" y="933857"/>
                <a:ext cx="1165951" cy="998671"/>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r>
                        <a:rPr lang="en-GB" sz="3200" b="0" i="1" smtClean="0">
                          <a:latin typeface="Cambria Math" panose="02040503050406030204" pitchFamily="18" charset="0"/>
                        </a:rPr>
                        <m:t>+</m:t>
                      </m:r>
                      <m:f>
                        <m:fPr>
                          <m:ctrlPr>
                            <a:rPr lang="en-GB" sz="3200" b="0" i="1" smtClean="0">
                              <a:latin typeface="Cambria Math" panose="02040503050406030204" pitchFamily="18" charset="0"/>
                            </a:rPr>
                          </m:ctrlPr>
                        </m:fPr>
                        <m:num>
                          <m:r>
                            <m:rPr>
                              <m:nor/>
                            </m:rPr>
                            <a:rPr lang="en-GB" sz="3200" b="0" i="0" smtClean="0">
                              <a:latin typeface="Calibri" panose="020F0502020204030204" pitchFamily="34" charset="0"/>
                            </a:rPr>
                            <m:t>1</m:t>
                          </m:r>
                        </m:num>
                        <m:den>
                          <m:r>
                            <m:rPr>
                              <m:nor/>
                            </m:rPr>
                            <a:rPr lang="en-GB" sz="3200" b="0" i="0" smtClean="0">
                              <a:latin typeface="Calibri" panose="020F0502020204030204" pitchFamily="34" charset="0"/>
                            </a:rPr>
                            <m:t>2</m:t>
                          </m:r>
                        </m:den>
                      </m:f>
                    </m:oMath>
                  </m:oMathPara>
                </a14:m>
                <a:endParaRPr lang="en-GB" dirty="0">
                  <a:latin typeface="Calibri" panose="020F0502020204030204" pitchFamily="34" charset="0"/>
                </a:endParaRPr>
              </a:p>
            </p:txBody>
          </p:sp>
        </mc:Choice>
        <mc:Fallback xmlns="">
          <p:sp>
            <p:nvSpPr>
              <p:cNvPr id="55" name="TextBox 54">
                <a:extLst>
                  <a:ext uri="{FF2B5EF4-FFF2-40B4-BE49-F238E27FC236}">
                    <a16:creationId xmlns:a16="http://schemas.microsoft.com/office/drawing/2014/main" id="{3203BCC5-7329-40D6-891B-1CCBC4042A7D}"/>
                  </a:ext>
                </a:extLst>
              </p:cNvPr>
              <p:cNvSpPr txBox="1">
                <a:spLocks noRot="1" noChangeAspect="1" noMove="1" noResize="1" noEditPoints="1" noAdjustHandles="1" noChangeArrowheads="1" noChangeShapeType="1" noTextEdit="1"/>
              </p:cNvSpPr>
              <p:nvPr/>
            </p:nvSpPr>
            <p:spPr>
              <a:xfrm>
                <a:off x="2894245" y="933857"/>
                <a:ext cx="1165951" cy="998671"/>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A54609DD-3303-486F-95EF-BCA2D17F4397}"/>
                  </a:ext>
                </a:extLst>
              </p:cNvPr>
              <p:cNvSpPr txBox="1"/>
              <p:nvPr/>
            </p:nvSpPr>
            <p:spPr>
              <a:xfrm>
                <a:off x="4397042" y="947727"/>
                <a:ext cx="1165951" cy="998671"/>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r>
                        <a:rPr lang="en-GB" sz="3200" b="0" i="1" smtClean="0">
                          <a:latin typeface="Cambria Math" panose="02040503050406030204" pitchFamily="18" charset="0"/>
                        </a:rPr>
                        <m:t>+</m:t>
                      </m:r>
                      <m:f>
                        <m:fPr>
                          <m:ctrlPr>
                            <a:rPr lang="en-GB" sz="3200" b="0" i="1" smtClean="0">
                              <a:latin typeface="Cambria Math" panose="02040503050406030204" pitchFamily="18" charset="0"/>
                            </a:rPr>
                          </m:ctrlPr>
                        </m:fPr>
                        <m:num>
                          <m:r>
                            <m:rPr>
                              <m:nor/>
                            </m:rPr>
                            <a:rPr lang="en-GB" sz="3200" b="0" i="0" smtClean="0">
                              <a:latin typeface="Calibri" panose="020F0502020204030204" pitchFamily="34" charset="0"/>
                            </a:rPr>
                            <m:t>1</m:t>
                          </m:r>
                        </m:num>
                        <m:den>
                          <m:r>
                            <m:rPr>
                              <m:nor/>
                            </m:rPr>
                            <a:rPr lang="en-GB" sz="3200" b="0" i="0" smtClean="0">
                              <a:latin typeface="Calibri" panose="020F0502020204030204" pitchFamily="34" charset="0"/>
                            </a:rPr>
                            <m:t>2</m:t>
                          </m:r>
                        </m:den>
                      </m:f>
                    </m:oMath>
                  </m:oMathPara>
                </a14:m>
                <a:endParaRPr lang="en-GB" dirty="0">
                  <a:latin typeface="Calibri" panose="020F0502020204030204" pitchFamily="34" charset="0"/>
                </a:endParaRPr>
              </a:p>
            </p:txBody>
          </p:sp>
        </mc:Choice>
        <mc:Fallback xmlns="">
          <p:sp>
            <p:nvSpPr>
              <p:cNvPr id="56" name="TextBox 55">
                <a:extLst>
                  <a:ext uri="{FF2B5EF4-FFF2-40B4-BE49-F238E27FC236}">
                    <a16:creationId xmlns:a16="http://schemas.microsoft.com/office/drawing/2014/main" id="{A54609DD-3303-486F-95EF-BCA2D17F4397}"/>
                  </a:ext>
                </a:extLst>
              </p:cNvPr>
              <p:cNvSpPr txBox="1">
                <a:spLocks noRot="1" noChangeAspect="1" noMove="1" noResize="1" noEditPoints="1" noAdjustHandles="1" noChangeArrowheads="1" noChangeShapeType="1" noTextEdit="1"/>
              </p:cNvSpPr>
              <p:nvPr/>
            </p:nvSpPr>
            <p:spPr>
              <a:xfrm>
                <a:off x="4397042" y="947727"/>
                <a:ext cx="1165951" cy="998671"/>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CE2DB1E0-C7B4-4290-AE62-1670AD9B75B8}"/>
                  </a:ext>
                </a:extLst>
              </p:cNvPr>
              <p:cNvSpPr txBox="1"/>
              <p:nvPr/>
            </p:nvSpPr>
            <p:spPr>
              <a:xfrm>
                <a:off x="5899839" y="933857"/>
                <a:ext cx="1165951" cy="998671"/>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r>
                        <a:rPr lang="en-GB" sz="3200" b="0" i="1" smtClean="0">
                          <a:latin typeface="Cambria Math" panose="02040503050406030204" pitchFamily="18" charset="0"/>
                        </a:rPr>
                        <m:t>+</m:t>
                      </m:r>
                      <m:f>
                        <m:fPr>
                          <m:ctrlPr>
                            <a:rPr lang="en-GB" sz="3200" b="0" i="1" smtClean="0">
                              <a:latin typeface="Cambria Math" panose="02040503050406030204" pitchFamily="18" charset="0"/>
                            </a:rPr>
                          </m:ctrlPr>
                        </m:fPr>
                        <m:num>
                          <m:r>
                            <m:rPr>
                              <m:nor/>
                            </m:rPr>
                            <a:rPr lang="en-GB" sz="3200" b="0" i="0" smtClean="0">
                              <a:latin typeface="Calibri" panose="020F0502020204030204" pitchFamily="34" charset="0"/>
                            </a:rPr>
                            <m:t>1</m:t>
                          </m:r>
                        </m:num>
                        <m:den>
                          <m:r>
                            <m:rPr>
                              <m:nor/>
                            </m:rPr>
                            <a:rPr lang="en-GB" sz="3200" b="0" i="0" smtClean="0">
                              <a:latin typeface="Calibri" panose="020F0502020204030204" pitchFamily="34" charset="0"/>
                            </a:rPr>
                            <m:t>2</m:t>
                          </m:r>
                        </m:den>
                      </m:f>
                    </m:oMath>
                  </m:oMathPara>
                </a14:m>
                <a:endParaRPr lang="en-GB" dirty="0">
                  <a:latin typeface="Calibri" panose="020F0502020204030204" pitchFamily="34" charset="0"/>
                </a:endParaRPr>
              </a:p>
            </p:txBody>
          </p:sp>
        </mc:Choice>
        <mc:Fallback xmlns="">
          <p:sp>
            <p:nvSpPr>
              <p:cNvPr id="57" name="TextBox 56">
                <a:extLst>
                  <a:ext uri="{FF2B5EF4-FFF2-40B4-BE49-F238E27FC236}">
                    <a16:creationId xmlns:a16="http://schemas.microsoft.com/office/drawing/2014/main" id="{CE2DB1E0-C7B4-4290-AE62-1670AD9B75B8}"/>
                  </a:ext>
                </a:extLst>
              </p:cNvPr>
              <p:cNvSpPr txBox="1">
                <a:spLocks noRot="1" noChangeAspect="1" noMove="1" noResize="1" noEditPoints="1" noAdjustHandles="1" noChangeArrowheads="1" noChangeShapeType="1" noTextEdit="1"/>
              </p:cNvSpPr>
              <p:nvPr/>
            </p:nvSpPr>
            <p:spPr>
              <a:xfrm>
                <a:off x="5899839" y="933857"/>
                <a:ext cx="1165951" cy="998671"/>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8" name="TextBox 57">
                <a:extLst>
                  <a:ext uri="{FF2B5EF4-FFF2-40B4-BE49-F238E27FC236}">
                    <a16:creationId xmlns:a16="http://schemas.microsoft.com/office/drawing/2014/main" id="{A9147711-32E8-4D13-AF34-E57CB9B2D74A}"/>
                  </a:ext>
                </a:extLst>
              </p:cNvPr>
              <p:cNvSpPr txBox="1"/>
              <p:nvPr/>
            </p:nvSpPr>
            <p:spPr>
              <a:xfrm>
                <a:off x="5355463" y="2894878"/>
                <a:ext cx="1165951" cy="1000659"/>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f>
                        <m:fPr>
                          <m:ctrlPr>
                            <a:rPr lang="en-GB" sz="3200" b="0" i="1" smtClean="0">
                              <a:latin typeface="Cambria Math" panose="02040503050406030204" pitchFamily="18" charset="0"/>
                            </a:rPr>
                          </m:ctrlPr>
                        </m:fPr>
                        <m:num>
                          <m:r>
                            <m:rPr>
                              <m:nor/>
                            </m:rPr>
                            <a:rPr lang="en-GB" sz="3200" b="0" i="0" smtClean="0">
                              <a:latin typeface="Calibri" panose="020F0502020204030204" pitchFamily="34" charset="0"/>
                              <a:cs typeface="Calibri" panose="020F0502020204030204" pitchFamily="34" charset="0"/>
                            </a:rPr>
                            <m:t>3</m:t>
                          </m:r>
                        </m:num>
                        <m:den>
                          <m:r>
                            <m:rPr>
                              <m:nor/>
                            </m:rPr>
                            <a:rPr lang="en-GB" sz="3200" b="0" i="0" smtClean="0">
                              <a:latin typeface="Calibri" panose="020F0502020204030204" pitchFamily="34" charset="0"/>
                              <a:cs typeface="Calibri" panose="020F0502020204030204" pitchFamily="34" charset="0"/>
                            </a:rPr>
                            <m:t>2</m:t>
                          </m:r>
                        </m:den>
                      </m:f>
                    </m:oMath>
                  </m:oMathPara>
                </a14:m>
                <a:endParaRPr lang="en-GB" dirty="0">
                  <a:latin typeface="Calibri" panose="020F0502020204030204" pitchFamily="34" charset="0"/>
                  <a:cs typeface="Calibri" panose="020F0502020204030204" pitchFamily="34" charset="0"/>
                </a:endParaRPr>
              </a:p>
            </p:txBody>
          </p:sp>
        </mc:Choice>
        <mc:Fallback xmlns="">
          <p:sp>
            <p:nvSpPr>
              <p:cNvPr id="58" name="TextBox 57">
                <a:extLst>
                  <a:ext uri="{FF2B5EF4-FFF2-40B4-BE49-F238E27FC236}">
                    <a16:creationId xmlns:a16="http://schemas.microsoft.com/office/drawing/2014/main" id="{A9147711-32E8-4D13-AF34-E57CB9B2D74A}"/>
                  </a:ext>
                </a:extLst>
              </p:cNvPr>
              <p:cNvSpPr txBox="1">
                <a:spLocks noRot="1" noChangeAspect="1" noMove="1" noResize="1" noEditPoints="1" noAdjustHandles="1" noChangeArrowheads="1" noChangeShapeType="1" noTextEdit="1"/>
              </p:cNvSpPr>
              <p:nvPr/>
            </p:nvSpPr>
            <p:spPr>
              <a:xfrm>
                <a:off x="5355463" y="2894878"/>
                <a:ext cx="1165951" cy="1000659"/>
              </a:xfrm>
              <a:prstGeom prst="rect">
                <a:avLst/>
              </a:prstGeom>
              <a:blipFill>
                <a:blip r:embed="rId8"/>
                <a:stretch>
                  <a:fillRect/>
                </a:stretch>
              </a:blipFill>
            </p:spPr>
            <p:txBody>
              <a:bodyPr/>
              <a:lstStyle/>
              <a:p>
                <a:r>
                  <a:rPr lang="en-GB">
                    <a:noFill/>
                  </a:rPr>
                  <a:t> </a:t>
                </a:r>
              </a:p>
            </p:txBody>
          </p:sp>
        </mc:Fallback>
      </mc:AlternateContent>
      <p:graphicFrame>
        <p:nvGraphicFramePr>
          <p:cNvPr id="59" name="Table 58">
            <a:extLst>
              <a:ext uri="{FF2B5EF4-FFF2-40B4-BE49-F238E27FC236}">
                <a16:creationId xmlns:a16="http://schemas.microsoft.com/office/drawing/2014/main" id="{A80F695A-A588-4AAE-AFAE-3D32B7C9344C}"/>
              </a:ext>
            </a:extLst>
          </p:cNvPr>
          <p:cNvGraphicFramePr>
            <a:graphicFrameLocks noGrp="1"/>
          </p:cNvGraphicFramePr>
          <p:nvPr>
            <p:extLst>
              <p:ext uri="{D42A27DB-BD31-4B8C-83A1-F6EECF244321}">
                <p14:modId xmlns:p14="http://schemas.microsoft.com/office/powerpoint/2010/main" val="1166387049"/>
              </p:ext>
            </p:extLst>
          </p:nvPr>
        </p:nvGraphicFramePr>
        <p:xfrm>
          <a:off x="1534052" y="4796386"/>
          <a:ext cx="6096000" cy="592513"/>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1693930941"/>
                    </a:ext>
                  </a:extLst>
                </a:gridCol>
                <a:gridCol w="3048000">
                  <a:extLst>
                    <a:ext uri="{9D8B030D-6E8A-4147-A177-3AD203B41FA5}">
                      <a16:colId xmlns:a16="http://schemas.microsoft.com/office/drawing/2014/main" val="2358961869"/>
                    </a:ext>
                  </a:extLst>
                </a:gridCol>
              </a:tblGrid>
              <a:tr h="59251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6158418"/>
                  </a:ext>
                </a:extLst>
              </a:tr>
            </a:tbl>
          </a:graphicData>
        </a:graphic>
      </p:graphicFrame>
      <p:graphicFrame>
        <p:nvGraphicFramePr>
          <p:cNvPr id="60" name="Table 59">
            <a:extLst>
              <a:ext uri="{FF2B5EF4-FFF2-40B4-BE49-F238E27FC236}">
                <a16:creationId xmlns:a16="http://schemas.microsoft.com/office/drawing/2014/main" id="{B5308D0A-BA0F-459A-9656-B45A516F26D1}"/>
              </a:ext>
            </a:extLst>
          </p:cNvPr>
          <p:cNvGraphicFramePr>
            <a:graphicFrameLocks noGrp="1"/>
          </p:cNvGraphicFramePr>
          <p:nvPr>
            <p:extLst>
              <p:ext uri="{D42A27DB-BD31-4B8C-83A1-F6EECF244321}">
                <p14:modId xmlns:p14="http://schemas.microsoft.com/office/powerpoint/2010/main" val="1121941129"/>
              </p:ext>
            </p:extLst>
          </p:nvPr>
        </p:nvGraphicFramePr>
        <p:xfrm>
          <a:off x="1534052" y="4796386"/>
          <a:ext cx="6096000" cy="592513"/>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1693930941"/>
                    </a:ext>
                  </a:extLst>
                </a:gridCol>
                <a:gridCol w="3048000">
                  <a:extLst>
                    <a:ext uri="{9D8B030D-6E8A-4147-A177-3AD203B41FA5}">
                      <a16:colId xmlns:a16="http://schemas.microsoft.com/office/drawing/2014/main" val="2358961869"/>
                    </a:ext>
                  </a:extLst>
                </a:gridCol>
              </a:tblGrid>
              <a:tr h="59251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6158418"/>
                  </a:ext>
                </a:extLst>
              </a:tr>
            </a:tbl>
          </a:graphicData>
        </a:graphic>
      </p:graphicFrame>
      <p:graphicFrame>
        <p:nvGraphicFramePr>
          <p:cNvPr id="61" name="Table 60">
            <a:extLst>
              <a:ext uri="{FF2B5EF4-FFF2-40B4-BE49-F238E27FC236}">
                <a16:creationId xmlns:a16="http://schemas.microsoft.com/office/drawing/2014/main" id="{346749D6-0386-48BF-820D-3D95E7BD139A}"/>
              </a:ext>
            </a:extLst>
          </p:cNvPr>
          <p:cNvGraphicFramePr>
            <a:graphicFrameLocks noGrp="1"/>
          </p:cNvGraphicFramePr>
          <p:nvPr>
            <p:extLst>
              <p:ext uri="{D42A27DB-BD31-4B8C-83A1-F6EECF244321}">
                <p14:modId xmlns:p14="http://schemas.microsoft.com/office/powerpoint/2010/main" val="3172160324"/>
              </p:ext>
            </p:extLst>
          </p:nvPr>
        </p:nvGraphicFramePr>
        <p:xfrm>
          <a:off x="1525899" y="5542557"/>
          <a:ext cx="6096000" cy="592513"/>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1693930941"/>
                    </a:ext>
                  </a:extLst>
                </a:gridCol>
                <a:gridCol w="3048000">
                  <a:extLst>
                    <a:ext uri="{9D8B030D-6E8A-4147-A177-3AD203B41FA5}">
                      <a16:colId xmlns:a16="http://schemas.microsoft.com/office/drawing/2014/main" val="2358961869"/>
                    </a:ext>
                  </a:extLst>
                </a:gridCol>
              </a:tblGrid>
              <a:tr h="59251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6158418"/>
                  </a:ext>
                </a:extLst>
              </a:tr>
            </a:tbl>
          </a:graphicData>
        </a:graphic>
      </p:graphicFrame>
      <p:graphicFrame>
        <p:nvGraphicFramePr>
          <p:cNvPr id="62" name="Table 61">
            <a:extLst>
              <a:ext uri="{FF2B5EF4-FFF2-40B4-BE49-F238E27FC236}">
                <a16:creationId xmlns:a16="http://schemas.microsoft.com/office/drawing/2014/main" id="{9E129285-46F2-4E33-9D47-5719340647FE}"/>
              </a:ext>
            </a:extLst>
          </p:cNvPr>
          <p:cNvGraphicFramePr>
            <a:graphicFrameLocks noGrp="1"/>
          </p:cNvGraphicFramePr>
          <p:nvPr>
            <p:extLst>
              <p:ext uri="{D42A27DB-BD31-4B8C-83A1-F6EECF244321}">
                <p14:modId xmlns:p14="http://schemas.microsoft.com/office/powerpoint/2010/main" val="250632070"/>
              </p:ext>
            </p:extLst>
          </p:nvPr>
        </p:nvGraphicFramePr>
        <p:xfrm>
          <a:off x="1525899" y="5542557"/>
          <a:ext cx="6096000" cy="592513"/>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1693930941"/>
                    </a:ext>
                  </a:extLst>
                </a:gridCol>
                <a:gridCol w="3048000">
                  <a:extLst>
                    <a:ext uri="{9D8B030D-6E8A-4147-A177-3AD203B41FA5}">
                      <a16:colId xmlns:a16="http://schemas.microsoft.com/office/drawing/2014/main" val="2358961869"/>
                    </a:ext>
                  </a:extLst>
                </a:gridCol>
              </a:tblGrid>
              <a:tr h="59251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6158418"/>
                  </a:ext>
                </a:extLst>
              </a:tr>
            </a:tbl>
          </a:graphicData>
        </a:graphic>
      </p:graphicFrame>
      <mc:AlternateContent xmlns:mc="http://schemas.openxmlformats.org/markup-compatibility/2006" xmlns:a14="http://schemas.microsoft.com/office/drawing/2010/main">
        <mc:Choice Requires="a14">
          <p:sp>
            <p:nvSpPr>
              <p:cNvPr id="63" name="TextBox 62">
                <a:extLst>
                  <a:ext uri="{FF2B5EF4-FFF2-40B4-BE49-F238E27FC236}">
                    <a16:creationId xmlns:a16="http://schemas.microsoft.com/office/drawing/2014/main" id="{AB0BB167-D037-41C2-9920-89B5599348C6}"/>
                  </a:ext>
                </a:extLst>
              </p:cNvPr>
              <p:cNvSpPr txBox="1"/>
              <p:nvPr/>
            </p:nvSpPr>
            <p:spPr>
              <a:xfrm>
                <a:off x="3781517" y="2928670"/>
                <a:ext cx="1165951" cy="1000659"/>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f>
                        <m:fPr>
                          <m:ctrlPr>
                            <a:rPr lang="en-GB" sz="3200" b="0" i="1" smtClean="0">
                              <a:latin typeface="Cambria Math" panose="02040503050406030204" pitchFamily="18" charset="0"/>
                            </a:rPr>
                          </m:ctrlPr>
                        </m:fPr>
                        <m:num>
                          <m:r>
                            <m:rPr>
                              <m:nor/>
                            </m:rPr>
                            <a:rPr lang="en-GB" sz="3200" b="0" i="0" smtClean="0">
                              <a:latin typeface="Calibri" panose="020F0502020204030204" pitchFamily="34" charset="0"/>
                            </a:rPr>
                            <m:t>2</m:t>
                          </m:r>
                        </m:num>
                        <m:den>
                          <m:r>
                            <m:rPr>
                              <m:nor/>
                            </m:rPr>
                            <a:rPr lang="en-GB" sz="3200" b="0" i="0" smtClean="0">
                              <a:latin typeface="Calibri" panose="020F0502020204030204" pitchFamily="34" charset="0"/>
                            </a:rPr>
                            <m:t>2</m:t>
                          </m:r>
                        </m:den>
                      </m:f>
                    </m:oMath>
                  </m:oMathPara>
                </a14:m>
                <a:endParaRPr lang="en-GB" dirty="0">
                  <a:latin typeface="Calibri" panose="020F0502020204030204" pitchFamily="34" charset="0"/>
                </a:endParaRPr>
              </a:p>
            </p:txBody>
          </p:sp>
        </mc:Choice>
        <mc:Fallback xmlns="">
          <p:sp>
            <p:nvSpPr>
              <p:cNvPr id="63" name="TextBox 62">
                <a:extLst>
                  <a:ext uri="{FF2B5EF4-FFF2-40B4-BE49-F238E27FC236}">
                    <a16:creationId xmlns:a16="http://schemas.microsoft.com/office/drawing/2014/main" id="{AB0BB167-D037-41C2-9920-89B5599348C6}"/>
                  </a:ext>
                </a:extLst>
              </p:cNvPr>
              <p:cNvSpPr txBox="1">
                <a:spLocks noRot="1" noChangeAspect="1" noMove="1" noResize="1" noEditPoints="1" noAdjustHandles="1" noChangeArrowheads="1" noChangeShapeType="1" noTextEdit="1"/>
              </p:cNvSpPr>
              <p:nvPr/>
            </p:nvSpPr>
            <p:spPr>
              <a:xfrm>
                <a:off x="3781517" y="2928670"/>
                <a:ext cx="1165951" cy="1000659"/>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4" name="TextBox 63">
                <a:extLst>
                  <a:ext uri="{FF2B5EF4-FFF2-40B4-BE49-F238E27FC236}">
                    <a16:creationId xmlns:a16="http://schemas.microsoft.com/office/drawing/2014/main" id="{6FBD8CA9-A27E-4961-B1C1-76A04B252785}"/>
                  </a:ext>
                </a:extLst>
              </p:cNvPr>
              <p:cNvSpPr txBox="1"/>
              <p:nvPr/>
            </p:nvSpPr>
            <p:spPr>
              <a:xfrm>
                <a:off x="6827677" y="2940220"/>
                <a:ext cx="1165951" cy="998094"/>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f>
                        <m:fPr>
                          <m:ctrlPr>
                            <a:rPr lang="en-GB" sz="3200" b="0" i="1" smtClean="0">
                              <a:latin typeface="Cambria Math" panose="02040503050406030204" pitchFamily="18" charset="0"/>
                            </a:rPr>
                          </m:ctrlPr>
                        </m:fPr>
                        <m:num>
                          <m:r>
                            <m:rPr>
                              <m:nor/>
                            </m:rPr>
                            <a:rPr lang="en-GB" sz="3200" b="0" i="0" smtClean="0">
                              <a:latin typeface="Calibri" panose="020F0502020204030204" pitchFamily="34" charset="0"/>
                            </a:rPr>
                            <m:t>4</m:t>
                          </m:r>
                        </m:num>
                        <m:den>
                          <m:r>
                            <m:rPr>
                              <m:nor/>
                            </m:rPr>
                            <a:rPr lang="en-GB" sz="3200" b="0" i="0" smtClean="0">
                              <a:latin typeface="Calibri" panose="020F0502020204030204" pitchFamily="34" charset="0"/>
                            </a:rPr>
                            <m:t>2</m:t>
                          </m:r>
                        </m:den>
                      </m:f>
                    </m:oMath>
                  </m:oMathPara>
                </a14:m>
                <a:endParaRPr lang="en-GB" dirty="0">
                  <a:latin typeface="Calibri" panose="020F0502020204030204" pitchFamily="34" charset="0"/>
                </a:endParaRPr>
              </a:p>
            </p:txBody>
          </p:sp>
        </mc:Choice>
        <mc:Fallback xmlns="">
          <p:sp>
            <p:nvSpPr>
              <p:cNvPr id="64" name="TextBox 63">
                <a:extLst>
                  <a:ext uri="{FF2B5EF4-FFF2-40B4-BE49-F238E27FC236}">
                    <a16:creationId xmlns:a16="http://schemas.microsoft.com/office/drawing/2014/main" id="{6FBD8CA9-A27E-4961-B1C1-76A04B252785}"/>
                  </a:ext>
                </a:extLst>
              </p:cNvPr>
              <p:cNvSpPr txBox="1">
                <a:spLocks noRot="1" noChangeAspect="1" noMove="1" noResize="1" noEditPoints="1" noAdjustHandles="1" noChangeArrowheads="1" noChangeShapeType="1" noTextEdit="1"/>
              </p:cNvSpPr>
              <p:nvPr/>
            </p:nvSpPr>
            <p:spPr>
              <a:xfrm>
                <a:off x="6827677" y="2940220"/>
                <a:ext cx="1165951" cy="998094"/>
              </a:xfrm>
              <a:prstGeom prst="rect">
                <a:avLst/>
              </a:prstGeom>
              <a:blipFill>
                <a:blip r:embed="rId10"/>
                <a:stretch>
                  <a:fillRect/>
                </a:stretch>
              </a:blipFill>
            </p:spPr>
            <p:txBody>
              <a:bodyPr/>
              <a:lstStyle/>
              <a:p>
                <a:r>
                  <a:rPr lang="en-GB">
                    <a:noFill/>
                  </a:rPr>
                  <a:t> </a:t>
                </a:r>
              </a:p>
            </p:txBody>
          </p:sp>
        </mc:Fallback>
      </mc:AlternateContent>
      <p:sp>
        <p:nvSpPr>
          <p:cNvPr id="65" name="TextBox 64">
            <a:extLst>
              <a:ext uri="{FF2B5EF4-FFF2-40B4-BE49-F238E27FC236}">
                <a16:creationId xmlns:a16="http://schemas.microsoft.com/office/drawing/2014/main" id="{63C8FF59-F4E0-409B-8A19-0A4FCF481C5A}"/>
              </a:ext>
            </a:extLst>
          </p:cNvPr>
          <p:cNvSpPr txBox="1"/>
          <p:nvPr/>
        </p:nvSpPr>
        <p:spPr>
          <a:xfrm>
            <a:off x="4089409" y="3716950"/>
            <a:ext cx="803563" cy="1107996"/>
          </a:xfrm>
          <a:prstGeom prst="rect">
            <a:avLst/>
          </a:prstGeom>
          <a:noFill/>
          <a:ln>
            <a:noFill/>
          </a:ln>
        </p:spPr>
        <p:txBody>
          <a:bodyPr wrap="square" rtlCol="0">
            <a:spAutoFit/>
          </a:bodyPr>
          <a:lstStyle/>
          <a:p>
            <a:pPr>
              <a:buNone/>
            </a:pPr>
            <a:r>
              <a:rPr lang="en-GB" sz="6600" dirty="0">
                <a:solidFill>
                  <a:srgbClr val="002060"/>
                </a:solidFill>
                <a:latin typeface="Calibri" panose="020F0502020204030204" pitchFamily="34" charset="0"/>
              </a:rPr>
              <a:t>1</a:t>
            </a:r>
          </a:p>
        </p:txBody>
      </p:sp>
      <mc:AlternateContent xmlns:mc="http://schemas.openxmlformats.org/markup-compatibility/2006" xmlns:a14="http://schemas.microsoft.com/office/drawing/2010/main">
        <mc:Choice Requires="a14">
          <p:sp>
            <p:nvSpPr>
              <p:cNvPr id="66" name="TextBox 65">
                <a:extLst>
                  <a:ext uri="{FF2B5EF4-FFF2-40B4-BE49-F238E27FC236}">
                    <a16:creationId xmlns:a16="http://schemas.microsoft.com/office/drawing/2014/main" id="{4C5916B5-D535-4036-AF2F-E08531E82ED0}"/>
                  </a:ext>
                </a:extLst>
              </p:cNvPr>
              <p:cNvSpPr txBox="1"/>
              <p:nvPr/>
            </p:nvSpPr>
            <p:spPr>
              <a:xfrm>
                <a:off x="5482634" y="3799928"/>
                <a:ext cx="1165951" cy="860428"/>
              </a:xfrm>
              <a:prstGeom prst="rect">
                <a:avLst/>
              </a:prstGeom>
              <a:noFill/>
              <a:ln>
                <a:noFill/>
              </a:ln>
            </p:spPr>
            <p:txBody>
              <a:bodyPr wrap="square" rtlCol="0">
                <a:spAutoFit/>
              </a:bodyPr>
              <a:lstStyle/>
              <a:p>
                <a:pPr>
                  <a:buNone/>
                </a:pPr>
                <a:r>
                  <a:rPr lang="en-GB" sz="3200" b="0" dirty="0">
                    <a:solidFill>
                      <a:srgbClr val="002060"/>
                    </a:solidFill>
                  </a:rPr>
                  <a:t>1 </a:t>
                </a:r>
                <a14:m>
                  <m:oMath xmlns:m="http://schemas.openxmlformats.org/officeDocument/2006/math">
                    <m:f>
                      <m:fPr>
                        <m:ctrlPr>
                          <a:rPr lang="en-GB" sz="3200" b="0" i="1" smtClean="0">
                            <a:solidFill>
                              <a:srgbClr val="002060"/>
                            </a:solidFill>
                            <a:latin typeface="Cambria Math" panose="02040503050406030204" pitchFamily="18" charset="0"/>
                          </a:rPr>
                        </m:ctrlPr>
                      </m:fPr>
                      <m:num>
                        <m:r>
                          <m:rPr>
                            <m:nor/>
                          </m:rPr>
                          <a:rPr lang="en-GB" sz="3200" b="0" i="0" smtClean="0">
                            <a:solidFill>
                              <a:srgbClr val="002060"/>
                            </a:solidFill>
                            <a:latin typeface="Calibri" panose="020F0502020204030204" pitchFamily="34" charset="0"/>
                          </a:rPr>
                          <m:t>1</m:t>
                        </m:r>
                      </m:num>
                      <m:den>
                        <m:r>
                          <m:rPr>
                            <m:nor/>
                          </m:rPr>
                          <a:rPr lang="en-GB" sz="3200" b="0" i="0" smtClean="0">
                            <a:solidFill>
                              <a:srgbClr val="002060"/>
                            </a:solidFill>
                            <a:latin typeface="Calibri" panose="020F0502020204030204" pitchFamily="34" charset="0"/>
                          </a:rPr>
                          <m:t>2</m:t>
                        </m:r>
                      </m:den>
                    </m:f>
                  </m:oMath>
                </a14:m>
                <a:endParaRPr lang="en-GB" dirty="0">
                  <a:solidFill>
                    <a:srgbClr val="002060"/>
                  </a:solidFill>
                  <a:latin typeface="Calibri" panose="020F0502020204030204" pitchFamily="34" charset="0"/>
                </a:endParaRPr>
              </a:p>
            </p:txBody>
          </p:sp>
        </mc:Choice>
        <mc:Fallback xmlns="">
          <p:sp>
            <p:nvSpPr>
              <p:cNvPr id="66" name="TextBox 65">
                <a:extLst>
                  <a:ext uri="{FF2B5EF4-FFF2-40B4-BE49-F238E27FC236}">
                    <a16:creationId xmlns:a16="http://schemas.microsoft.com/office/drawing/2014/main" id="{4C5916B5-D535-4036-AF2F-E08531E82ED0}"/>
                  </a:ext>
                </a:extLst>
              </p:cNvPr>
              <p:cNvSpPr txBox="1">
                <a:spLocks noRot="1" noChangeAspect="1" noMove="1" noResize="1" noEditPoints="1" noAdjustHandles="1" noChangeArrowheads="1" noChangeShapeType="1" noTextEdit="1"/>
              </p:cNvSpPr>
              <p:nvPr/>
            </p:nvSpPr>
            <p:spPr>
              <a:xfrm>
                <a:off x="5482634" y="3799928"/>
                <a:ext cx="1165951" cy="860428"/>
              </a:xfrm>
              <a:prstGeom prst="rect">
                <a:avLst/>
              </a:prstGeom>
              <a:blipFill>
                <a:blip r:embed="rId11"/>
                <a:stretch>
                  <a:fillRect l="-13021" b="-9220"/>
                </a:stretch>
              </a:blipFill>
              <a:ln>
                <a:noFill/>
              </a:ln>
            </p:spPr>
            <p:txBody>
              <a:bodyPr/>
              <a:lstStyle/>
              <a:p>
                <a:r>
                  <a:rPr lang="en-GB">
                    <a:noFill/>
                  </a:rPr>
                  <a:t> </a:t>
                </a:r>
              </a:p>
            </p:txBody>
          </p:sp>
        </mc:Fallback>
      </mc:AlternateContent>
      <p:sp>
        <p:nvSpPr>
          <p:cNvPr id="67" name="TextBox 66">
            <a:extLst>
              <a:ext uri="{FF2B5EF4-FFF2-40B4-BE49-F238E27FC236}">
                <a16:creationId xmlns:a16="http://schemas.microsoft.com/office/drawing/2014/main" id="{5AA8C36D-CC5B-4EC9-AE7D-F4AC7507248C}"/>
              </a:ext>
            </a:extLst>
          </p:cNvPr>
          <p:cNvSpPr txBox="1"/>
          <p:nvPr/>
        </p:nvSpPr>
        <p:spPr>
          <a:xfrm>
            <a:off x="7129256" y="3673082"/>
            <a:ext cx="803563" cy="1107996"/>
          </a:xfrm>
          <a:prstGeom prst="rect">
            <a:avLst/>
          </a:prstGeom>
          <a:noFill/>
          <a:ln>
            <a:noFill/>
          </a:ln>
        </p:spPr>
        <p:txBody>
          <a:bodyPr wrap="square" rtlCol="0">
            <a:spAutoFit/>
          </a:bodyPr>
          <a:lstStyle/>
          <a:p>
            <a:pPr>
              <a:buNone/>
            </a:pPr>
            <a:r>
              <a:rPr lang="en-GB" sz="6600" dirty="0">
                <a:solidFill>
                  <a:srgbClr val="002060"/>
                </a:solidFill>
                <a:latin typeface="Calibri" panose="020F0502020204030204" pitchFamily="34" charset="0"/>
              </a:rPr>
              <a:t>2</a:t>
            </a:r>
          </a:p>
        </p:txBody>
      </p:sp>
    </p:spTree>
    <p:extLst>
      <p:ext uri="{BB962C8B-B14F-4D97-AF65-F5344CB8AC3E}">
        <p14:creationId xmlns:p14="http://schemas.microsoft.com/office/powerpoint/2010/main" val="92103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3"/>
                                        </p:tgtEl>
                                        <p:attrNameLst>
                                          <p:attrName>style.visibility</p:attrName>
                                        </p:attrNameLst>
                                      </p:cBhvr>
                                      <p:to>
                                        <p:strVal val="visible"/>
                                      </p:to>
                                    </p:set>
                                    <p:animEffect transition="in" filter="fade">
                                      <p:cBhvr>
                                        <p:cTn id="10" dur="500"/>
                                        <p:tgtEl>
                                          <p:spTgt spid="5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fade">
                                      <p:cBhvr>
                                        <p:cTn id="15" dur="500"/>
                                        <p:tgtEl>
                                          <p:spTgt spid="5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wipe(left)">
                                      <p:cBhvr>
                                        <p:cTn id="20" dur="500"/>
                                        <p:tgtEl>
                                          <p:spTgt spid="5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fade">
                                      <p:cBhvr>
                                        <p:cTn id="23" dur="500"/>
                                        <p:tgtEl>
                                          <p:spTgt spid="5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3"/>
                                        </p:tgtEl>
                                        <p:attrNameLst>
                                          <p:attrName>style.visibility</p:attrName>
                                        </p:attrNameLst>
                                      </p:cBhvr>
                                      <p:to>
                                        <p:strVal val="visible"/>
                                      </p:to>
                                    </p:set>
                                    <p:animEffect transition="in" filter="fade">
                                      <p:cBhvr>
                                        <p:cTn id="28" dur="500"/>
                                        <p:tgtEl>
                                          <p:spTgt spid="6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wipe(left)">
                                      <p:cBhvr>
                                        <p:cTn id="33" dur="500"/>
                                        <p:tgtEl>
                                          <p:spTgt spid="5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fade">
                                      <p:cBhvr>
                                        <p:cTn id="36" dur="500"/>
                                        <p:tgtEl>
                                          <p:spTgt spid="5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8"/>
                                        </p:tgtEl>
                                        <p:attrNameLst>
                                          <p:attrName>style.visibility</p:attrName>
                                        </p:attrNameLst>
                                      </p:cBhvr>
                                      <p:to>
                                        <p:strVal val="visible"/>
                                      </p:to>
                                    </p:set>
                                    <p:animEffect transition="in" filter="fade">
                                      <p:cBhvr>
                                        <p:cTn id="41" dur="500"/>
                                        <p:tgtEl>
                                          <p:spTgt spid="5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wipe(left)">
                                      <p:cBhvr>
                                        <p:cTn id="46" dur="500"/>
                                        <p:tgtEl>
                                          <p:spTgt spid="5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57"/>
                                        </p:tgtEl>
                                        <p:attrNameLst>
                                          <p:attrName>style.visibility</p:attrName>
                                        </p:attrNameLst>
                                      </p:cBhvr>
                                      <p:to>
                                        <p:strVal val="visible"/>
                                      </p:to>
                                    </p:set>
                                    <p:animEffect transition="in" filter="fade">
                                      <p:cBhvr>
                                        <p:cTn id="49" dur="500"/>
                                        <p:tgtEl>
                                          <p:spTgt spid="57"/>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64"/>
                                        </p:tgtEl>
                                        <p:attrNameLst>
                                          <p:attrName>style.visibility</p:attrName>
                                        </p:attrNameLst>
                                      </p:cBhvr>
                                      <p:to>
                                        <p:strVal val="visible"/>
                                      </p:to>
                                    </p:set>
                                    <p:animEffect transition="in" filter="fade">
                                      <p:cBhvr>
                                        <p:cTn id="54" dur="500"/>
                                        <p:tgtEl>
                                          <p:spTgt spid="64"/>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59"/>
                                        </p:tgtEl>
                                        <p:attrNameLst>
                                          <p:attrName>style.visibility</p:attrName>
                                        </p:attrNameLst>
                                      </p:cBhvr>
                                      <p:to>
                                        <p:strVal val="visible"/>
                                      </p:to>
                                    </p:set>
                                    <p:animEffect transition="in" filter="fade">
                                      <p:cBhvr>
                                        <p:cTn id="59" dur="500"/>
                                        <p:tgtEl>
                                          <p:spTgt spid="59"/>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60"/>
                                        </p:tgtEl>
                                        <p:attrNameLst>
                                          <p:attrName>style.visibility</p:attrName>
                                        </p:attrNameLst>
                                      </p:cBhvr>
                                      <p:to>
                                        <p:strVal val="visible"/>
                                      </p:to>
                                    </p:set>
                                    <p:animEffect transition="in" filter="wipe(left)">
                                      <p:cBhvr>
                                        <p:cTn id="64" dur="500"/>
                                        <p:tgtEl>
                                          <p:spTgt spid="60"/>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wipe(left)">
                                      <p:cBhvr>
                                        <p:cTn id="69" dur="500"/>
                                        <p:tgtEl>
                                          <p:spTgt spid="40"/>
                                        </p:tgtEl>
                                      </p:cBhvr>
                                    </p:animEffect>
                                  </p:childTnLst>
                                </p:cTn>
                              </p:par>
                            </p:childTnLst>
                          </p:cTn>
                        </p:par>
                      </p:childTnLst>
                    </p:cTn>
                  </p:par>
                  <p:par>
                    <p:cTn id="70" fill="hold">
                      <p:stCondLst>
                        <p:cond delay="indefinite"/>
                      </p:stCondLst>
                      <p:childTnLst>
                        <p:par>
                          <p:cTn id="71" fill="hold">
                            <p:stCondLst>
                              <p:cond delay="0"/>
                            </p:stCondLst>
                            <p:childTnLst>
                              <p:par>
                                <p:cTn id="72" presetID="26" presetClass="emph" presetSubtype="0" fill="hold" grpId="1" nodeType="clickEffect">
                                  <p:stCondLst>
                                    <p:cond delay="0"/>
                                  </p:stCondLst>
                                  <p:childTnLst>
                                    <p:animEffect transition="out" filter="fade">
                                      <p:cBhvr>
                                        <p:cTn id="73" dur="500" tmFilter="0, 0; .2, .5; .8, .5; 1, 0"/>
                                        <p:tgtEl>
                                          <p:spTgt spid="63"/>
                                        </p:tgtEl>
                                      </p:cBhvr>
                                    </p:animEffect>
                                    <p:animScale>
                                      <p:cBhvr>
                                        <p:cTn id="74" dur="250" autoRev="1" fill="hold"/>
                                        <p:tgtEl>
                                          <p:spTgt spid="63"/>
                                        </p:tgtEl>
                                      </p:cBhvr>
                                      <p:by x="105000" y="105000"/>
                                    </p:animScale>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61"/>
                                        </p:tgtEl>
                                        <p:attrNameLst>
                                          <p:attrName>style.visibility</p:attrName>
                                        </p:attrNameLst>
                                      </p:cBhvr>
                                      <p:to>
                                        <p:strVal val="visible"/>
                                      </p:to>
                                    </p:set>
                                    <p:animEffect transition="in" filter="fade">
                                      <p:cBhvr>
                                        <p:cTn id="83" dur="500"/>
                                        <p:tgtEl>
                                          <p:spTgt spid="61"/>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childTnLst>
                                    <p:set>
                                      <p:cBhvr>
                                        <p:cTn id="87" dur="1" fill="hold">
                                          <p:stCondLst>
                                            <p:cond delay="0"/>
                                          </p:stCondLst>
                                        </p:cTn>
                                        <p:tgtEl>
                                          <p:spTgt spid="62"/>
                                        </p:tgtEl>
                                        <p:attrNameLst>
                                          <p:attrName>style.visibility</p:attrName>
                                        </p:attrNameLst>
                                      </p:cBhvr>
                                      <p:to>
                                        <p:strVal val="visible"/>
                                      </p:to>
                                    </p:set>
                                    <p:animEffect transition="in" filter="wipe(left)">
                                      <p:cBhvr>
                                        <p:cTn id="88" dur="500"/>
                                        <p:tgtEl>
                                          <p:spTgt spid="62"/>
                                        </p:tgtEl>
                                      </p:cBhvr>
                                    </p:animEffect>
                                  </p:childTnLst>
                                </p:cTn>
                              </p:par>
                            </p:childTnLst>
                          </p:cTn>
                        </p:par>
                      </p:childTnLst>
                    </p:cTn>
                  </p:par>
                  <p:par>
                    <p:cTn id="89" fill="hold">
                      <p:stCondLst>
                        <p:cond delay="indefinite"/>
                      </p:stCondLst>
                      <p:childTnLst>
                        <p:par>
                          <p:cTn id="90" fill="hold">
                            <p:stCondLst>
                              <p:cond delay="0"/>
                            </p:stCondLst>
                            <p:childTnLst>
                              <p:par>
                                <p:cTn id="91" presetID="26" presetClass="emph" presetSubtype="0" fill="hold" grpId="1" nodeType="clickEffect">
                                  <p:stCondLst>
                                    <p:cond delay="0"/>
                                  </p:stCondLst>
                                  <p:childTnLst>
                                    <p:animEffect transition="out" filter="fade">
                                      <p:cBhvr>
                                        <p:cTn id="92" dur="500" tmFilter="0, 0; .2, .5; .8, .5; 1, 0"/>
                                        <p:tgtEl>
                                          <p:spTgt spid="58"/>
                                        </p:tgtEl>
                                      </p:cBhvr>
                                    </p:animEffect>
                                    <p:animScale>
                                      <p:cBhvr>
                                        <p:cTn id="93" dur="250" autoRev="1" fill="hold"/>
                                        <p:tgtEl>
                                          <p:spTgt spid="58"/>
                                        </p:tgtEl>
                                      </p:cBhvr>
                                      <p:by x="105000" y="105000"/>
                                    </p:animScale>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66"/>
                                        </p:tgtEl>
                                        <p:attrNameLst>
                                          <p:attrName>style.visibility</p:attrName>
                                        </p:attrNameLst>
                                      </p:cBhvr>
                                      <p:to>
                                        <p:strVal val="visible"/>
                                      </p:to>
                                    </p:set>
                                    <p:animEffect transition="in" filter="fade">
                                      <p:cBhvr>
                                        <p:cTn id="98" dur="500"/>
                                        <p:tgtEl>
                                          <p:spTgt spid="66"/>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nodeType="clickEffect">
                                  <p:stCondLst>
                                    <p:cond delay="0"/>
                                  </p:stCondLst>
                                  <p:childTnLst>
                                    <p:set>
                                      <p:cBhvr>
                                        <p:cTn id="102" dur="1" fill="hold">
                                          <p:stCondLst>
                                            <p:cond delay="0"/>
                                          </p:stCondLst>
                                        </p:cTn>
                                        <p:tgtEl>
                                          <p:spTgt spid="39"/>
                                        </p:tgtEl>
                                        <p:attrNameLst>
                                          <p:attrName>style.visibility</p:attrName>
                                        </p:attrNameLst>
                                      </p:cBhvr>
                                      <p:to>
                                        <p:strVal val="visible"/>
                                      </p:to>
                                    </p:set>
                                    <p:animEffect transition="in" filter="wipe(left)">
                                      <p:cBhvr>
                                        <p:cTn id="103" dur="500"/>
                                        <p:tgtEl>
                                          <p:spTgt spid="39"/>
                                        </p:tgtEl>
                                      </p:cBhvr>
                                    </p:animEffect>
                                  </p:childTnLst>
                                </p:cTn>
                              </p:par>
                            </p:childTnLst>
                          </p:cTn>
                        </p:par>
                      </p:childTnLst>
                    </p:cTn>
                  </p:par>
                  <p:par>
                    <p:cTn id="104" fill="hold">
                      <p:stCondLst>
                        <p:cond delay="indefinite"/>
                      </p:stCondLst>
                      <p:childTnLst>
                        <p:par>
                          <p:cTn id="105" fill="hold">
                            <p:stCondLst>
                              <p:cond delay="0"/>
                            </p:stCondLst>
                            <p:childTnLst>
                              <p:par>
                                <p:cTn id="106" presetID="26" presetClass="emph" presetSubtype="0" fill="hold" grpId="1" nodeType="clickEffect">
                                  <p:stCondLst>
                                    <p:cond delay="0"/>
                                  </p:stCondLst>
                                  <p:childTnLst>
                                    <p:animEffect transition="out" filter="fade">
                                      <p:cBhvr>
                                        <p:cTn id="107" dur="500" tmFilter="0, 0; .2, .5; .8, .5; 1, 0"/>
                                        <p:tgtEl>
                                          <p:spTgt spid="64"/>
                                        </p:tgtEl>
                                      </p:cBhvr>
                                    </p:animEffect>
                                    <p:animScale>
                                      <p:cBhvr>
                                        <p:cTn id="108" dur="250" autoRev="1" fill="hold"/>
                                        <p:tgtEl>
                                          <p:spTgt spid="64"/>
                                        </p:tgtEl>
                                      </p:cBhvr>
                                      <p:by x="105000" y="105000"/>
                                    </p:animScale>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50" grpId="0" animBg="1"/>
      <p:bldP spid="51" grpId="0" animBg="1"/>
      <p:bldP spid="52" grpId="0" animBg="1"/>
      <p:bldP spid="53" grpId="0"/>
      <p:bldP spid="54" grpId="0"/>
      <p:bldP spid="55" grpId="0"/>
      <p:bldP spid="56" grpId="0"/>
      <p:bldP spid="57" grpId="0"/>
      <p:bldP spid="58" grpId="0"/>
      <p:bldP spid="58" grpId="1"/>
      <p:bldP spid="63" grpId="0"/>
      <p:bldP spid="63" grpId="1"/>
      <p:bldP spid="64" grpId="0"/>
      <p:bldP spid="64" grpId="1"/>
      <p:bldP spid="65" grpId="0"/>
      <p:bldP spid="66" grpId="0"/>
      <p:bldP spid="6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5592" y="12181"/>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33" name="TextBox 32">
            <a:extLst>
              <a:ext uri="{FF2B5EF4-FFF2-40B4-BE49-F238E27FC236}">
                <a16:creationId xmlns:a16="http://schemas.microsoft.com/office/drawing/2014/main" id="{E419DA47-2A3C-43DA-A4DE-6AB7BD0DF82F}"/>
              </a:ext>
            </a:extLst>
          </p:cNvPr>
          <p:cNvSpPr txBox="1"/>
          <p:nvPr/>
        </p:nvSpPr>
        <p:spPr>
          <a:xfrm>
            <a:off x="3258613" y="3232331"/>
            <a:ext cx="4647113" cy="2419124"/>
          </a:xfrm>
          <a:prstGeom prst="rect">
            <a:avLst/>
          </a:prstGeom>
          <a:noFill/>
        </p:spPr>
        <p:txBody>
          <a:bodyPr wrap="square" rtlCol="0">
            <a:spAutoFit/>
          </a:bodyPr>
          <a:lstStyle/>
          <a:p>
            <a:pPr algn="ctr">
              <a:buNone/>
            </a:pPr>
            <a:r>
              <a:rPr lang="en-GB" sz="2800" dirty="0">
                <a:latin typeface="Calibri" panose="020F0502020204030204" pitchFamily="34" charset="0"/>
              </a:rPr>
              <a:t>This is an </a:t>
            </a:r>
            <a:r>
              <a:rPr lang="en-GB" sz="2800" b="1" dirty="0">
                <a:latin typeface="Calibri" panose="020F0502020204030204" pitchFamily="34" charset="0"/>
              </a:rPr>
              <a:t>improper </a:t>
            </a:r>
            <a:r>
              <a:rPr lang="en-GB" sz="2800" dirty="0">
                <a:latin typeface="Calibri" panose="020F0502020204030204" pitchFamily="34" charset="0"/>
              </a:rPr>
              <a:t>fraction. </a:t>
            </a:r>
          </a:p>
          <a:p>
            <a:pPr algn="ctr">
              <a:buNone/>
            </a:pPr>
            <a:endParaRPr lang="en-GB" sz="2800" dirty="0">
              <a:latin typeface="Calibri" panose="020F0502020204030204" pitchFamily="34" charset="0"/>
            </a:endParaRPr>
          </a:p>
          <a:p>
            <a:pPr algn="ctr">
              <a:buNone/>
            </a:pPr>
            <a:r>
              <a:rPr lang="en-GB" sz="2800" dirty="0">
                <a:latin typeface="Calibri" panose="020F0502020204030204" pitchFamily="34" charset="0"/>
              </a:rPr>
              <a:t>An improper fraction is where the </a:t>
            </a:r>
            <a:r>
              <a:rPr lang="en-GB" sz="2800" b="1" dirty="0">
                <a:latin typeface="Calibri" panose="020F0502020204030204" pitchFamily="34" charset="0"/>
              </a:rPr>
              <a:t>numerator </a:t>
            </a:r>
            <a:r>
              <a:rPr lang="en-GB" sz="2800" dirty="0">
                <a:latin typeface="Calibri" panose="020F0502020204030204" pitchFamily="34" charset="0"/>
              </a:rPr>
              <a:t>is greater than the </a:t>
            </a:r>
            <a:r>
              <a:rPr lang="en-GB" sz="2800" b="1" dirty="0">
                <a:latin typeface="Calibri" panose="020F0502020204030204" pitchFamily="34" charset="0"/>
              </a:rPr>
              <a:t>denominator.</a:t>
            </a:r>
            <a:endParaRPr lang="en-GB" sz="2800" dirty="0">
              <a:latin typeface="Calibri" panose="020F0502020204030204" pitchFamily="34" charset="0"/>
            </a:endParaRPr>
          </a:p>
        </p:txBody>
      </p:sp>
      <p:sp>
        <p:nvSpPr>
          <p:cNvPr id="34" name="TextBox 33">
            <a:extLst>
              <a:ext uri="{FF2B5EF4-FFF2-40B4-BE49-F238E27FC236}">
                <a16:creationId xmlns:a16="http://schemas.microsoft.com/office/drawing/2014/main" id="{BF912BD9-A920-4FF1-BC87-4838E8BFA4BB}"/>
              </a:ext>
            </a:extLst>
          </p:cNvPr>
          <p:cNvSpPr txBox="1"/>
          <p:nvPr/>
        </p:nvSpPr>
        <p:spPr>
          <a:xfrm>
            <a:off x="5289347" y="3232331"/>
            <a:ext cx="2854197" cy="2850011"/>
          </a:xfrm>
          <a:prstGeom prst="rect">
            <a:avLst/>
          </a:prstGeom>
          <a:noFill/>
        </p:spPr>
        <p:txBody>
          <a:bodyPr wrap="square" rtlCol="0">
            <a:spAutoFit/>
          </a:bodyPr>
          <a:lstStyle/>
          <a:p>
            <a:pPr algn="ctr">
              <a:buNone/>
            </a:pPr>
            <a:r>
              <a:rPr lang="en-GB" sz="2800" dirty="0">
                <a:latin typeface="Calibri" panose="020F0502020204030204" pitchFamily="34" charset="0"/>
              </a:rPr>
              <a:t>This is a </a:t>
            </a:r>
            <a:r>
              <a:rPr lang="en-GB" sz="2800" b="1" dirty="0">
                <a:latin typeface="Calibri" panose="020F0502020204030204" pitchFamily="34" charset="0"/>
              </a:rPr>
              <a:t>mixed number.</a:t>
            </a:r>
          </a:p>
          <a:p>
            <a:pPr algn="ctr">
              <a:buNone/>
            </a:pPr>
            <a:endParaRPr lang="en-GB" sz="2800" b="1" dirty="0">
              <a:latin typeface="Calibri" panose="020F0502020204030204" pitchFamily="34" charset="0"/>
            </a:endParaRPr>
          </a:p>
          <a:p>
            <a:pPr algn="ctr">
              <a:buNone/>
            </a:pPr>
            <a:r>
              <a:rPr lang="en-GB" sz="2800" dirty="0">
                <a:latin typeface="Calibri" panose="020F0502020204030204" pitchFamily="34" charset="0"/>
              </a:rPr>
              <a:t>It is a number with a whole and a fraction.</a:t>
            </a:r>
          </a:p>
        </p:txBody>
      </p:sp>
      <p:graphicFrame>
        <p:nvGraphicFramePr>
          <p:cNvPr id="35" name="Table 34">
            <a:extLst>
              <a:ext uri="{FF2B5EF4-FFF2-40B4-BE49-F238E27FC236}">
                <a16:creationId xmlns:a16="http://schemas.microsoft.com/office/drawing/2014/main" id="{0DE77FDB-212F-4D1B-991D-626AA58C9767}"/>
              </a:ext>
            </a:extLst>
          </p:cNvPr>
          <p:cNvGraphicFramePr>
            <a:graphicFrameLocks noGrp="1"/>
          </p:cNvGraphicFramePr>
          <p:nvPr>
            <p:extLst>
              <p:ext uri="{D42A27DB-BD31-4B8C-83A1-F6EECF244321}">
                <p14:modId xmlns:p14="http://schemas.microsoft.com/office/powerpoint/2010/main" val="2724088938"/>
              </p:ext>
            </p:extLst>
          </p:nvPr>
        </p:nvGraphicFramePr>
        <p:xfrm>
          <a:off x="1018070" y="1099382"/>
          <a:ext cx="6096000" cy="592513"/>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1693930941"/>
                    </a:ext>
                  </a:extLst>
                </a:gridCol>
                <a:gridCol w="3048000">
                  <a:extLst>
                    <a:ext uri="{9D8B030D-6E8A-4147-A177-3AD203B41FA5}">
                      <a16:colId xmlns:a16="http://schemas.microsoft.com/office/drawing/2014/main" val="2358961869"/>
                    </a:ext>
                  </a:extLst>
                </a:gridCol>
              </a:tblGrid>
              <a:tr h="59251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3006158418"/>
                  </a:ext>
                </a:extLst>
              </a:tr>
            </a:tbl>
          </a:graphicData>
        </a:graphic>
      </p:graphicFrame>
      <p:graphicFrame>
        <p:nvGraphicFramePr>
          <p:cNvPr id="36" name="Table 35">
            <a:extLst>
              <a:ext uri="{FF2B5EF4-FFF2-40B4-BE49-F238E27FC236}">
                <a16:creationId xmlns:a16="http://schemas.microsoft.com/office/drawing/2014/main" id="{D9AF2AC5-02B0-43B4-8567-5E0EEC00B191}"/>
              </a:ext>
            </a:extLst>
          </p:cNvPr>
          <p:cNvGraphicFramePr>
            <a:graphicFrameLocks noGrp="1"/>
          </p:cNvGraphicFramePr>
          <p:nvPr>
            <p:extLst>
              <p:ext uri="{D42A27DB-BD31-4B8C-83A1-F6EECF244321}">
                <p14:modId xmlns:p14="http://schemas.microsoft.com/office/powerpoint/2010/main" val="1169642639"/>
              </p:ext>
            </p:extLst>
          </p:nvPr>
        </p:nvGraphicFramePr>
        <p:xfrm>
          <a:off x="1018070" y="1999928"/>
          <a:ext cx="6096000" cy="592513"/>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1693930941"/>
                    </a:ext>
                  </a:extLst>
                </a:gridCol>
                <a:gridCol w="3048000">
                  <a:extLst>
                    <a:ext uri="{9D8B030D-6E8A-4147-A177-3AD203B41FA5}">
                      <a16:colId xmlns:a16="http://schemas.microsoft.com/office/drawing/2014/main" val="2358961869"/>
                    </a:ext>
                  </a:extLst>
                </a:gridCol>
              </a:tblGrid>
              <a:tr h="59251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6158418"/>
                  </a:ext>
                </a:extLst>
              </a:tr>
            </a:tbl>
          </a:graphicData>
        </a:graphic>
      </p:graphicFrame>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8686A424-7328-4E37-8565-6A793F723C2B}"/>
                  </a:ext>
                </a:extLst>
              </p:cNvPr>
              <p:cNvSpPr txBox="1"/>
              <p:nvPr/>
            </p:nvSpPr>
            <p:spPr>
              <a:xfrm>
                <a:off x="1168523" y="3440802"/>
                <a:ext cx="3491345" cy="1900585"/>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f>
                        <m:fPr>
                          <m:ctrlPr>
                            <a:rPr lang="en-GB" sz="6000" b="0" i="1" smtClean="0">
                              <a:latin typeface="Cambria Math" panose="02040503050406030204" pitchFamily="18" charset="0"/>
                            </a:rPr>
                          </m:ctrlPr>
                        </m:fPr>
                        <m:num/>
                        <m:den>
                          <m:r>
                            <m:rPr>
                              <m:nor/>
                            </m:rPr>
                            <a:rPr lang="en-GB" sz="6000" b="0" i="0" smtClean="0">
                              <a:latin typeface="Calibri" panose="020F0502020204030204" pitchFamily="34" charset="0"/>
                            </a:rPr>
                            <m:t>2</m:t>
                          </m:r>
                        </m:den>
                      </m:f>
                    </m:oMath>
                  </m:oMathPara>
                </a14:m>
                <a:endParaRPr lang="en-GB" sz="3200" dirty="0">
                  <a:latin typeface="Calibri" panose="020F0502020204030204" pitchFamily="34" charset="0"/>
                </a:endParaRPr>
              </a:p>
            </p:txBody>
          </p:sp>
        </mc:Choice>
        <mc:Fallback xmlns="">
          <p:sp>
            <p:nvSpPr>
              <p:cNvPr id="37" name="TextBox 36">
                <a:extLst>
                  <a:ext uri="{FF2B5EF4-FFF2-40B4-BE49-F238E27FC236}">
                    <a16:creationId xmlns:a16="http://schemas.microsoft.com/office/drawing/2014/main" id="{8686A424-7328-4E37-8565-6A793F723C2B}"/>
                  </a:ext>
                </a:extLst>
              </p:cNvPr>
              <p:cNvSpPr txBox="1">
                <a:spLocks noRot="1" noChangeAspect="1" noMove="1" noResize="1" noEditPoints="1" noAdjustHandles="1" noChangeArrowheads="1" noChangeShapeType="1" noTextEdit="1"/>
              </p:cNvSpPr>
              <p:nvPr/>
            </p:nvSpPr>
            <p:spPr>
              <a:xfrm>
                <a:off x="1168523" y="3440802"/>
                <a:ext cx="3491345" cy="1900585"/>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B1EB4C44-D344-4D64-99CC-9E601A58F1FB}"/>
                  </a:ext>
                </a:extLst>
              </p:cNvPr>
              <p:cNvSpPr txBox="1"/>
              <p:nvPr/>
            </p:nvSpPr>
            <p:spPr>
              <a:xfrm>
                <a:off x="3439269" y="3847883"/>
                <a:ext cx="3491345" cy="1015663"/>
              </a:xfrm>
              <a:prstGeom prst="rect">
                <a:avLst/>
              </a:prstGeom>
              <a:noFill/>
            </p:spPr>
            <p:txBody>
              <a:bodyPr wrap="square" rtlCol="0">
                <a:spAutoFit/>
              </a:bodyPr>
              <a:lstStyle/>
              <a:p>
                <a:pPr>
                  <a:buNone/>
                </a:pPr>
                <a14:m>
                  <m:oMath xmlns:m="http://schemas.openxmlformats.org/officeDocument/2006/math">
                    <m:r>
                      <a:rPr lang="en-GB" sz="6000" b="0" i="1" smtClean="0">
                        <a:latin typeface="Cambria Math" panose="02040503050406030204" pitchFamily="18" charset="0"/>
                      </a:rPr>
                      <m:t>=</m:t>
                    </m:r>
                  </m:oMath>
                </a14:m>
                <a:r>
                  <a:rPr lang="en-GB" sz="6000" dirty="0">
                    <a:latin typeface="Calibri" panose="020F0502020204030204" pitchFamily="34" charset="0"/>
                  </a:rPr>
                  <a:t> </a:t>
                </a:r>
                <a14:m>
                  <m:oMath xmlns:m="http://schemas.openxmlformats.org/officeDocument/2006/math">
                    <m:r>
                      <m:rPr>
                        <m:nor/>
                      </m:rPr>
                      <a:rPr lang="en-GB" sz="6000" b="0" i="0" dirty="0" smtClean="0">
                        <a:latin typeface="Calibri" panose="020F0502020204030204" pitchFamily="34" charset="0"/>
                      </a:rPr>
                      <m:t>1</m:t>
                    </m:r>
                  </m:oMath>
                </a14:m>
                <a:endParaRPr lang="en-GB" sz="6000" dirty="0">
                  <a:latin typeface="Calibri" panose="020F0502020204030204" pitchFamily="34" charset="0"/>
                </a:endParaRPr>
              </a:p>
            </p:txBody>
          </p:sp>
        </mc:Choice>
        <mc:Fallback xmlns="">
          <p:sp>
            <p:nvSpPr>
              <p:cNvPr id="38" name="TextBox 37">
                <a:extLst>
                  <a:ext uri="{FF2B5EF4-FFF2-40B4-BE49-F238E27FC236}">
                    <a16:creationId xmlns:a16="http://schemas.microsoft.com/office/drawing/2014/main" id="{B1EB4C44-D344-4D64-99CC-9E601A58F1FB}"/>
                  </a:ext>
                </a:extLst>
              </p:cNvPr>
              <p:cNvSpPr txBox="1">
                <a:spLocks noRot="1" noChangeAspect="1" noMove="1" noResize="1" noEditPoints="1" noAdjustHandles="1" noChangeArrowheads="1" noChangeShapeType="1" noTextEdit="1"/>
              </p:cNvSpPr>
              <p:nvPr/>
            </p:nvSpPr>
            <p:spPr>
              <a:xfrm>
                <a:off x="3439269" y="3847883"/>
                <a:ext cx="3491345" cy="1015663"/>
              </a:xfrm>
              <a:prstGeom prst="rect">
                <a:avLst/>
              </a:prstGeom>
              <a:blipFill>
                <a:blip r:embed="rId4"/>
                <a:stretch>
                  <a:fillRect/>
                </a:stretch>
              </a:blipFill>
            </p:spPr>
            <p:txBody>
              <a:bodyPr/>
              <a:lstStyle/>
              <a:p>
                <a:r>
                  <a:rPr lang="en-GB">
                    <a:noFill/>
                  </a:rPr>
                  <a:t> </a:t>
                </a:r>
              </a:p>
            </p:txBody>
          </p:sp>
        </mc:Fallback>
      </mc:AlternateContent>
      <p:sp>
        <p:nvSpPr>
          <p:cNvPr id="68" name="Rounded Rectangle 8">
            <a:extLst>
              <a:ext uri="{FF2B5EF4-FFF2-40B4-BE49-F238E27FC236}">
                <a16:creationId xmlns:a16="http://schemas.microsoft.com/office/drawing/2014/main" id="{2A9246F0-4D2B-44F2-B541-84324ED2DBBD}"/>
              </a:ext>
            </a:extLst>
          </p:cNvPr>
          <p:cNvSpPr/>
          <p:nvPr/>
        </p:nvSpPr>
        <p:spPr>
          <a:xfrm>
            <a:off x="4135446" y="3267564"/>
            <a:ext cx="1274618" cy="2199763"/>
          </a:xfrm>
          <a:prstGeom prst="roundRect">
            <a:avLst/>
          </a:prstGeom>
          <a:no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endParaRPr lang="en-GB"/>
          </a:p>
        </p:txBody>
      </p:sp>
      <mc:AlternateContent xmlns:mc="http://schemas.openxmlformats.org/markup-compatibility/2006" xmlns:a14="http://schemas.microsoft.com/office/drawing/2010/main">
        <mc:Choice Requires="a14">
          <p:sp>
            <p:nvSpPr>
              <p:cNvPr id="69" name="TextBox 68">
                <a:extLst>
                  <a:ext uri="{FF2B5EF4-FFF2-40B4-BE49-F238E27FC236}">
                    <a16:creationId xmlns:a16="http://schemas.microsoft.com/office/drawing/2014/main" id="{B89074D3-9542-4BAD-A033-2B87091A4C06}"/>
                  </a:ext>
                </a:extLst>
              </p:cNvPr>
              <p:cNvSpPr txBox="1"/>
              <p:nvPr/>
            </p:nvSpPr>
            <p:spPr>
              <a:xfrm>
                <a:off x="1178887" y="3540766"/>
                <a:ext cx="3491345" cy="1795363"/>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f>
                        <m:fPr>
                          <m:ctrlPr>
                            <a:rPr lang="en-GB" sz="6000" b="0" i="1" smtClean="0">
                              <a:latin typeface="Cambria Math" panose="02040503050406030204" pitchFamily="18" charset="0"/>
                            </a:rPr>
                          </m:ctrlPr>
                        </m:fPr>
                        <m:num>
                          <m:r>
                            <m:rPr>
                              <m:nor/>
                            </m:rPr>
                            <a:rPr lang="en-GB" sz="6000" b="0" i="0" smtClean="0">
                              <a:latin typeface="Calibri" panose="020F0502020204030204" pitchFamily="34" charset="0"/>
                            </a:rPr>
                            <m:t>3</m:t>
                          </m:r>
                        </m:num>
                        <m:den>
                          <m:r>
                            <m:rPr>
                              <m:nor/>
                            </m:rPr>
                            <a:rPr lang="en-GB" sz="6000" b="0" i="0" smtClean="0">
                              <a:latin typeface="Calibri" panose="020F0502020204030204" pitchFamily="34" charset="0"/>
                            </a:rPr>
                            <m:t>2</m:t>
                          </m:r>
                        </m:den>
                      </m:f>
                    </m:oMath>
                  </m:oMathPara>
                </a14:m>
                <a:endParaRPr lang="en-GB" sz="3200" dirty="0">
                  <a:latin typeface="Calibri" panose="020F0502020204030204" pitchFamily="34" charset="0"/>
                </a:endParaRPr>
              </a:p>
            </p:txBody>
          </p:sp>
        </mc:Choice>
        <mc:Fallback xmlns="">
          <p:sp>
            <p:nvSpPr>
              <p:cNvPr id="69" name="TextBox 68">
                <a:extLst>
                  <a:ext uri="{FF2B5EF4-FFF2-40B4-BE49-F238E27FC236}">
                    <a16:creationId xmlns:a16="http://schemas.microsoft.com/office/drawing/2014/main" id="{B89074D3-9542-4BAD-A033-2B87091A4C06}"/>
                  </a:ext>
                </a:extLst>
              </p:cNvPr>
              <p:cNvSpPr txBox="1">
                <a:spLocks noRot="1" noChangeAspect="1" noMove="1" noResize="1" noEditPoints="1" noAdjustHandles="1" noChangeArrowheads="1" noChangeShapeType="1" noTextEdit="1"/>
              </p:cNvSpPr>
              <p:nvPr/>
            </p:nvSpPr>
            <p:spPr>
              <a:xfrm>
                <a:off x="1178887" y="3540766"/>
                <a:ext cx="3491345" cy="1795363"/>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0" name="TextBox 69">
                <a:extLst>
                  <a:ext uri="{FF2B5EF4-FFF2-40B4-BE49-F238E27FC236}">
                    <a16:creationId xmlns:a16="http://schemas.microsoft.com/office/drawing/2014/main" id="{9AEB761F-E9A6-41A1-BF30-D3FEA049DBC9}"/>
                  </a:ext>
                </a:extLst>
              </p:cNvPr>
              <p:cNvSpPr txBox="1"/>
              <p:nvPr/>
            </p:nvSpPr>
            <p:spPr>
              <a:xfrm>
                <a:off x="3225101" y="3429029"/>
                <a:ext cx="3491345" cy="1791644"/>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r>
                        <m:rPr>
                          <m:nor/>
                        </m:rPr>
                        <a:rPr lang="en-GB" sz="6000" b="0" i="0" dirty="0" smtClean="0">
                          <a:latin typeface="Calibri" panose="020F0502020204030204" pitchFamily="34" charset="0"/>
                        </a:rPr>
                        <m:t> </m:t>
                      </m:r>
                      <m:f>
                        <m:fPr>
                          <m:ctrlPr>
                            <a:rPr lang="en-GB" sz="6000" b="0" i="1" dirty="0" smtClean="0">
                              <a:latin typeface="Cambria Math" panose="02040503050406030204" pitchFamily="18" charset="0"/>
                            </a:rPr>
                          </m:ctrlPr>
                        </m:fPr>
                        <m:num>
                          <m:r>
                            <m:rPr>
                              <m:nor/>
                            </m:rPr>
                            <a:rPr lang="en-GB" sz="6000" b="0" i="0" dirty="0" smtClean="0">
                              <a:latin typeface="Calibri" panose="020F0502020204030204" pitchFamily="34" charset="0"/>
                            </a:rPr>
                            <m:t>1</m:t>
                          </m:r>
                        </m:num>
                        <m:den>
                          <m:r>
                            <m:rPr>
                              <m:nor/>
                            </m:rPr>
                            <a:rPr lang="en-GB" sz="6000" b="0" i="0" dirty="0" smtClean="0">
                              <a:latin typeface="Calibri" panose="020F0502020204030204" pitchFamily="34" charset="0"/>
                            </a:rPr>
                            <m:t>2</m:t>
                          </m:r>
                        </m:den>
                      </m:f>
                    </m:oMath>
                  </m:oMathPara>
                </a14:m>
                <a:endParaRPr lang="en-GB" sz="6000" dirty="0">
                  <a:latin typeface="Calibri" panose="020F0502020204030204" pitchFamily="34" charset="0"/>
                </a:endParaRPr>
              </a:p>
            </p:txBody>
          </p:sp>
        </mc:Choice>
        <mc:Fallback xmlns="">
          <p:sp>
            <p:nvSpPr>
              <p:cNvPr id="70" name="TextBox 69">
                <a:extLst>
                  <a:ext uri="{FF2B5EF4-FFF2-40B4-BE49-F238E27FC236}">
                    <a16:creationId xmlns:a16="http://schemas.microsoft.com/office/drawing/2014/main" id="{9AEB761F-E9A6-41A1-BF30-D3FEA049DBC9}"/>
                  </a:ext>
                </a:extLst>
              </p:cNvPr>
              <p:cNvSpPr txBox="1">
                <a:spLocks noRot="1" noChangeAspect="1" noMove="1" noResize="1" noEditPoints="1" noAdjustHandles="1" noChangeArrowheads="1" noChangeShapeType="1" noTextEdit="1"/>
              </p:cNvSpPr>
              <p:nvPr/>
            </p:nvSpPr>
            <p:spPr>
              <a:xfrm>
                <a:off x="3225101" y="3429029"/>
                <a:ext cx="3491345" cy="1791644"/>
              </a:xfrm>
              <a:prstGeom prst="rect">
                <a:avLst/>
              </a:prstGeom>
              <a:blipFill>
                <a:blip r:embed="rId6"/>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377567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5"/>
                                        </p:tgtEl>
                                      </p:cBhvr>
                                    </p:animEffect>
                                    <p:animScale>
                                      <p:cBhvr>
                                        <p:cTn id="7" dur="250" autoRev="1" fill="hold"/>
                                        <p:tgtEl>
                                          <p:spTgt spid="35"/>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35"/>
                                        </p:tgtEl>
                                      </p:cBhvr>
                                    </p:animEffect>
                                    <p:animScale>
                                      <p:cBhvr>
                                        <p:cTn id="17" dur="250" autoRev="1" fill="hold"/>
                                        <p:tgtEl>
                                          <p:spTgt spid="35"/>
                                        </p:tgtEl>
                                      </p:cBhvr>
                                      <p:by x="105000" y="105000"/>
                                    </p:animScale>
                                  </p:childTnLst>
                                </p:cTn>
                              </p:par>
                              <p:par>
                                <p:cTn id="18" presetID="26" presetClass="emph" presetSubtype="0" fill="hold" nodeType="withEffect">
                                  <p:stCondLst>
                                    <p:cond delay="0"/>
                                  </p:stCondLst>
                                  <p:childTnLst>
                                    <p:animEffect transition="out" filter="fade">
                                      <p:cBhvr>
                                        <p:cTn id="19" dur="500" tmFilter="0, 0; .2, .5; .8, .5; 1, 0"/>
                                        <p:tgtEl>
                                          <p:spTgt spid="36"/>
                                        </p:tgtEl>
                                      </p:cBhvr>
                                    </p:animEffect>
                                    <p:animScale>
                                      <p:cBhvr>
                                        <p:cTn id="20" dur="250" autoRev="1" fill="hold"/>
                                        <p:tgtEl>
                                          <p:spTgt spid="36"/>
                                        </p:tgtEl>
                                      </p:cBhvr>
                                      <p:by x="105000" y="105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fade">
                                      <p:cBhvr>
                                        <p:cTn id="25" dur="500"/>
                                        <p:tgtEl>
                                          <p:spTgt spid="69"/>
                                        </p:tgtEl>
                                      </p:cBhvr>
                                    </p:animEffect>
                                  </p:childTnLst>
                                </p:cTn>
                              </p:par>
                              <p:par>
                                <p:cTn id="26" presetID="1" presetClass="exit" presetSubtype="0" fill="hold" grpId="1" nodeType="withEffect">
                                  <p:stCondLst>
                                    <p:cond delay="0"/>
                                  </p:stCondLst>
                                  <p:childTnLst>
                                    <p:set>
                                      <p:cBhvr>
                                        <p:cTn id="27" dur="1" fill="hold">
                                          <p:stCondLst>
                                            <p:cond delay="0"/>
                                          </p:stCondLst>
                                        </p:cTn>
                                        <p:tgtEl>
                                          <p:spTgt spid="3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500"/>
                                        <p:tgtEl>
                                          <p:spTgt spid="3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33"/>
                                        </p:tgtEl>
                                      </p:cBhvr>
                                    </p:animEffect>
                                    <p:set>
                                      <p:cBhvr>
                                        <p:cTn id="37" dur="1" fill="hold">
                                          <p:stCondLst>
                                            <p:cond delay="499"/>
                                          </p:stCondLst>
                                        </p:cTn>
                                        <p:tgtEl>
                                          <p:spTgt spid="33"/>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6" presetClass="emph" presetSubtype="0" fill="hold" nodeType="clickEffect">
                                  <p:stCondLst>
                                    <p:cond delay="0"/>
                                  </p:stCondLst>
                                  <p:childTnLst>
                                    <p:animEffect transition="out" filter="fade">
                                      <p:cBhvr>
                                        <p:cTn id="41" dur="500" tmFilter="0, 0; .2, .5; .8, .5; 1, 0"/>
                                        <p:tgtEl>
                                          <p:spTgt spid="35"/>
                                        </p:tgtEl>
                                      </p:cBhvr>
                                    </p:animEffect>
                                    <p:animScale>
                                      <p:cBhvr>
                                        <p:cTn id="42" dur="250" autoRev="1" fill="hold"/>
                                        <p:tgtEl>
                                          <p:spTgt spid="35"/>
                                        </p:tgtEl>
                                      </p:cBhvr>
                                      <p:by x="105000" y="105000"/>
                                    </p:animScale>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fade">
                                      <p:cBhvr>
                                        <p:cTn id="47" dur="500"/>
                                        <p:tgtEl>
                                          <p:spTgt spid="38"/>
                                        </p:tgtEl>
                                      </p:cBhvr>
                                    </p:animEffect>
                                  </p:childTnLst>
                                </p:cTn>
                              </p:par>
                            </p:childTnLst>
                          </p:cTn>
                        </p:par>
                      </p:childTnLst>
                    </p:cTn>
                  </p:par>
                  <p:par>
                    <p:cTn id="48" fill="hold">
                      <p:stCondLst>
                        <p:cond delay="indefinite"/>
                      </p:stCondLst>
                      <p:childTnLst>
                        <p:par>
                          <p:cTn id="49" fill="hold">
                            <p:stCondLst>
                              <p:cond delay="0"/>
                            </p:stCondLst>
                            <p:childTnLst>
                              <p:par>
                                <p:cTn id="50" presetID="26" presetClass="emph" presetSubtype="0" fill="hold" nodeType="clickEffect">
                                  <p:stCondLst>
                                    <p:cond delay="0"/>
                                  </p:stCondLst>
                                  <p:childTnLst>
                                    <p:animEffect transition="out" filter="fade">
                                      <p:cBhvr>
                                        <p:cTn id="51" dur="500" tmFilter="0, 0; .2, .5; .8, .5; 1, 0"/>
                                        <p:tgtEl>
                                          <p:spTgt spid="36"/>
                                        </p:tgtEl>
                                      </p:cBhvr>
                                    </p:animEffect>
                                    <p:animScale>
                                      <p:cBhvr>
                                        <p:cTn id="52" dur="250" autoRev="1" fill="hold"/>
                                        <p:tgtEl>
                                          <p:spTgt spid="36"/>
                                        </p:tgtEl>
                                      </p:cBhvr>
                                      <p:by x="105000" y="105000"/>
                                    </p:animScale>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0"/>
                                        </p:tgtEl>
                                        <p:attrNameLst>
                                          <p:attrName>style.visibility</p:attrName>
                                        </p:attrNameLst>
                                      </p:cBhvr>
                                      <p:to>
                                        <p:strVal val="visible"/>
                                      </p:to>
                                    </p:set>
                                    <p:animEffect transition="in" filter="fade">
                                      <p:cBhvr>
                                        <p:cTn id="57" dur="500"/>
                                        <p:tgtEl>
                                          <p:spTgt spid="7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fade">
                                      <p:cBhvr>
                                        <p:cTn id="62" dur="500"/>
                                        <p:tgtEl>
                                          <p:spTgt spid="34"/>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68"/>
                                        </p:tgtEl>
                                        <p:attrNameLst>
                                          <p:attrName>style.visibility</p:attrName>
                                        </p:attrNameLst>
                                      </p:cBhvr>
                                      <p:to>
                                        <p:strVal val="visible"/>
                                      </p:to>
                                    </p:set>
                                    <p:animEffect transition="in" filter="fade">
                                      <p:cBhvr>
                                        <p:cTn id="65"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3" grpId="1"/>
      <p:bldP spid="34" grpId="0"/>
      <p:bldP spid="37" grpId="0"/>
      <p:bldP spid="37" grpId="1"/>
      <p:bldP spid="38" grpId="0"/>
      <p:bldP spid="68" grpId="0" animBg="1"/>
      <p:bldP spid="69" grpId="0"/>
      <p:bldP spid="7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5592" y="12181"/>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pic>
        <p:nvPicPr>
          <p:cNvPr id="13" name="Picture 12" descr="Full, Half Full, a Quarter Full or Empty Worksheet - EdPlace">
            <a:extLst>
              <a:ext uri="{FF2B5EF4-FFF2-40B4-BE49-F238E27FC236}">
                <a16:creationId xmlns:a16="http://schemas.microsoft.com/office/drawing/2014/main" id="{334DA5EA-4822-482D-AEA7-D3C426EA12F2}"/>
              </a:ext>
            </a:extLst>
          </p:cNvPr>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961714" y="3950796"/>
            <a:ext cx="1022061" cy="115922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https://www.edplace.com/userfiles/image/CanFull.png">
            <a:extLst>
              <a:ext uri="{FF2B5EF4-FFF2-40B4-BE49-F238E27FC236}">
                <a16:creationId xmlns:a16="http://schemas.microsoft.com/office/drawing/2014/main" id="{9391B3ED-ACEC-43A0-B0F3-00BC4F8F6AB8}"/>
              </a:ext>
            </a:extLst>
          </p:cNvPr>
          <p:cNvPicPr>
            <a:picLocks noChangeAspect="1" noChangeArrowheads="1"/>
          </p:cNvPicPr>
          <p:nvPr/>
        </p:nvPicPr>
        <p:blipFill>
          <a:blip r:embed="rId4">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4324586" y="3950796"/>
            <a:ext cx="1029999" cy="115922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https://www.edplace.com/userfiles/image/CanFull.png">
            <a:extLst>
              <a:ext uri="{FF2B5EF4-FFF2-40B4-BE49-F238E27FC236}">
                <a16:creationId xmlns:a16="http://schemas.microsoft.com/office/drawing/2014/main" id="{51C93F3D-066A-4FD2-B273-476B0A49E46D}"/>
              </a:ext>
            </a:extLst>
          </p:cNvPr>
          <p:cNvPicPr>
            <a:picLocks noChangeAspect="1" noChangeArrowheads="1"/>
          </p:cNvPicPr>
          <p:nvPr/>
        </p:nvPicPr>
        <p:blipFill>
          <a:blip r:embed="rId4">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5643150" y="3950795"/>
            <a:ext cx="1029999" cy="1159221"/>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Arrow Connector 16">
            <a:extLst>
              <a:ext uri="{FF2B5EF4-FFF2-40B4-BE49-F238E27FC236}">
                <a16:creationId xmlns:a16="http://schemas.microsoft.com/office/drawing/2014/main" id="{658534B9-527F-4A4B-807F-1313186E2799}"/>
              </a:ext>
            </a:extLst>
          </p:cNvPr>
          <p:cNvCxnSpPr/>
          <p:nvPr/>
        </p:nvCxnSpPr>
        <p:spPr>
          <a:xfrm>
            <a:off x="1339736" y="2663746"/>
            <a:ext cx="3075709" cy="0"/>
          </a:xfrm>
          <a:prstGeom prst="straightConnector1">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5C8693A3-7B9B-4AC6-8C25-CCB0B87B4A0D}"/>
              </a:ext>
            </a:extLst>
          </p:cNvPr>
          <p:cNvCxnSpPr/>
          <p:nvPr/>
        </p:nvCxnSpPr>
        <p:spPr>
          <a:xfrm>
            <a:off x="4415445" y="2663746"/>
            <a:ext cx="3075709" cy="0"/>
          </a:xfrm>
          <a:prstGeom prst="straightConnector1">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46254A61-A03A-4B10-8ABB-CC864B0E211B}"/>
              </a:ext>
            </a:extLst>
          </p:cNvPr>
          <p:cNvCxnSpPr/>
          <p:nvPr/>
        </p:nvCxnSpPr>
        <p:spPr>
          <a:xfrm>
            <a:off x="1339736" y="2442074"/>
            <a:ext cx="0" cy="4433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252CC2E-7F1E-4F2E-8141-92F733304717}"/>
              </a:ext>
            </a:extLst>
          </p:cNvPr>
          <p:cNvCxnSpPr/>
          <p:nvPr/>
        </p:nvCxnSpPr>
        <p:spPr>
          <a:xfrm>
            <a:off x="4415445" y="2428220"/>
            <a:ext cx="0" cy="4433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4F17FF8-1018-4765-A880-2D329440CA80}"/>
              </a:ext>
            </a:extLst>
          </p:cNvPr>
          <p:cNvCxnSpPr/>
          <p:nvPr/>
        </p:nvCxnSpPr>
        <p:spPr>
          <a:xfrm>
            <a:off x="7482639" y="2428219"/>
            <a:ext cx="0" cy="4433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39B6C92-AC9D-41D8-AA9A-3A67BD991839}"/>
              </a:ext>
            </a:extLst>
          </p:cNvPr>
          <p:cNvSpPr txBox="1"/>
          <p:nvPr/>
        </p:nvSpPr>
        <p:spPr>
          <a:xfrm>
            <a:off x="1166555" y="2885419"/>
            <a:ext cx="803563" cy="584775"/>
          </a:xfrm>
          <a:prstGeom prst="rect">
            <a:avLst/>
          </a:prstGeom>
          <a:noFill/>
        </p:spPr>
        <p:txBody>
          <a:bodyPr wrap="square" rtlCol="0">
            <a:spAutoFit/>
          </a:bodyPr>
          <a:lstStyle/>
          <a:p>
            <a:pPr>
              <a:buNone/>
            </a:pPr>
            <a:r>
              <a:rPr lang="en-GB" sz="3200" dirty="0">
                <a:latin typeface="Calibri" panose="020F0502020204030204" pitchFamily="34" charset="0"/>
              </a:rPr>
              <a:t>0</a:t>
            </a:r>
          </a:p>
        </p:txBody>
      </p:sp>
      <p:sp>
        <p:nvSpPr>
          <p:cNvPr id="23" name="TextBox 22">
            <a:extLst>
              <a:ext uri="{FF2B5EF4-FFF2-40B4-BE49-F238E27FC236}">
                <a16:creationId xmlns:a16="http://schemas.microsoft.com/office/drawing/2014/main" id="{91D6BA3C-4F8F-4A15-A37E-C5377FB6CCC7}"/>
              </a:ext>
            </a:extLst>
          </p:cNvPr>
          <p:cNvSpPr txBox="1"/>
          <p:nvPr/>
        </p:nvSpPr>
        <p:spPr>
          <a:xfrm>
            <a:off x="4226595" y="2875153"/>
            <a:ext cx="803563" cy="584775"/>
          </a:xfrm>
          <a:prstGeom prst="rect">
            <a:avLst/>
          </a:prstGeom>
          <a:noFill/>
        </p:spPr>
        <p:txBody>
          <a:bodyPr wrap="square" rtlCol="0">
            <a:spAutoFit/>
          </a:bodyPr>
          <a:lstStyle/>
          <a:p>
            <a:pPr>
              <a:buNone/>
            </a:pPr>
            <a:r>
              <a:rPr lang="en-GB" sz="3200" dirty="0">
                <a:latin typeface="Calibri" panose="020F0502020204030204" pitchFamily="34" charset="0"/>
              </a:rPr>
              <a:t>1</a:t>
            </a:r>
          </a:p>
        </p:txBody>
      </p:sp>
      <p:sp>
        <p:nvSpPr>
          <p:cNvPr id="24" name="TextBox 23">
            <a:extLst>
              <a:ext uri="{FF2B5EF4-FFF2-40B4-BE49-F238E27FC236}">
                <a16:creationId xmlns:a16="http://schemas.microsoft.com/office/drawing/2014/main" id="{A92BA6D7-480F-4FAC-8638-E6CBA4183E58}"/>
              </a:ext>
            </a:extLst>
          </p:cNvPr>
          <p:cNvSpPr txBox="1"/>
          <p:nvPr/>
        </p:nvSpPr>
        <p:spPr>
          <a:xfrm>
            <a:off x="7317973" y="2916012"/>
            <a:ext cx="803563" cy="584775"/>
          </a:xfrm>
          <a:prstGeom prst="rect">
            <a:avLst/>
          </a:prstGeom>
          <a:noFill/>
        </p:spPr>
        <p:txBody>
          <a:bodyPr wrap="square" rtlCol="0">
            <a:spAutoFit/>
          </a:bodyPr>
          <a:lstStyle/>
          <a:p>
            <a:pPr>
              <a:buNone/>
            </a:pPr>
            <a:r>
              <a:rPr lang="en-GB" sz="3200" dirty="0">
                <a:latin typeface="Calibri" panose="020F0502020204030204" pitchFamily="34" charset="0"/>
              </a:rPr>
              <a:t>2</a:t>
            </a:r>
          </a:p>
        </p:txBody>
      </p:sp>
      <p:cxnSp>
        <p:nvCxnSpPr>
          <p:cNvPr id="25" name="Straight Connector 24">
            <a:extLst>
              <a:ext uri="{FF2B5EF4-FFF2-40B4-BE49-F238E27FC236}">
                <a16:creationId xmlns:a16="http://schemas.microsoft.com/office/drawing/2014/main" id="{4078A879-DCEF-47AE-B37D-A25695470319}"/>
              </a:ext>
            </a:extLst>
          </p:cNvPr>
          <p:cNvCxnSpPr/>
          <p:nvPr/>
        </p:nvCxnSpPr>
        <p:spPr>
          <a:xfrm>
            <a:off x="5474395" y="2562219"/>
            <a:ext cx="0" cy="203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2CC9DF-88E8-416B-A275-B3B0B2EF0BCA}"/>
              </a:ext>
            </a:extLst>
          </p:cNvPr>
          <p:cNvCxnSpPr/>
          <p:nvPr/>
        </p:nvCxnSpPr>
        <p:spPr>
          <a:xfrm>
            <a:off x="2369735" y="2562219"/>
            <a:ext cx="0" cy="203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9F0870D-D360-4543-B4C6-BA0A3134FB9F}"/>
              </a:ext>
            </a:extLst>
          </p:cNvPr>
          <p:cNvCxnSpPr/>
          <p:nvPr/>
        </p:nvCxnSpPr>
        <p:spPr>
          <a:xfrm>
            <a:off x="3313086" y="2577808"/>
            <a:ext cx="0" cy="203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B7EF469-2C0C-457B-9E21-FD9E4C86E829}"/>
              </a:ext>
            </a:extLst>
          </p:cNvPr>
          <p:cNvCxnSpPr/>
          <p:nvPr/>
        </p:nvCxnSpPr>
        <p:spPr>
          <a:xfrm>
            <a:off x="6416506" y="2560568"/>
            <a:ext cx="0" cy="203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81ED2339-64B7-4FD3-8D68-F869005A41B2}"/>
              </a:ext>
            </a:extLst>
          </p:cNvPr>
          <p:cNvCxnSpPr/>
          <p:nvPr/>
        </p:nvCxnSpPr>
        <p:spPr>
          <a:xfrm>
            <a:off x="5474395" y="1906021"/>
            <a:ext cx="0" cy="591473"/>
          </a:xfrm>
          <a:prstGeom prst="straightConnector1">
            <a:avLst/>
          </a:prstGeom>
          <a:ln w="57150">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0" name="Table 29">
            <a:extLst>
              <a:ext uri="{FF2B5EF4-FFF2-40B4-BE49-F238E27FC236}">
                <a16:creationId xmlns:a16="http://schemas.microsoft.com/office/drawing/2014/main" id="{C39AD9CD-F787-4B0A-ABAA-87CD51CDF9C5}"/>
              </a:ext>
            </a:extLst>
          </p:cNvPr>
          <p:cNvGraphicFramePr>
            <a:graphicFrameLocks noGrp="1"/>
          </p:cNvGraphicFramePr>
          <p:nvPr>
            <p:extLst>
              <p:ext uri="{D42A27DB-BD31-4B8C-83A1-F6EECF244321}">
                <p14:modId xmlns:p14="http://schemas.microsoft.com/office/powerpoint/2010/main" val="3540351801"/>
              </p:ext>
            </p:extLst>
          </p:nvPr>
        </p:nvGraphicFramePr>
        <p:xfrm>
          <a:off x="820315" y="3831798"/>
          <a:ext cx="2815782" cy="594349"/>
        </p:xfrm>
        <a:graphic>
          <a:graphicData uri="http://schemas.openxmlformats.org/drawingml/2006/table">
            <a:tbl>
              <a:tblPr firstRow="1" bandRow="1">
                <a:tableStyleId>{5940675A-B579-460E-94D1-54222C63F5DA}</a:tableStyleId>
              </a:tblPr>
              <a:tblGrid>
                <a:gridCol w="469297">
                  <a:extLst>
                    <a:ext uri="{9D8B030D-6E8A-4147-A177-3AD203B41FA5}">
                      <a16:colId xmlns:a16="http://schemas.microsoft.com/office/drawing/2014/main" val="2765708493"/>
                    </a:ext>
                  </a:extLst>
                </a:gridCol>
                <a:gridCol w="469297">
                  <a:extLst>
                    <a:ext uri="{9D8B030D-6E8A-4147-A177-3AD203B41FA5}">
                      <a16:colId xmlns:a16="http://schemas.microsoft.com/office/drawing/2014/main" val="3493760443"/>
                    </a:ext>
                  </a:extLst>
                </a:gridCol>
                <a:gridCol w="469297">
                  <a:extLst>
                    <a:ext uri="{9D8B030D-6E8A-4147-A177-3AD203B41FA5}">
                      <a16:colId xmlns:a16="http://schemas.microsoft.com/office/drawing/2014/main" val="3827814302"/>
                    </a:ext>
                  </a:extLst>
                </a:gridCol>
                <a:gridCol w="469297">
                  <a:extLst>
                    <a:ext uri="{9D8B030D-6E8A-4147-A177-3AD203B41FA5}">
                      <a16:colId xmlns:a16="http://schemas.microsoft.com/office/drawing/2014/main" val="557012485"/>
                    </a:ext>
                  </a:extLst>
                </a:gridCol>
                <a:gridCol w="469297">
                  <a:extLst>
                    <a:ext uri="{9D8B030D-6E8A-4147-A177-3AD203B41FA5}">
                      <a16:colId xmlns:a16="http://schemas.microsoft.com/office/drawing/2014/main" val="3861920980"/>
                    </a:ext>
                  </a:extLst>
                </a:gridCol>
                <a:gridCol w="469297">
                  <a:extLst>
                    <a:ext uri="{9D8B030D-6E8A-4147-A177-3AD203B41FA5}">
                      <a16:colId xmlns:a16="http://schemas.microsoft.com/office/drawing/2014/main" val="1537033015"/>
                    </a:ext>
                  </a:extLst>
                </a:gridCol>
              </a:tblGrid>
              <a:tr h="594349">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000"/>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000"/>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000"/>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000"/>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000"/>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9895634"/>
                  </a:ext>
                </a:extLst>
              </a:tr>
            </a:tbl>
          </a:graphicData>
        </a:graphic>
      </p:graphicFrame>
      <p:graphicFrame>
        <p:nvGraphicFramePr>
          <p:cNvPr id="31" name="Table 30">
            <a:extLst>
              <a:ext uri="{FF2B5EF4-FFF2-40B4-BE49-F238E27FC236}">
                <a16:creationId xmlns:a16="http://schemas.microsoft.com/office/drawing/2014/main" id="{FF1FA1DA-0B55-46B8-87B2-B2E09D30DD3E}"/>
              </a:ext>
            </a:extLst>
          </p:cNvPr>
          <p:cNvGraphicFramePr>
            <a:graphicFrameLocks noGrp="1"/>
          </p:cNvGraphicFramePr>
          <p:nvPr>
            <p:extLst>
              <p:ext uri="{D42A27DB-BD31-4B8C-83A1-F6EECF244321}">
                <p14:modId xmlns:p14="http://schemas.microsoft.com/office/powerpoint/2010/main" val="2467127704"/>
              </p:ext>
            </p:extLst>
          </p:nvPr>
        </p:nvGraphicFramePr>
        <p:xfrm>
          <a:off x="1289612" y="4671503"/>
          <a:ext cx="2346485" cy="594349"/>
        </p:xfrm>
        <a:graphic>
          <a:graphicData uri="http://schemas.openxmlformats.org/drawingml/2006/table">
            <a:tbl>
              <a:tblPr firstRow="1" bandRow="1">
                <a:tableStyleId>{5940675A-B579-460E-94D1-54222C63F5DA}</a:tableStyleId>
              </a:tblPr>
              <a:tblGrid>
                <a:gridCol w="469297">
                  <a:extLst>
                    <a:ext uri="{9D8B030D-6E8A-4147-A177-3AD203B41FA5}">
                      <a16:colId xmlns:a16="http://schemas.microsoft.com/office/drawing/2014/main" val="3493760443"/>
                    </a:ext>
                  </a:extLst>
                </a:gridCol>
                <a:gridCol w="469297">
                  <a:extLst>
                    <a:ext uri="{9D8B030D-6E8A-4147-A177-3AD203B41FA5}">
                      <a16:colId xmlns:a16="http://schemas.microsoft.com/office/drawing/2014/main" val="3827814302"/>
                    </a:ext>
                  </a:extLst>
                </a:gridCol>
                <a:gridCol w="469297">
                  <a:extLst>
                    <a:ext uri="{9D8B030D-6E8A-4147-A177-3AD203B41FA5}">
                      <a16:colId xmlns:a16="http://schemas.microsoft.com/office/drawing/2014/main" val="557012485"/>
                    </a:ext>
                  </a:extLst>
                </a:gridCol>
                <a:gridCol w="469297">
                  <a:extLst>
                    <a:ext uri="{9D8B030D-6E8A-4147-A177-3AD203B41FA5}">
                      <a16:colId xmlns:a16="http://schemas.microsoft.com/office/drawing/2014/main" val="3861920980"/>
                    </a:ext>
                  </a:extLst>
                </a:gridCol>
                <a:gridCol w="469297">
                  <a:extLst>
                    <a:ext uri="{9D8B030D-6E8A-4147-A177-3AD203B41FA5}">
                      <a16:colId xmlns:a16="http://schemas.microsoft.com/office/drawing/2014/main" val="1537033015"/>
                    </a:ext>
                  </a:extLst>
                </a:gridCol>
              </a:tblGrid>
              <a:tr h="594349">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9895634"/>
                  </a:ext>
                </a:extLst>
              </a:tr>
            </a:tbl>
          </a:graphicData>
        </a:graphic>
      </p:graphicFrame>
      <p:graphicFrame>
        <p:nvGraphicFramePr>
          <p:cNvPr id="32" name="Table 31">
            <a:extLst>
              <a:ext uri="{FF2B5EF4-FFF2-40B4-BE49-F238E27FC236}">
                <a16:creationId xmlns:a16="http://schemas.microsoft.com/office/drawing/2014/main" id="{D8E760AC-C96E-4C24-8D22-13FF7B670924}"/>
              </a:ext>
            </a:extLst>
          </p:cNvPr>
          <p:cNvGraphicFramePr>
            <a:graphicFrameLocks noGrp="1"/>
          </p:cNvGraphicFramePr>
          <p:nvPr>
            <p:extLst>
              <p:ext uri="{D42A27DB-BD31-4B8C-83A1-F6EECF244321}">
                <p14:modId xmlns:p14="http://schemas.microsoft.com/office/powerpoint/2010/main" val="1994660691"/>
              </p:ext>
            </p:extLst>
          </p:nvPr>
        </p:nvGraphicFramePr>
        <p:xfrm>
          <a:off x="820315" y="5508856"/>
          <a:ext cx="2815782" cy="594349"/>
        </p:xfrm>
        <a:graphic>
          <a:graphicData uri="http://schemas.openxmlformats.org/drawingml/2006/table">
            <a:tbl>
              <a:tblPr firstRow="1" bandRow="1">
                <a:tableStyleId>{5940675A-B579-460E-94D1-54222C63F5DA}</a:tableStyleId>
              </a:tblPr>
              <a:tblGrid>
                <a:gridCol w="469297">
                  <a:extLst>
                    <a:ext uri="{9D8B030D-6E8A-4147-A177-3AD203B41FA5}">
                      <a16:colId xmlns:a16="http://schemas.microsoft.com/office/drawing/2014/main" val="2765708493"/>
                    </a:ext>
                  </a:extLst>
                </a:gridCol>
                <a:gridCol w="469297">
                  <a:extLst>
                    <a:ext uri="{9D8B030D-6E8A-4147-A177-3AD203B41FA5}">
                      <a16:colId xmlns:a16="http://schemas.microsoft.com/office/drawing/2014/main" val="3493760443"/>
                    </a:ext>
                  </a:extLst>
                </a:gridCol>
                <a:gridCol w="469297">
                  <a:extLst>
                    <a:ext uri="{9D8B030D-6E8A-4147-A177-3AD203B41FA5}">
                      <a16:colId xmlns:a16="http://schemas.microsoft.com/office/drawing/2014/main" val="3827814302"/>
                    </a:ext>
                  </a:extLst>
                </a:gridCol>
                <a:gridCol w="469297">
                  <a:extLst>
                    <a:ext uri="{9D8B030D-6E8A-4147-A177-3AD203B41FA5}">
                      <a16:colId xmlns:a16="http://schemas.microsoft.com/office/drawing/2014/main" val="557012485"/>
                    </a:ext>
                  </a:extLst>
                </a:gridCol>
                <a:gridCol w="469297">
                  <a:extLst>
                    <a:ext uri="{9D8B030D-6E8A-4147-A177-3AD203B41FA5}">
                      <a16:colId xmlns:a16="http://schemas.microsoft.com/office/drawing/2014/main" val="3861920980"/>
                    </a:ext>
                  </a:extLst>
                </a:gridCol>
                <a:gridCol w="469297">
                  <a:extLst>
                    <a:ext uri="{9D8B030D-6E8A-4147-A177-3AD203B41FA5}">
                      <a16:colId xmlns:a16="http://schemas.microsoft.com/office/drawing/2014/main" val="1537033015"/>
                    </a:ext>
                  </a:extLst>
                </a:gridCol>
              </a:tblGrid>
              <a:tr h="594349">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000"/>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000"/>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000"/>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000"/>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9895634"/>
                  </a:ext>
                </a:extLst>
              </a:tr>
            </a:tbl>
          </a:graphicData>
        </a:graphic>
      </p:graphicFrame>
      <p:graphicFrame>
        <p:nvGraphicFramePr>
          <p:cNvPr id="39" name="Table 38">
            <a:extLst>
              <a:ext uri="{FF2B5EF4-FFF2-40B4-BE49-F238E27FC236}">
                <a16:creationId xmlns:a16="http://schemas.microsoft.com/office/drawing/2014/main" id="{33831515-D6A8-4A59-A43A-EB9FB990752C}"/>
              </a:ext>
            </a:extLst>
          </p:cNvPr>
          <p:cNvGraphicFramePr>
            <a:graphicFrameLocks noGrp="1"/>
          </p:cNvGraphicFramePr>
          <p:nvPr>
            <p:extLst>
              <p:ext uri="{D42A27DB-BD31-4B8C-83A1-F6EECF244321}">
                <p14:modId xmlns:p14="http://schemas.microsoft.com/office/powerpoint/2010/main" val="1450968671"/>
              </p:ext>
            </p:extLst>
          </p:nvPr>
        </p:nvGraphicFramePr>
        <p:xfrm>
          <a:off x="820315" y="4672431"/>
          <a:ext cx="469297" cy="594349"/>
        </p:xfrm>
        <a:graphic>
          <a:graphicData uri="http://schemas.openxmlformats.org/drawingml/2006/table">
            <a:tbl>
              <a:tblPr firstRow="1" bandRow="1">
                <a:tableStyleId>{5940675A-B579-460E-94D1-54222C63F5DA}</a:tableStyleId>
              </a:tblPr>
              <a:tblGrid>
                <a:gridCol w="469297">
                  <a:extLst>
                    <a:ext uri="{9D8B030D-6E8A-4147-A177-3AD203B41FA5}">
                      <a16:colId xmlns:a16="http://schemas.microsoft.com/office/drawing/2014/main" val="2765708493"/>
                    </a:ext>
                  </a:extLst>
                </a:gridCol>
              </a:tblGrid>
              <a:tr h="594349">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629895634"/>
                  </a:ext>
                </a:extLst>
              </a:tr>
            </a:tbl>
          </a:graphicData>
        </a:graphic>
      </p:graphicFrame>
      <p:graphicFrame>
        <p:nvGraphicFramePr>
          <p:cNvPr id="40" name="Table 39">
            <a:extLst>
              <a:ext uri="{FF2B5EF4-FFF2-40B4-BE49-F238E27FC236}">
                <a16:creationId xmlns:a16="http://schemas.microsoft.com/office/drawing/2014/main" id="{BC0BD119-4C1C-4AEA-ABB9-8675FCEB1D5E}"/>
              </a:ext>
            </a:extLst>
          </p:cNvPr>
          <p:cNvGraphicFramePr>
            <a:graphicFrameLocks noGrp="1"/>
          </p:cNvGraphicFramePr>
          <p:nvPr>
            <p:extLst>
              <p:ext uri="{D42A27DB-BD31-4B8C-83A1-F6EECF244321}">
                <p14:modId xmlns:p14="http://schemas.microsoft.com/office/powerpoint/2010/main" val="2092178833"/>
              </p:ext>
            </p:extLst>
          </p:nvPr>
        </p:nvGraphicFramePr>
        <p:xfrm>
          <a:off x="820315" y="4664812"/>
          <a:ext cx="2346485" cy="594349"/>
        </p:xfrm>
        <a:graphic>
          <a:graphicData uri="http://schemas.openxmlformats.org/drawingml/2006/table">
            <a:tbl>
              <a:tblPr firstRow="1" bandRow="1">
                <a:tableStyleId>{5940675A-B579-460E-94D1-54222C63F5DA}</a:tableStyleId>
              </a:tblPr>
              <a:tblGrid>
                <a:gridCol w="469297">
                  <a:extLst>
                    <a:ext uri="{9D8B030D-6E8A-4147-A177-3AD203B41FA5}">
                      <a16:colId xmlns:a16="http://schemas.microsoft.com/office/drawing/2014/main" val="3493760443"/>
                    </a:ext>
                  </a:extLst>
                </a:gridCol>
                <a:gridCol w="469297">
                  <a:extLst>
                    <a:ext uri="{9D8B030D-6E8A-4147-A177-3AD203B41FA5}">
                      <a16:colId xmlns:a16="http://schemas.microsoft.com/office/drawing/2014/main" val="3827814302"/>
                    </a:ext>
                  </a:extLst>
                </a:gridCol>
                <a:gridCol w="469297">
                  <a:extLst>
                    <a:ext uri="{9D8B030D-6E8A-4147-A177-3AD203B41FA5}">
                      <a16:colId xmlns:a16="http://schemas.microsoft.com/office/drawing/2014/main" val="557012485"/>
                    </a:ext>
                  </a:extLst>
                </a:gridCol>
                <a:gridCol w="469297">
                  <a:extLst>
                    <a:ext uri="{9D8B030D-6E8A-4147-A177-3AD203B41FA5}">
                      <a16:colId xmlns:a16="http://schemas.microsoft.com/office/drawing/2014/main" val="3861920980"/>
                    </a:ext>
                  </a:extLst>
                </a:gridCol>
                <a:gridCol w="469297">
                  <a:extLst>
                    <a:ext uri="{9D8B030D-6E8A-4147-A177-3AD203B41FA5}">
                      <a16:colId xmlns:a16="http://schemas.microsoft.com/office/drawing/2014/main" val="1537033015"/>
                    </a:ext>
                  </a:extLst>
                </a:gridCol>
              </a:tblGrid>
              <a:tr h="594349">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9895634"/>
                  </a:ext>
                </a:extLst>
              </a:tr>
            </a:tbl>
          </a:graphicData>
        </a:graphic>
      </p:graphicFrame>
      <p:sp>
        <p:nvSpPr>
          <p:cNvPr id="41" name="TextBox 40">
            <a:extLst>
              <a:ext uri="{FF2B5EF4-FFF2-40B4-BE49-F238E27FC236}">
                <a16:creationId xmlns:a16="http://schemas.microsoft.com/office/drawing/2014/main" id="{27FC2AE7-1CB0-47A5-BB0C-6819E199C788}"/>
              </a:ext>
            </a:extLst>
          </p:cNvPr>
          <p:cNvSpPr txBox="1"/>
          <p:nvPr/>
        </p:nvSpPr>
        <p:spPr>
          <a:xfrm>
            <a:off x="820315" y="735578"/>
            <a:ext cx="7442789" cy="954107"/>
          </a:xfrm>
          <a:prstGeom prst="rect">
            <a:avLst/>
          </a:prstGeom>
          <a:noFill/>
        </p:spPr>
        <p:txBody>
          <a:bodyPr wrap="square" rtlCol="0">
            <a:spAutoFit/>
          </a:bodyPr>
          <a:lstStyle/>
          <a:p>
            <a:pPr algn="ctr">
              <a:buNone/>
            </a:pPr>
            <a:r>
              <a:rPr lang="en-GB" sz="2800" dirty="0">
                <a:latin typeface="Calibri" panose="020F0502020204030204" pitchFamily="34" charset="0"/>
              </a:rPr>
              <a:t>How do the representations show </a:t>
            </a:r>
            <a:r>
              <a:rPr lang="en-GB" sz="2800" b="1" dirty="0">
                <a:latin typeface="Calibri" panose="020F0502020204030204" pitchFamily="34" charset="0"/>
              </a:rPr>
              <a:t>mixed numbers </a:t>
            </a:r>
            <a:r>
              <a:rPr lang="en-GB" sz="2800" dirty="0">
                <a:latin typeface="Calibri" panose="020F0502020204030204" pitchFamily="34" charset="0"/>
              </a:rPr>
              <a:t>and </a:t>
            </a:r>
            <a:r>
              <a:rPr lang="en-GB" sz="2800" b="1" dirty="0">
                <a:latin typeface="Calibri" panose="020F0502020204030204" pitchFamily="34" charset="0"/>
              </a:rPr>
              <a:t>improper fractions?</a:t>
            </a:r>
            <a:endParaRPr lang="en-GB" sz="2800" dirty="0">
              <a:latin typeface="Calibri" panose="020F0502020204030204" pitchFamily="34" charset="0"/>
            </a:endParaRPr>
          </a:p>
        </p:txBody>
      </p:sp>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A7D6B4D4-F571-4102-B170-4FC10CF2DEFF}"/>
                  </a:ext>
                </a:extLst>
              </p:cNvPr>
              <p:cNvSpPr txBox="1"/>
              <p:nvPr/>
            </p:nvSpPr>
            <p:spPr>
              <a:xfrm>
                <a:off x="1888792" y="2754510"/>
                <a:ext cx="961886" cy="774956"/>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f>
                        <m:fPr>
                          <m:ctrlPr>
                            <a:rPr lang="en-GB" sz="2400" b="0" i="1" smtClean="0">
                              <a:latin typeface="Cambria Math" panose="02040503050406030204" pitchFamily="18" charset="0"/>
                            </a:rPr>
                          </m:ctrlPr>
                        </m:fPr>
                        <m:num>
                          <m:r>
                            <m:rPr>
                              <m:nor/>
                            </m:rPr>
                            <a:rPr lang="en-GB" sz="2400" b="0" i="0" smtClean="0">
                              <a:latin typeface="Calibri" panose="020F0502020204030204" pitchFamily="34" charset="0"/>
                            </a:rPr>
                            <m:t>1</m:t>
                          </m:r>
                        </m:num>
                        <m:den>
                          <m:r>
                            <m:rPr>
                              <m:nor/>
                            </m:rPr>
                            <a:rPr lang="en-GB" sz="2400" b="0" i="0" smtClean="0">
                              <a:latin typeface="Calibri" panose="020F0502020204030204" pitchFamily="34" charset="0"/>
                            </a:rPr>
                            <m:t>3</m:t>
                          </m:r>
                        </m:den>
                      </m:f>
                    </m:oMath>
                  </m:oMathPara>
                </a14:m>
                <a:endParaRPr lang="en-GB" dirty="0">
                  <a:latin typeface="Calibri" panose="020F0502020204030204" pitchFamily="34" charset="0"/>
                </a:endParaRPr>
              </a:p>
            </p:txBody>
          </p:sp>
        </mc:Choice>
        <mc:Fallback xmlns="">
          <p:sp>
            <p:nvSpPr>
              <p:cNvPr id="42" name="TextBox 41">
                <a:extLst>
                  <a:ext uri="{FF2B5EF4-FFF2-40B4-BE49-F238E27FC236}">
                    <a16:creationId xmlns:a16="http://schemas.microsoft.com/office/drawing/2014/main" id="{A7D6B4D4-F571-4102-B170-4FC10CF2DEFF}"/>
                  </a:ext>
                </a:extLst>
              </p:cNvPr>
              <p:cNvSpPr txBox="1">
                <a:spLocks noRot="1" noChangeAspect="1" noMove="1" noResize="1" noEditPoints="1" noAdjustHandles="1" noChangeArrowheads="1" noChangeShapeType="1" noTextEdit="1"/>
              </p:cNvSpPr>
              <p:nvPr/>
            </p:nvSpPr>
            <p:spPr>
              <a:xfrm>
                <a:off x="1888792" y="2754510"/>
                <a:ext cx="961886" cy="774956"/>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14A4486E-E0F1-441E-ABC4-BBCE07075707}"/>
                  </a:ext>
                </a:extLst>
              </p:cNvPr>
              <p:cNvSpPr txBox="1"/>
              <p:nvPr/>
            </p:nvSpPr>
            <p:spPr>
              <a:xfrm>
                <a:off x="2832143" y="2751488"/>
                <a:ext cx="961886" cy="776431"/>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f>
                        <m:fPr>
                          <m:ctrlPr>
                            <a:rPr lang="en-GB" sz="2400" b="0" i="1" smtClean="0">
                              <a:latin typeface="Cambria Math" panose="02040503050406030204" pitchFamily="18" charset="0"/>
                            </a:rPr>
                          </m:ctrlPr>
                        </m:fPr>
                        <m:num>
                          <m:r>
                            <m:rPr>
                              <m:nor/>
                            </m:rPr>
                            <a:rPr lang="en-GB" sz="2400" b="0" i="0" smtClean="0">
                              <a:latin typeface="Calibri" panose="020F0502020204030204" pitchFamily="34" charset="0"/>
                            </a:rPr>
                            <m:t>2</m:t>
                          </m:r>
                        </m:num>
                        <m:den>
                          <m:r>
                            <m:rPr>
                              <m:nor/>
                            </m:rPr>
                            <a:rPr lang="en-GB" sz="2400" b="0" i="0" smtClean="0">
                              <a:latin typeface="Calibri" panose="020F0502020204030204" pitchFamily="34" charset="0"/>
                            </a:rPr>
                            <m:t>3</m:t>
                          </m:r>
                        </m:den>
                      </m:f>
                    </m:oMath>
                  </m:oMathPara>
                </a14:m>
                <a:endParaRPr lang="en-GB" dirty="0">
                  <a:latin typeface="Calibri" panose="020F0502020204030204" pitchFamily="34" charset="0"/>
                </a:endParaRPr>
              </a:p>
            </p:txBody>
          </p:sp>
        </mc:Choice>
        <mc:Fallback xmlns="">
          <p:sp>
            <p:nvSpPr>
              <p:cNvPr id="43" name="TextBox 42">
                <a:extLst>
                  <a:ext uri="{FF2B5EF4-FFF2-40B4-BE49-F238E27FC236}">
                    <a16:creationId xmlns:a16="http://schemas.microsoft.com/office/drawing/2014/main" id="{14A4486E-E0F1-441E-ABC4-BBCE07075707}"/>
                  </a:ext>
                </a:extLst>
              </p:cNvPr>
              <p:cNvSpPr txBox="1">
                <a:spLocks noRot="1" noChangeAspect="1" noMove="1" noResize="1" noEditPoints="1" noAdjustHandles="1" noChangeArrowheads="1" noChangeShapeType="1" noTextEdit="1"/>
              </p:cNvSpPr>
              <p:nvPr/>
            </p:nvSpPr>
            <p:spPr>
              <a:xfrm>
                <a:off x="2832143" y="2751488"/>
                <a:ext cx="961886" cy="776431"/>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2F9CA538-D54C-4D2B-A9BC-57E4BEF69C29}"/>
                  </a:ext>
                </a:extLst>
              </p:cNvPr>
              <p:cNvSpPr txBox="1"/>
              <p:nvPr/>
            </p:nvSpPr>
            <p:spPr>
              <a:xfrm>
                <a:off x="5204280" y="2798359"/>
                <a:ext cx="961886" cy="678327"/>
              </a:xfrm>
              <a:prstGeom prst="rect">
                <a:avLst/>
              </a:prstGeom>
              <a:noFill/>
            </p:spPr>
            <p:txBody>
              <a:bodyPr wrap="square" rtlCol="0">
                <a:spAutoFit/>
              </a:bodyPr>
              <a:lstStyle/>
              <a:p>
                <a:pPr>
                  <a:buNone/>
                </a:pPr>
                <a:r>
                  <a:rPr lang="en-GB" sz="2400" b="0" dirty="0">
                    <a:latin typeface="Calibri" panose="020F0502020204030204" pitchFamily="34" charset="0"/>
                  </a:rPr>
                  <a:t>1</a:t>
                </a:r>
                <a14:m>
                  <m:oMath xmlns:m="http://schemas.openxmlformats.org/officeDocument/2006/math">
                    <m:r>
                      <a:rPr lang="en-GB" sz="2400" b="0" i="0" smtClean="0">
                        <a:latin typeface="Cambria Math" panose="02040503050406030204" pitchFamily="18" charset="0"/>
                      </a:rPr>
                      <m:t> </m:t>
                    </m:r>
                    <m:f>
                      <m:fPr>
                        <m:ctrlPr>
                          <a:rPr lang="en-GB" sz="2400" b="0" i="1" smtClean="0">
                            <a:latin typeface="Cambria Math" panose="02040503050406030204" pitchFamily="18" charset="0"/>
                          </a:rPr>
                        </m:ctrlPr>
                      </m:fPr>
                      <m:num>
                        <m:r>
                          <m:rPr>
                            <m:nor/>
                          </m:rPr>
                          <a:rPr lang="en-GB" sz="2400" b="0" i="0" smtClean="0">
                            <a:latin typeface="Calibri" panose="020F0502020204030204" pitchFamily="34" charset="0"/>
                          </a:rPr>
                          <m:t>1</m:t>
                        </m:r>
                      </m:num>
                      <m:den>
                        <m:r>
                          <m:rPr>
                            <m:nor/>
                          </m:rPr>
                          <a:rPr lang="en-GB" sz="2400" b="0" i="0" smtClean="0">
                            <a:latin typeface="Calibri" panose="020F0502020204030204" pitchFamily="34" charset="0"/>
                          </a:rPr>
                          <m:t>3</m:t>
                        </m:r>
                      </m:den>
                    </m:f>
                  </m:oMath>
                </a14:m>
                <a:endParaRPr lang="en-GB" dirty="0">
                  <a:latin typeface="Calibri" panose="020F0502020204030204" pitchFamily="34" charset="0"/>
                </a:endParaRPr>
              </a:p>
            </p:txBody>
          </p:sp>
        </mc:Choice>
        <mc:Fallback xmlns="">
          <p:sp>
            <p:nvSpPr>
              <p:cNvPr id="44" name="TextBox 43">
                <a:extLst>
                  <a:ext uri="{FF2B5EF4-FFF2-40B4-BE49-F238E27FC236}">
                    <a16:creationId xmlns:a16="http://schemas.microsoft.com/office/drawing/2014/main" id="{2F9CA538-D54C-4D2B-A9BC-57E4BEF69C29}"/>
                  </a:ext>
                </a:extLst>
              </p:cNvPr>
              <p:cNvSpPr txBox="1">
                <a:spLocks noRot="1" noChangeAspect="1" noMove="1" noResize="1" noEditPoints="1" noAdjustHandles="1" noChangeArrowheads="1" noChangeShapeType="1" noTextEdit="1"/>
              </p:cNvSpPr>
              <p:nvPr/>
            </p:nvSpPr>
            <p:spPr>
              <a:xfrm>
                <a:off x="5204280" y="2798359"/>
                <a:ext cx="961886" cy="678327"/>
              </a:xfrm>
              <a:prstGeom prst="rect">
                <a:avLst/>
              </a:prstGeom>
              <a:blipFill>
                <a:blip r:embed="rId7"/>
                <a:stretch>
                  <a:fillRect l="-10127" b="-720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7D09DE34-1F00-4A9E-B5A6-E51C0D1424C7}"/>
                  </a:ext>
                </a:extLst>
              </p:cNvPr>
              <p:cNvSpPr txBox="1"/>
              <p:nvPr/>
            </p:nvSpPr>
            <p:spPr>
              <a:xfrm>
                <a:off x="4993452" y="1620055"/>
                <a:ext cx="961886" cy="774507"/>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f>
                        <m:fPr>
                          <m:ctrlPr>
                            <a:rPr lang="en-GB" sz="2400" b="0" i="1" smtClean="0">
                              <a:latin typeface="Cambria Math" panose="02040503050406030204" pitchFamily="18" charset="0"/>
                            </a:rPr>
                          </m:ctrlPr>
                        </m:fPr>
                        <m:num>
                          <m:r>
                            <m:rPr>
                              <m:nor/>
                            </m:rPr>
                            <a:rPr lang="en-GB" sz="2400" b="0" i="0" smtClean="0">
                              <a:latin typeface="Calibri" panose="020F0502020204030204" pitchFamily="34" charset="0"/>
                            </a:rPr>
                            <m:t>4</m:t>
                          </m:r>
                        </m:num>
                        <m:den>
                          <m:r>
                            <m:rPr>
                              <m:nor/>
                            </m:rPr>
                            <a:rPr lang="en-GB" sz="2400" b="0" i="0" smtClean="0">
                              <a:latin typeface="Calibri" panose="020F0502020204030204" pitchFamily="34" charset="0"/>
                            </a:rPr>
                            <m:t>3</m:t>
                          </m:r>
                        </m:den>
                      </m:f>
                    </m:oMath>
                  </m:oMathPara>
                </a14:m>
                <a:endParaRPr lang="en-GB" dirty="0">
                  <a:latin typeface="Calibri" panose="020F0502020204030204" pitchFamily="34" charset="0"/>
                </a:endParaRPr>
              </a:p>
            </p:txBody>
          </p:sp>
        </mc:Choice>
        <mc:Fallback xmlns="">
          <p:sp>
            <p:nvSpPr>
              <p:cNvPr id="45" name="TextBox 44">
                <a:extLst>
                  <a:ext uri="{FF2B5EF4-FFF2-40B4-BE49-F238E27FC236}">
                    <a16:creationId xmlns:a16="http://schemas.microsoft.com/office/drawing/2014/main" id="{7D09DE34-1F00-4A9E-B5A6-E51C0D1424C7}"/>
                  </a:ext>
                </a:extLst>
              </p:cNvPr>
              <p:cNvSpPr txBox="1">
                <a:spLocks noRot="1" noChangeAspect="1" noMove="1" noResize="1" noEditPoints="1" noAdjustHandles="1" noChangeArrowheads="1" noChangeShapeType="1" noTextEdit="1"/>
              </p:cNvSpPr>
              <p:nvPr/>
            </p:nvSpPr>
            <p:spPr>
              <a:xfrm>
                <a:off x="4993452" y="1620055"/>
                <a:ext cx="961886" cy="774507"/>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AF678074-E587-46C2-A39F-53479EE366A9}"/>
                  </a:ext>
                </a:extLst>
              </p:cNvPr>
              <p:cNvSpPr txBox="1"/>
              <p:nvPr/>
            </p:nvSpPr>
            <p:spPr>
              <a:xfrm>
                <a:off x="3950586" y="1639434"/>
                <a:ext cx="961886" cy="776431"/>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f>
                        <m:fPr>
                          <m:ctrlPr>
                            <a:rPr lang="en-GB" sz="2400" b="0" i="1" smtClean="0">
                              <a:latin typeface="Cambria Math" panose="02040503050406030204" pitchFamily="18" charset="0"/>
                            </a:rPr>
                          </m:ctrlPr>
                        </m:fPr>
                        <m:num>
                          <m:r>
                            <m:rPr>
                              <m:nor/>
                            </m:rPr>
                            <a:rPr lang="en-GB" sz="2400" b="0" i="0" smtClean="0">
                              <a:latin typeface="Calibri" panose="020F0502020204030204" pitchFamily="34" charset="0"/>
                            </a:rPr>
                            <m:t>3</m:t>
                          </m:r>
                        </m:num>
                        <m:den>
                          <m:r>
                            <m:rPr>
                              <m:nor/>
                            </m:rPr>
                            <a:rPr lang="en-GB" sz="2400" b="0" i="0" smtClean="0">
                              <a:latin typeface="Calibri" panose="020F0502020204030204" pitchFamily="34" charset="0"/>
                            </a:rPr>
                            <m:t>3</m:t>
                          </m:r>
                        </m:den>
                      </m:f>
                    </m:oMath>
                  </m:oMathPara>
                </a14:m>
                <a:endParaRPr lang="en-GB" dirty="0">
                  <a:latin typeface="Calibri" panose="020F0502020204030204" pitchFamily="34" charset="0"/>
                </a:endParaRPr>
              </a:p>
            </p:txBody>
          </p:sp>
        </mc:Choice>
        <mc:Fallback xmlns="">
          <p:sp>
            <p:nvSpPr>
              <p:cNvPr id="46" name="TextBox 45">
                <a:extLst>
                  <a:ext uri="{FF2B5EF4-FFF2-40B4-BE49-F238E27FC236}">
                    <a16:creationId xmlns:a16="http://schemas.microsoft.com/office/drawing/2014/main" id="{AF678074-E587-46C2-A39F-53479EE366A9}"/>
                  </a:ext>
                </a:extLst>
              </p:cNvPr>
              <p:cNvSpPr txBox="1">
                <a:spLocks noRot="1" noChangeAspect="1" noMove="1" noResize="1" noEditPoints="1" noAdjustHandles="1" noChangeArrowheads="1" noChangeShapeType="1" noTextEdit="1"/>
              </p:cNvSpPr>
              <p:nvPr/>
            </p:nvSpPr>
            <p:spPr>
              <a:xfrm>
                <a:off x="3950586" y="1639434"/>
                <a:ext cx="961886" cy="776431"/>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44CE3424-BEC7-4EFA-B1E0-55FAD4CB77B9}"/>
                  </a:ext>
                </a:extLst>
              </p:cNvPr>
              <p:cNvSpPr txBox="1"/>
              <p:nvPr/>
            </p:nvSpPr>
            <p:spPr>
              <a:xfrm>
                <a:off x="2283984" y="5504517"/>
                <a:ext cx="961886" cy="870688"/>
              </a:xfrm>
              <a:prstGeom prst="rect">
                <a:avLst/>
              </a:prstGeom>
              <a:noFill/>
            </p:spPr>
            <p:txBody>
              <a:bodyPr wrap="square" rtlCol="0">
                <a:spAutoFit/>
              </a:bodyPr>
              <a:lstStyle/>
              <a:p>
                <a:pPr>
                  <a:buNone/>
                </a:pPr>
                <a:r>
                  <a:rPr lang="en-GB" sz="3200" b="0" dirty="0">
                    <a:latin typeface="Calibri" panose="020F0502020204030204" pitchFamily="34" charset="0"/>
                  </a:rPr>
                  <a:t>1</a:t>
                </a:r>
                <a14:m>
                  <m:oMath xmlns:m="http://schemas.openxmlformats.org/officeDocument/2006/math">
                    <m:r>
                      <a:rPr lang="en-GB" sz="3200" b="0" i="0" smtClean="0">
                        <a:latin typeface="Cambria Math" panose="02040503050406030204" pitchFamily="18" charset="0"/>
                      </a:rPr>
                      <m:t> </m:t>
                    </m:r>
                    <m:f>
                      <m:fPr>
                        <m:ctrlPr>
                          <a:rPr lang="en-GB" sz="3200" b="0" i="1" smtClean="0">
                            <a:latin typeface="Cambria Math" panose="02040503050406030204" pitchFamily="18" charset="0"/>
                          </a:rPr>
                        </m:ctrlPr>
                      </m:fPr>
                      <m:num>
                        <m:r>
                          <m:rPr>
                            <m:nor/>
                          </m:rPr>
                          <a:rPr lang="en-GB" sz="3200" b="0" i="0" smtClean="0">
                            <a:latin typeface="Calibri" panose="020F0502020204030204" pitchFamily="34" charset="0"/>
                          </a:rPr>
                          <m:t>4</m:t>
                        </m:r>
                      </m:num>
                      <m:den>
                        <m:r>
                          <m:rPr>
                            <m:nor/>
                          </m:rPr>
                          <a:rPr lang="en-GB" sz="3200" b="0" i="0" smtClean="0">
                            <a:latin typeface="Calibri" panose="020F0502020204030204" pitchFamily="34" charset="0"/>
                          </a:rPr>
                          <m:t>6</m:t>
                        </m:r>
                      </m:den>
                    </m:f>
                  </m:oMath>
                </a14:m>
                <a:endParaRPr lang="en-GB" sz="2400" dirty="0">
                  <a:latin typeface="Calibri" panose="020F0502020204030204" pitchFamily="34" charset="0"/>
                </a:endParaRPr>
              </a:p>
            </p:txBody>
          </p:sp>
        </mc:Choice>
        <mc:Fallback xmlns="">
          <p:sp>
            <p:nvSpPr>
              <p:cNvPr id="47" name="TextBox 46">
                <a:extLst>
                  <a:ext uri="{FF2B5EF4-FFF2-40B4-BE49-F238E27FC236}">
                    <a16:creationId xmlns:a16="http://schemas.microsoft.com/office/drawing/2014/main" id="{44CE3424-BEC7-4EFA-B1E0-55FAD4CB77B9}"/>
                  </a:ext>
                </a:extLst>
              </p:cNvPr>
              <p:cNvSpPr txBox="1">
                <a:spLocks noRot="1" noChangeAspect="1" noMove="1" noResize="1" noEditPoints="1" noAdjustHandles="1" noChangeArrowheads="1" noChangeShapeType="1" noTextEdit="1"/>
              </p:cNvSpPr>
              <p:nvPr/>
            </p:nvSpPr>
            <p:spPr>
              <a:xfrm>
                <a:off x="2283984" y="5504517"/>
                <a:ext cx="961886" cy="870688"/>
              </a:xfrm>
              <a:prstGeom prst="rect">
                <a:avLst/>
              </a:prstGeom>
              <a:blipFill>
                <a:blip r:embed="rId10"/>
                <a:stretch>
                  <a:fillRect l="-16561" b="-979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3791C576-CDEE-450F-9BD9-3147A653EDF6}"/>
                  </a:ext>
                </a:extLst>
              </p:cNvPr>
              <p:cNvSpPr txBox="1"/>
              <p:nvPr/>
            </p:nvSpPr>
            <p:spPr>
              <a:xfrm>
                <a:off x="1054963" y="5465058"/>
                <a:ext cx="961886" cy="890308"/>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f>
                        <m:fPr>
                          <m:ctrlPr>
                            <a:rPr lang="en-GB" sz="2800" b="0" i="1" smtClean="0">
                              <a:latin typeface="Cambria Math" panose="02040503050406030204" pitchFamily="18" charset="0"/>
                            </a:rPr>
                          </m:ctrlPr>
                        </m:fPr>
                        <m:num>
                          <m:r>
                            <m:rPr>
                              <m:nor/>
                            </m:rPr>
                            <a:rPr lang="en-GB" sz="2800" b="0" i="0" smtClean="0">
                              <a:latin typeface="Calibri" panose="020F0502020204030204" pitchFamily="34" charset="0"/>
                            </a:rPr>
                            <m:t>10</m:t>
                          </m:r>
                        </m:num>
                        <m:den>
                          <m:r>
                            <m:rPr>
                              <m:nor/>
                            </m:rPr>
                            <a:rPr lang="en-GB" sz="2800" b="0" i="0" smtClean="0">
                              <a:latin typeface="Calibri" panose="020F0502020204030204" pitchFamily="34" charset="0"/>
                            </a:rPr>
                            <m:t>6</m:t>
                          </m:r>
                        </m:den>
                      </m:f>
                    </m:oMath>
                  </m:oMathPara>
                </a14:m>
                <a:endParaRPr lang="en-GB" sz="2000" dirty="0">
                  <a:latin typeface="Calibri" panose="020F0502020204030204" pitchFamily="34" charset="0"/>
                </a:endParaRPr>
              </a:p>
            </p:txBody>
          </p:sp>
        </mc:Choice>
        <mc:Fallback xmlns="">
          <p:sp>
            <p:nvSpPr>
              <p:cNvPr id="48" name="TextBox 47">
                <a:extLst>
                  <a:ext uri="{FF2B5EF4-FFF2-40B4-BE49-F238E27FC236}">
                    <a16:creationId xmlns:a16="http://schemas.microsoft.com/office/drawing/2014/main" id="{3791C576-CDEE-450F-9BD9-3147A653EDF6}"/>
                  </a:ext>
                </a:extLst>
              </p:cNvPr>
              <p:cNvSpPr txBox="1">
                <a:spLocks noRot="1" noChangeAspect="1" noMove="1" noResize="1" noEditPoints="1" noAdjustHandles="1" noChangeArrowheads="1" noChangeShapeType="1" noTextEdit="1"/>
              </p:cNvSpPr>
              <p:nvPr/>
            </p:nvSpPr>
            <p:spPr>
              <a:xfrm>
                <a:off x="1054963" y="5465058"/>
                <a:ext cx="961886" cy="890308"/>
              </a:xfrm>
              <a:prstGeom prst="rect">
                <a:avLst/>
              </a:prstGeom>
              <a:blipFill>
                <a:blip r:embed="rId11"/>
                <a:stretch>
                  <a:fillRect/>
                </a:stretch>
              </a:blipFill>
            </p:spPr>
            <p:txBody>
              <a:bodyPr/>
              <a:lstStyle/>
              <a:p>
                <a:r>
                  <a:rPr lang="en-GB">
                    <a:noFill/>
                  </a:rPr>
                  <a:t> </a:t>
                </a:r>
              </a:p>
            </p:txBody>
          </p:sp>
        </mc:Fallback>
      </mc:AlternateContent>
      <p:cxnSp>
        <p:nvCxnSpPr>
          <p:cNvPr id="49" name="Curved Connector 54">
            <a:extLst>
              <a:ext uri="{FF2B5EF4-FFF2-40B4-BE49-F238E27FC236}">
                <a16:creationId xmlns:a16="http://schemas.microsoft.com/office/drawing/2014/main" id="{A7CF714F-9F21-418E-9AC1-D5E9106C427B}"/>
              </a:ext>
            </a:extLst>
          </p:cNvPr>
          <p:cNvCxnSpPr/>
          <p:nvPr/>
        </p:nvCxnSpPr>
        <p:spPr>
          <a:xfrm rot="10800000" flipH="1">
            <a:off x="4324585" y="4469446"/>
            <a:ext cx="1029999" cy="12700"/>
          </a:xfrm>
          <a:prstGeom prst="curvedConnector5">
            <a:avLst>
              <a:gd name="adj1" fmla="val 634"/>
              <a:gd name="adj2" fmla="val -1110433"/>
              <a:gd name="adj3" fmla="val 99366"/>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0" name="Curved Connector 62">
            <a:extLst>
              <a:ext uri="{FF2B5EF4-FFF2-40B4-BE49-F238E27FC236}">
                <a16:creationId xmlns:a16="http://schemas.microsoft.com/office/drawing/2014/main" id="{4FA814BA-B9F8-49B0-969B-C9F8C2423744}"/>
              </a:ext>
            </a:extLst>
          </p:cNvPr>
          <p:cNvCxnSpPr/>
          <p:nvPr/>
        </p:nvCxnSpPr>
        <p:spPr>
          <a:xfrm rot="10800000" flipH="1">
            <a:off x="5643150" y="4474439"/>
            <a:ext cx="1029999" cy="12700"/>
          </a:xfrm>
          <a:prstGeom prst="curvedConnector5">
            <a:avLst>
              <a:gd name="adj1" fmla="val 634"/>
              <a:gd name="adj2" fmla="val -1110433"/>
              <a:gd name="adj3" fmla="val 99366"/>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07F56A73-88B1-4B57-8F92-A315F8DEB4D8}"/>
                  </a:ext>
                </a:extLst>
              </p:cNvPr>
              <p:cNvSpPr txBox="1"/>
              <p:nvPr/>
            </p:nvSpPr>
            <p:spPr>
              <a:xfrm>
                <a:off x="5354585" y="5330678"/>
                <a:ext cx="961886" cy="861390"/>
              </a:xfrm>
              <a:prstGeom prst="rect">
                <a:avLst/>
              </a:prstGeom>
              <a:noFill/>
            </p:spPr>
            <p:txBody>
              <a:bodyPr wrap="square" rtlCol="0">
                <a:spAutoFit/>
              </a:bodyPr>
              <a:lstStyle/>
              <a:p>
                <a:pPr>
                  <a:buNone/>
                </a:pPr>
                <a:r>
                  <a:rPr lang="en-GB" sz="3200" b="0" dirty="0">
                    <a:latin typeface="Calibri" panose="020F0502020204030204" pitchFamily="34" charset="0"/>
                  </a:rPr>
                  <a:t>2</a:t>
                </a:r>
                <a14:m>
                  <m:oMath xmlns:m="http://schemas.openxmlformats.org/officeDocument/2006/math">
                    <m:r>
                      <a:rPr lang="en-GB" sz="3200" b="0" i="0" smtClean="0">
                        <a:latin typeface="Cambria Math" panose="02040503050406030204" pitchFamily="18" charset="0"/>
                      </a:rPr>
                      <m:t> </m:t>
                    </m:r>
                    <m:f>
                      <m:fPr>
                        <m:ctrlPr>
                          <a:rPr lang="en-GB" sz="3200" b="0" i="1" smtClean="0">
                            <a:latin typeface="Cambria Math" panose="02040503050406030204" pitchFamily="18" charset="0"/>
                          </a:rPr>
                        </m:ctrlPr>
                      </m:fPr>
                      <m:num>
                        <m:r>
                          <m:rPr>
                            <m:nor/>
                          </m:rPr>
                          <a:rPr lang="en-GB" sz="3200" b="0" i="0" smtClean="0">
                            <a:latin typeface="Calibri" panose="020F0502020204030204" pitchFamily="34" charset="0"/>
                          </a:rPr>
                          <m:t>1</m:t>
                        </m:r>
                      </m:num>
                      <m:den>
                        <m:r>
                          <m:rPr>
                            <m:nor/>
                          </m:rPr>
                          <a:rPr lang="en-GB" sz="3200" b="0" i="0" smtClean="0">
                            <a:latin typeface="Calibri" panose="020F0502020204030204" pitchFamily="34" charset="0"/>
                          </a:rPr>
                          <m:t>2</m:t>
                        </m:r>
                      </m:den>
                    </m:f>
                  </m:oMath>
                </a14:m>
                <a:endParaRPr lang="en-GB" sz="2400" dirty="0">
                  <a:latin typeface="Calibri" panose="020F0502020204030204" pitchFamily="34" charset="0"/>
                </a:endParaRPr>
              </a:p>
            </p:txBody>
          </p:sp>
        </mc:Choice>
        <mc:Fallback xmlns="">
          <p:sp>
            <p:nvSpPr>
              <p:cNvPr id="51" name="TextBox 50">
                <a:extLst>
                  <a:ext uri="{FF2B5EF4-FFF2-40B4-BE49-F238E27FC236}">
                    <a16:creationId xmlns:a16="http://schemas.microsoft.com/office/drawing/2014/main" id="{07F56A73-88B1-4B57-8F92-A315F8DEB4D8}"/>
                  </a:ext>
                </a:extLst>
              </p:cNvPr>
              <p:cNvSpPr txBox="1">
                <a:spLocks noRot="1" noChangeAspect="1" noMove="1" noResize="1" noEditPoints="1" noAdjustHandles="1" noChangeArrowheads="1" noChangeShapeType="1" noTextEdit="1"/>
              </p:cNvSpPr>
              <p:nvPr/>
            </p:nvSpPr>
            <p:spPr>
              <a:xfrm>
                <a:off x="5354585" y="5330678"/>
                <a:ext cx="961886" cy="861390"/>
              </a:xfrm>
              <a:prstGeom prst="rect">
                <a:avLst/>
              </a:prstGeom>
              <a:blipFill>
                <a:blip r:embed="rId12"/>
                <a:stretch>
                  <a:fillRect l="-15823" b="-105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969E7B1D-2154-4E41-B9FC-F8C987F05979}"/>
                  </a:ext>
                </a:extLst>
              </p:cNvPr>
              <p:cNvSpPr txBox="1"/>
              <p:nvPr/>
            </p:nvSpPr>
            <p:spPr>
              <a:xfrm>
                <a:off x="6287856" y="5330678"/>
                <a:ext cx="961886" cy="883703"/>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f>
                        <m:fPr>
                          <m:ctrlPr>
                            <a:rPr lang="en-GB" sz="2800" b="0" i="1" smtClean="0">
                              <a:latin typeface="Cambria Math" panose="02040503050406030204" pitchFamily="18" charset="0"/>
                            </a:rPr>
                          </m:ctrlPr>
                        </m:fPr>
                        <m:num>
                          <m:r>
                            <m:rPr>
                              <m:nor/>
                            </m:rPr>
                            <a:rPr lang="en-GB" sz="2800" b="0" i="0" smtClean="0">
                              <a:latin typeface="Calibri" panose="020F0502020204030204" pitchFamily="34" charset="0"/>
                            </a:rPr>
                            <m:t>5</m:t>
                          </m:r>
                        </m:num>
                        <m:den>
                          <m:r>
                            <m:rPr>
                              <m:nor/>
                            </m:rPr>
                            <a:rPr lang="en-GB" sz="2800" b="0" i="0" smtClean="0">
                              <a:latin typeface="Calibri" panose="020F0502020204030204" pitchFamily="34" charset="0"/>
                            </a:rPr>
                            <m:t>2</m:t>
                          </m:r>
                        </m:den>
                      </m:f>
                    </m:oMath>
                  </m:oMathPara>
                </a14:m>
                <a:endParaRPr lang="en-GB" sz="2400" dirty="0">
                  <a:latin typeface="Calibri" panose="020F0502020204030204" pitchFamily="34" charset="0"/>
                </a:endParaRPr>
              </a:p>
            </p:txBody>
          </p:sp>
        </mc:Choice>
        <mc:Fallback xmlns="">
          <p:sp>
            <p:nvSpPr>
              <p:cNvPr id="52" name="TextBox 51">
                <a:extLst>
                  <a:ext uri="{FF2B5EF4-FFF2-40B4-BE49-F238E27FC236}">
                    <a16:creationId xmlns:a16="http://schemas.microsoft.com/office/drawing/2014/main" id="{969E7B1D-2154-4E41-B9FC-F8C987F05979}"/>
                  </a:ext>
                </a:extLst>
              </p:cNvPr>
              <p:cNvSpPr txBox="1">
                <a:spLocks noRot="1" noChangeAspect="1" noMove="1" noResize="1" noEditPoints="1" noAdjustHandles="1" noChangeArrowheads="1" noChangeShapeType="1" noTextEdit="1"/>
              </p:cNvSpPr>
              <p:nvPr/>
            </p:nvSpPr>
            <p:spPr>
              <a:xfrm>
                <a:off x="6287856" y="5330678"/>
                <a:ext cx="961886" cy="883703"/>
              </a:xfrm>
              <a:prstGeom prst="rect">
                <a:avLst/>
              </a:prstGeom>
              <a:blipFill>
                <a:blip r:embed="rId13"/>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89065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1"/>
                                        </p:tgtEl>
                                      </p:cBhvr>
                                    </p:animEffect>
                                    <p:set>
                                      <p:cBhvr>
                                        <p:cTn id="7" dur="1" fill="hold">
                                          <p:stCondLst>
                                            <p:cond delay="499"/>
                                          </p:stCondLst>
                                        </p:cTn>
                                        <p:tgtEl>
                                          <p:spTgt spid="4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fade">
                                      <p:cBhvr>
                                        <p:cTn id="12" dur="500"/>
                                        <p:tgtEl>
                                          <p:spTgt spid="4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fade">
                                      <p:cBhvr>
                                        <p:cTn id="17" dur="500"/>
                                        <p:tgtEl>
                                          <p:spTgt spid="4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500"/>
                                        <p:tgtEl>
                                          <p:spTgt spid="4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500"/>
                                        <p:tgtEl>
                                          <p:spTgt spid="4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29"/>
                                        </p:tgtEl>
                                      </p:cBhvr>
                                    </p:animEffect>
                                    <p:set>
                                      <p:cBhvr>
                                        <p:cTn id="32" dur="1" fill="hold">
                                          <p:stCondLst>
                                            <p:cond delay="499"/>
                                          </p:stCondLst>
                                        </p:cTn>
                                        <p:tgtEl>
                                          <p:spTgt spid="2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fade">
                                      <p:cBhvr>
                                        <p:cTn id="37" dur="500"/>
                                        <p:tgtEl>
                                          <p:spTgt spid="45"/>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path" presetSubtype="0" accel="50000" decel="50000" fill="hold" nodeType="clickEffect">
                                  <p:stCondLst>
                                    <p:cond delay="0"/>
                                  </p:stCondLst>
                                  <p:childTnLst>
                                    <p:animMotion origin="layout" path="M 3.05556E-6 2.59259E-6 L 0.25573 -0.12292 " pathEditMode="relative" rAng="0" ptsTypes="AA">
                                      <p:cBhvr>
                                        <p:cTn id="41" dur="2000" fill="hold"/>
                                        <p:tgtEl>
                                          <p:spTgt spid="39"/>
                                        </p:tgtEl>
                                        <p:attrNameLst>
                                          <p:attrName>ppt_x</p:attrName>
                                          <p:attrName>ppt_y</p:attrName>
                                        </p:attrNameLst>
                                      </p:cBhvr>
                                      <p:rCtr x="12778" y="-6157"/>
                                    </p:animMotion>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nodeType="clickEffect">
                                  <p:stCondLst>
                                    <p:cond delay="0"/>
                                  </p:stCondLst>
                                  <p:childTnLst>
                                    <p:animEffect transition="out" filter="fade">
                                      <p:cBhvr>
                                        <p:cTn id="45" dur="500"/>
                                        <p:tgtEl>
                                          <p:spTgt spid="31"/>
                                        </p:tgtEl>
                                      </p:cBhvr>
                                    </p:animEffect>
                                    <p:set>
                                      <p:cBhvr>
                                        <p:cTn id="46" dur="1" fill="hold">
                                          <p:stCondLst>
                                            <p:cond delay="499"/>
                                          </p:stCondLst>
                                        </p:cTn>
                                        <p:tgtEl>
                                          <p:spTgt spid="31"/>
                                        </p:tgtEl>
                                        <p:attrNameLst>
                                          <p:attrName>style.visibility</p:attrName>
                                        </p:attrNameLst>
                                      </p:cBhvr>
                                      <p:to>
                                        <p:strVal val="hidden"/>
                                      </p:to>
                                    </p:set>
                                  </p:childTnLst>
                                </p:cTn>
                              </p:par>
                              <p:par>
                                <p:cTn id="47" presetID="10" presetClass="exit" presetSubtype="0" fill="hold" nodeType="withEffect">
                                  <p:stCondLst>
                                    <p:cond delay="0"/>
                                  </p:stCondLst>
                                  <p:childTnLst>
                                    <p:animEffect transition="out" filter="fade">
                                      <p:cBhvr>
                                        <p:cTn id="48" dur="500"/>
                                        <p:tgtEl>
                                          <p:spTgt spid="40"/>
                                        </p:tgtEl>
                                      </p:cBhvr>
                                    </p:animEffect>
                                    <p:set>
                                      <p:cBhvr>
                                        <p:cTn id="49" dur="1" fill="hold">
                                          <p:stCondLst>
                                            <p:cond delay="499"/>
                                          </p:stCondLst>
                                        </p:cTn>
                                        <p:tgtEl>
                                          <p:spTgt spid="40"/>
                                        </p:tgtEl>
                                        <p:attrNameLst>
                                          <p:attrName>style.visibility</p:attrName>
                                        </p:attrNameLst>
                                      </p:cBhvr>
                                      <p:to>
                                        <p:strVal val="hidden"/>
                                      </p:to>
                                    </p:set>
                                  </p:childTnLst>
                                </p:cTn>
                              </p:par>
                              <p:par>
                                <p:cTn id="50" presetID="64" presetClass="path" presetSubtype="0" accel="50000" decel="50000" fill="hold" nodeType="withEffect">
                                  <p:stCondLst>
                                    <p:cond delay="0"/>
                                  </p:stCondLst>
                                  <p:childTnLst>
                                    <p:animMotion origin="layout" path="M 4.44444E-6 1.85185E-6 L 4.44444E-6 -0.12246 " pathEditMode="relative" rAng="0" ptsTypes="AA">
                                      <p:cBhvr>
                                        <p:cTn id="51" dur="2000" fill="hold"/>
                                        <p:tgtEl>
                                          <p:spTgt spid="32"/>
                                        </p:tgtEl>
                                        <p:attrNameLst>
                                          <p:attrName>ppt_x</p:attrName>
                                          <p:attrName>ppt_y</p:attrName>
                                        </p:attrNameLst>
                                      </p:cBhvr>
                                      <p:rCtr x="0" y="-6134"/>
                                    </p:animMotion>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8"/>
                                        </p:tgtEl>
                                        <p:attrNameLst>
                                          <p:attrName>style.visibility</p:attrName>
                                        </p:attrNameLst>
                                      </p:cBhvr>
                                      <p:to>
                                        <p:strVal val="visible"/>
                                      </p:to>
                                    </p:set>
                                    <p:animEffect transition="in" filter="fade">
                                      <p:cBhvr>
                                        <p:cTn id="56" dur="500"/>
                                        <p:tgtEl>
                                          <p:spTgt spid="48"/>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47"/>
                                        </p:tgtEl>
                                        <p:attrNameLst>
                                          <p:attrName>style.visibility</p:attrName>
                                        </p:attrNameLst>
                                      </p:cBhvr>
                                      <p:to>
                                        <p:strVal val="visible"/>
                                      </p:to>
                                    </p:set>
                                    <p:animEffect transition="in" filter="fade">
                                      <p:cBhvr>
                                        <p:cTn id="61" dur="500"/>
                                        <p:tgtEl>
                                          <p:spTgt spid="47"/>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51"/>
                                        </p:tgtEl>
                                        <p:attrNameLst>
                                          <p:attrName>style.visibility</p:attrName>
                                        </p:attrNameLst>
                                      </p:cBhvr>
                                      <p:to>
                                        <p:strVal val="visible"/>
                                      </p:to>
                                    </p:set>
                                    <p:animEffect transition="in" filter="fade">
                                      <p:cBhvr>
                                        <p:cTn id="66" dur="500"/>
                                        <p:tgtEl>
                                          <p:spTgt spid="51"/>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wipe(left)">
                                      <p:cBhvr>
                                        <p:cTn id="71" dur="500"/>
                                        <p:tgtEl>
                                          <p:spTgt spid="49"/>
                                        </p:tgtEl>
                                      </p:cBhvr>
                                    </p:animEffect>
                                  </p:childTnLst>
                                </p:cTn>
                              </p:par>
                            </p:childTnLst>
                          </p:cTn>
                        </p:par>
                        <p:par>
                          <p:cTn id="72" fill="hold">
                            <p:stCondLst>
                              <p:cond delay="500"/>
                            </p:stCondLst>
                            <p:childTnLst>
                              <p:par>
                                <p:cTn id="73" presetID="22" presetClass="entr" presetSubtype="8" fill="hold" nodeType="afterEffect">
                                  <p:stCondLst>
                                    <p:cond delay="0"/>
                                  </p:stCondLst>
                                  <p:childTnLst>
                                    <p:set>
                                      <p:cBhvr>
                                        <p:cTn id="74" dur="1" fill="hold">
                                          <p:stCondLst>
                                            <p:cond delay="0"/>
                                          </p:stCondLst>
                                        </p:cTn>
                                        <p:tgtEl>
                                          <p:spTgt spid="50"/>
                                        </p:tgtEl>
                                        <p:attrNameLst>
                                          <p:attrName>style.visibility</p:attrName>
                                        </p:attrNameLst>
                                      </p:cBhvr>
                                      <p:to>
                                        <p:strVal val="visible"/>
                                      </p:to>
                                    </p:set>
                                    <p:animEffect transition="in" filter="wipe(left)">
                                      <p:cBhvr>
                                        <p:cTn id="75" dur="500"/>
                                        <p:tgtEl>
                                          <p:spTgt spid="50"/>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52"/>
                                        </p:tgtEl>
                                        <p:attrNameLst>
                                          <p:attrName>style.visibility</p:attrName>
                                        </p:attrNameLst>
                                      </p:cBhvr>
                                      <p:to>
                                        <p:strVal val="visible"/>
                                      </p:to>
                                    </p:set>
                                    <p:animEffect transition="in" filter="fade">
                                      <p:cBhvr>
                                        <p:cTn id="80"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44" grpId="0"/>
      <p:bldP spid="45" grpId="0"/>
      <p:bldP spid="46" grpId="0"/>
      <p:bldP spid="47" grpId="0"/>
      <p:bldP spid="48" grpId="0"/>
      <p:bldP spid="51" grpId="0"/>
      <p:bldP spid="5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5592" y="12181"/>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pic>
        <p:nvPicPr>
          <p:cNvPr id="37" name="Picture 36">
            <a:extLst>
              <a:ext uri="{FF2B5EF4-FFF2-40B4-BE49-F238E27FC236}">
                <a16:creationId xmlns:a16="http://schemas.microsoft.com/office/drawing/2014/main" id="{B8F623CA-87AA-4C77-8FB1-13F92B1B6D17}"/>
              </a:ext>
            </a:extLst>
          </p:cNvPr>
          <p:cNvPicPr>
            <a:picLocks noChangeAspect="1"/>
          </p:cNvPicPr>
          <p:nvPr/>
        </p:nvPicPr>
        <p:blipFill>
          <a:blip r:embed="rId3">
            <a:clrChange>
              <a:clrFrom>
                <a:srgbClr val="F8F8F8"/>
              </a:clrFrom>
              <a:clrTo>
                <a:srgbClr val="F8F8F8">
                  <a:alpha val="0"/>
                </a:srgbClr>
              </a:clrTo>
            </a:clrChange>
          </a:blip>
          <a:stretch>
            <a:fillRect/>
          </a:stretch>
        </p:blipFill>
        <p:spPr>
          <a:xfrm>
            <a:off x="908770" y="1516915"/>
            <a:ext cx="6798217" cy="2212217"/>
          </a:xfrm>
          <a:prstGeom prst="rect">
            <a:avLst/>
          </a:prstGeom>
        </p:spPr>
      </p:pic>
      <p:sp>
        <p:nvSpPr>
          <p:cNvPr id="38" name="Rounded Rectangle 7">
            <a:extLst>
              <a:ext uri="{FF2B5EF4-FFF2-40B4-BE49-F238E27FC236}">
                <a16:creationId xmlns:a16="http://schemas.microsoft.com/office/drawing/2014/main" id="{3800AC66-C1A0-4934-A9BC-6C657AEF8A24}"/>
              </a:ext>
            </a:extLst>
          </p:cNvPr>
          <p:cNvSpPr/>
          <p:nvPr/>
        </p:nvSpPr>
        <p:spPr>
          <a:xfrm>
            <a:off x="908770" y="1594629"/>
            <a:ext cx="4488479" cy="2212217"/>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endParaRPr lang="en-GB"/>
          </a:p>
        </p:txBody>
      </p:sp>
      <p:sp>
        <p:nvSpPr>
          <p:cNvPr id="53" name="Rounded Rectangle 10">
            <a:extLst>
              <a:ext uri="{FF2B5EF4-FFF2-40B4-BE49-F238E27FC236}">
                <a16:creationId xmlns:a16="http://schemas.microsoft.com/office/drawing/2014/main" id="{D228E7BD-84A5-448F-924C-A2B0B8CDB0FD}"/>
              </a:ext>
            </a:extLst>
          </p:cNvPr>
          <p:cNvSpPr/>
          <p:nvPr/>
        </p:nvSpPr>
        <p:spPr>
          <a:xfrm>
            <a:off x="5522725" y="1567748"/>
            <a:ext cx="2371034" cy="2212217"/>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endParaRPr lang="en-GB"/>
          </a:p>
        </p:txBody>
      </p:sp>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817A4014-FDD9-4C26-BEEF-6527B8707E74}"/>
                  </a:ext>
                </a:extLst>
              </p:cNvPr>
              <p:cNvSpPr txBox="1"/>
              <p:nvPr/>
            </p:nvSpPr>
            <p:spPr>
              <a:xfrm>
                <a:off x="3492567" y="4323330"/>
                <a:ext cx="2074460" cy="1054904"/>
              </a:xfrm>
              <a:prstGeom prst="rect">
                <a:avLst/>
              </a:prstGeom>
              <a:noFill/>
            </p:spPr>
            <p:txBody>
              <a:bodyPr wrap="square" rtlCol="0">
                <a:spAutoFit/>
              </a:bodyPr>
              <a:lstStyle/>
              <a:p>
                <a:pPr>
                  <a:buNone/>
                </a:pPr>
                <a14:m>
                  <m:oMath xmlns:m="http://schemas.openxmlformats.org/officeDocument/2006/math">
                    <m:f>
                      <m:fPr>
                        <m:ctrlPr>
                          <a:rPr lang="en-GB" sz="4000" b="0" i="1" smtClean="0">
                            <a:latin typeface="Cambria Math" panose="02040503050406030204" pitchFamily="18" charset="0"/>
                          </a:rPr>
                        </m:ctrlPr>
                      </m:fPr>
                      <m:num>
                        <m:r>
                          <m:rPr>
                            <m:nor/>
                          </m:rPr>
                          <a:rPr lang="en-GB" sz="4000" b="0" i="0" smtClean="0">
                            <a:latin typeface="Calibri" panose="020F0502020204030204" pitchFamily="34" charset="0"/>
                          </a:rPr>
                          <m:t>7</m:t>
                        </m:r>
                      </m:num>
                      <m:den>
                        <m:r>
                          <m:rPr>
                            <m:nor/>
                          </m:rPr>
                          <a:rPr lang="en-GB" sz="4000" b="0" i="0" smtClean="0">
                            <a:latin typeface="Calibri" panose="020F0502020204030204" pitchFamily="34" charset="0"/>
                          </a:rPr>
                          <m:t>3</m:t>
                        </m:r>
                      </m:den>
                    </m:f>
                  </m:oMath>
                </a14:m>
                <a:r>
                  <a:rPr lang="en-GB" sz="4400" dirty="0">
                    <a:latin typeface="Calibri" panose="020F0502020204030204" pitchFamily="34" charset="0"/>
                  </a:rPr>
                  <a:t> </a:t>
                </a:r>
                <a14:m>
                  <m:oMath xmlns:m="http://schemas.openxmlformats.org/officeDocument/2006/math">
                    <m:r>
                      <a:rPr lang="en-GB" sz="4400" b="0" i="1" dirty="0" smtClean="0">
                        <a:latin typeface="Cambria Math" panose="02040503050406030204" pitchFamily="18" charset="0"/>
                      </a:rPr>
                      <m:t>=</m:t>
                    </m:r>
                  </m:oMath>
                </a14:m>
                <a:endParaRPr lang="en-GB" sz="4400" dirty="0">
                  <a:latin typeface="Calibri" panose="020F0502020204030204" pitchFamily="34" charset="0"/>
                </a:endParaRPr>
              </a:p>
            </p:txBody>
          </p:sp>
        </mc:Choice>
        <mc:Fallback xmlns="">
          <p:sp>
            <p:nvSpPr>
              <p:cNvPr id="54" name="TextBox 53">
                <a:extLst>
                  <a:ext uri="{FF2B5EF4-FFF2-40B4-BE49-F238E27FC236}">
                    <a16:creationId xmlns:a16="http://schemas.microsoft.com/office/drawing/2014/main" id="{817A4014-FDD9-4C26-BEEF-6527B8707E74}"/>
                  </a:ext>
                </a:extLst>
              </p:cNvPr>
              <p:cNvSpPr txBox="1">
                <a:spLocks noRot="1" noChangeAspect="1" noMove="1" noResize="1" noEditPoints="1" noAdjustHandles="1" noChangeArrowheads="1" noChangeShapeType="1" noTextEdit="1"/>
              </p:cNvSpPr>
              <p:nvPr/>
            </p:nvSpPr>
            <p:spPr>
              <a:xfrm>
                <a:off x="3492567" y="4323330"/>
                <a:ext cx="2074460" cy="1054904"/>
              </a:xfrm>
              <a:prstGeom prst="rect">
                <a:avLst/>
              </a:prstGeom>
              <a:blipFill>
                <a:blip r:embed="rId4"/>
                <a:stretch>
                  <a:fillRect/>
                </a:stretch>
              </a:blipFill>
            </p:spPr>
            <p:txBody>
              <a:bodyPr/>
              <a:lstStyle/>
              <a:p>
                <a:r>
                  <a:rPr lang="en-GB">
                    <a:noFill/>
                  </a:rPr>
                  <a:t> </a:t>
                </a:r>
              </a:p>
            </p:txBody>
          </p:sp>
        </mc:Fallback>
      </mc:AlternateContent>
      <p:sp>
        <p:nvSpPr>
          <p:cNvPr id="55" name="TextBox 54">
            <a:extLst>
              <a:ext uri="{FF2B5EF4-FFF2-40B4-BE49-F238E27FC236}">
                <a16:creationId xmlns:a16="http://schemas.microsoft.com/office/drawing/2014/main" id="{0ECE9965-54B1-4D4C-9DF2-A99B6509650B}"/>
              </a:ext>
            </a:extLst>
          </p:cNvPr>
          <p:cNvSpPr txBox="1"/>
          <p:nvPr/>
        </p:nvSpPr>
        <p:spPr>
          <a:xfrm>
            <a:off x="602194" y="942862"/>
            <a:ext cx="7600752" cy="523220"/>
          </a:xfrm>
          <a:prstGeom prst="rect">
            <a:avLst/>
          </a:prstGeom>
          <a:noFill/>
        </p:spPr>
        <p:txBody>
          <a:bodyPr wrap="square" rtlCol="0">
            <a:spAutoFit/>
          </a:bodyPr>
          <a:lstStyle/>
          <a:p>
            <a:pPr algn="ctr">
              <a:buNone/>
            </a:pPr>
            <a:r>
              <a:rPr lang="en-GB" sz="2800" dirty="0">
                <a:latin typeface="Calibri" panose="020F0502020204030204" pitchFamily="34" charset="0"/>
              </a:rPr>
              <a:t>Convert the improper fraction to a mixed number</a:t>
            </a:r>
          </a:p>
        </p:txBody>
      </p:sp>
      <p:sp>
        <p:nvSpPr>
          <p:cNvPr id="56" name="TextBox 55">
            <a:extLst>
              <a:ext uri="{FF2B5EF4-FFF2-40B4-BE49-F238E27FC236}">
                <a16:creationId xmlns:a16="http://schemas.microsoft.com/office/drawing/2014/main" id="{0FBCA042-FF48-40C9-B1BB-1B5BB4E7CF1E}"/>
              </a:ext>
            </a:extLst>
          </p:cNvPr>
          <p:cNvSpPr txBox="1"/>
          <p:nvPr/>
        </p:nvSpPr>
        <p:spPr>
          <a:xfrm>
            <a:off x="4529797" y="4512083"/>
            <a:ext cx="1879470" cy="707886"/>
          </a:xfrm>
          <a:prstGeom prst="rect">
            <a:avLst/>
          </a:prstGeom>
          <a:noFill/>
        </p:spPr>
        <p:txBody>
          <a:bodyPr wrap="square" rtlCol="0">
            <a:spAutoFit/>
          </a:bodyPr>
          <a:lstStyle/>
          <a:p>
            <a:pPr>
              <a:buNone/>
            </a:pPr>
            <a:r>
              <a:rPr lang="en-GB" sz="4000" dirty="0"/>
              <a:t>2</a:t>
            </a:r>
          </a:p>
        </p:txBody>
      </p:sp>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7BC9D93F-1F34-4F0C-9026-7ABC2750518A}"/>
                  </a:ext>
                </a:extLst>
              </p:cNvPr>
              <p:cNvSpPr txBox="1"/>
              <p:nvPr/>
            </p:nvSpPr>
            <p:spPr>
              <a:xfrm>
                <a:off x="4148881" y="4252140"/>
                <a:ext cx="2074460" cy="1230017"/>
              </a:xfrm>
              <a:prstGeom prst="rect">
                <a:avLst/>
              </a:prstGeom>
              <a:noFill/>
            </p:spPr>
            <p:txBody>
              <a:bodyPr wrap="square" rtlCol="0">
                <a:spAutoFit/>
              </a:bodyPr>
              <a:lstStyle/>
              <a:p>
                <a:pPr>
                  <a:buNone/>
                </a:pPr>
                <a14:m>
                  <m:oMathPara xmlns:m="http://schemas.openxmlformats.org/officeDocument/2006/math">
                    <m:oMathParaPr>
                      <m:jc m:val="centerGroup"/>
                    </m:oMathParaPr>
                    <m:oMath xmlns:m="http://schemas.openxmlformats.org/officeDocument/2006/math">
                      <m:f>
                        <m:fPr>
                          <m:ctrlPr>
                            <a:rPr lang="en-GB" sz="4000" b="0" i="1" smtClean="0">
                              <a:latin typeface="Cambria Math" panose="02040503050406030204" pitchFamily="18" charset="0"/>
                            </a:rPr>
                          </m:ctrlPr>
                        </m:fPr>
                        <m:num>
                          <m:r>
                            <m:rPr>
                              <m:nor/>
                            </m:rPr>
                            <a:rPr lang="en-GB" sz="4000" b="0" i="0" smtClean="0">
                              <a:latin typeface="Calibri" panose="020F0502020204030204" pitchFamily="34" charset="0"/>
                            </a:rPr>
                            <m:t>1</m:t>
                          </m:r>
                        </m:num>
                        <m:den>
                          <m:r>
                            <m:rPr>
                              <m:nor/>
                            </m:rPr>
                            <a:rPr lang="en-GB" sz="4000" b="0" i="0" smtClean="0">
                              <a:latin typeface="Calibri" panose="020F0502020204030204" pitchFamily="34" charset="0"/>
                            </a:rPr>
                            <m:t>3</m:t>
                          </m:r>
                        </m:den>
                      </m:f>
                    </m:oMath>
                  </m:oMathPara>
                </a14:m>
                <a:endParaRPr lang="en-GB" sz="4400" dirty="0">
                  <a:latin typeface="Calibri" panose="020F0502020204030204" pitchFamily="34" charset="0"/>
                </a:endParaRPr>
              </a:p>
            </p:txBody>
          </p:sp>
        </mc:Choice>
        <mc:Fallback xmlns="">
          <p:sp>
            <p:nvSpPr>
              <p:cNvPr id="57" name="TextBox 56">
                <a:extLst>
                  <a:ext uri="{FF2B5EF4-FFF2-40B4-BE49-F238E27FC236}">
                    <a16:creationId xmlns:a16="http://schemas.microsoft.com/office/drawing/2014/main" id="{7BC9D93F-1F34-4F0C-9026-7ABC2750518A}"/>
                  </a:ext>
                </a:extLst>
              </p:cNvPr>
              <p:cNvSpPr txBox="1">
                <a:spLocks noRot="1" noChangeAspect="1" noMove="1" noResize="1" noEditPoints="1" noAdjustHandles="1" noChangeArrowheads="1" noChangeShapeType="1" noTextEdit="1"/>
              </p:cNvSpPr>
              <p:nvPr/>
            </p:nvSpPr>
            <p:spPr>
              <a:xfrm>
                <a:off x="4148881" y="4252140"/>
                <a:ext cx="2074460" cy="1230017"/>
              </a:xfrm>
              <a:prstGeom prst="rect">
                <a:avLst/>
              </a:prstGeom>
              <a:blipFill>
                <a:blip r:embed="rId5"/>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96183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500"/>
                                        <p:tgtEl>
                                          <p:spTgt spid="38"/>
                                        </p:tgtEl>
                                      </p:cBhvr>
                                    </p:animEffect>
                                    <p:set>
                                      <p:cBhvr>
                                        <p:cTn id="16" dur="1" fill="hold">
                                          <p:stCondLst>
                                            <p:cond delay="499"/>
                                          </p:stCondLst>
                                        </p:cTn>
                                        <p:tgtEl>
                                          <p:spTgt spid="3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3"/>
                                        </p:tgtEl>
                                        <p:attrNameLst>
                                          <p:attrName>style.visibility</p:attrName>
                                        </p:attrNameLst>
                                      </p:cBhvr>
                                      <p:to>
                                        <p:strVal val="visible"/>
                                      </p:to>
                                    </p:set>
                                    <p:animEffect transition="in" filter="fade">
                                      <p:cBhvr>
                                        <p:cTn id="21" dur="500"/>
                                        <p:tgtEl>
                                          <p:spTgt spid="5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7"/>
                                        </p:tgtEl>
                                        <p:attrNameLst>
                                          <p:attrName>style.visibility</p:attrName>
                                        </p:attrNameLst>
                                      </p:cBhvr>
                                      <p:to>
                                        <p:strVal val="visible"/>
                                      </p:to>
                                    </p:set>
                                    <p:animEffect transition="in" filter="fade">
                                      <p:cBhvr>
                                        <p:cTn id="26"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8" grpId="1" animBg="1"/>
      <p:bldP spid="53" grpId="0" animBg="1"/>
      <p:bldP spid="56" grpId="0"/>
      <p:bldP spid="5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5592" y="12181"/>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graphicFrame>
        <p:nvGraphicFramePr>
          <p:cNvPr id="13" name="Table 12">
            <a:extLst>
              <a:ext uri="{FF2B5EF4-FFF2-40B4-BE49-F238E27FC236}">
                <a16:creationId xmlns:a16="http://schemas.microsoft.com/office/drawing/2014/main" id="{ED079CFA-D26F-4D0E-8F1C-34E361630327}"/>
              </a:ext>
            </a:extLst>
          </p:cNvPr>
          <p:cNvGraphicFramePr>
            <a:graphicFrameLocks noGrp="1"/>
          </p:cNvGraphicFramePr>
          <p:nvPr>
            <p:extLst>
              <p:ext uri="{D42A27DB-BD31-4B8C-83A1-F6EECF244321}">
                <p14:modId xmlns:p14="http://schemas.microsoft.com/office/powerpoint/2010/main" val="2258997884"/>
              </p:ext>
            </p:extLst>
          </p:nvPr>
        </p:nvGraphicFramePr>
        <p:xfrm>
          <a:off x="1379027" y="1631327"/>
          <a:ext cx="4386354" cy="738383"/>
        </p:xfrm>
        <a:graphic>
          <a:graphicData uri="http://schemas.openxmlformats.org/drawingml/2006/table">
            <a:tbl>
              <a:tblPr firstRow="1" bandRow="1">
                <a:tableStyleId>{5940675A-B579-460E-94D1-54222C63F5DA}</a:tableStyleId>
              </a:tblPr>
              <a:tblGrid>
                <a:gridCol w="731059">
                  <a:extLst>
                    <a:ext uri="{9D8B030D-6E8A-4147-A177-3AD203B41FA5}">
                      <a16:colId xmlns:a16="http://schemas.microsoft.com/office/drawing/2014/main" val="2765708493"/>
                    </a:ext>
                  </a:extLst>
                </a:gridCol>
                <a:gridCol w="731059">
                  <a:extLst>
                    <a:ext uri="{9D8B030D-6E8A-4147-A177-3AD203B41FA5}">
                      <a16:colId xmlns:a16="http://schemas.microsoft.com/office/drawing/2014/main" val="3493760443"/>
                    </a:ext>
                  </a:extLst>
                </a:gridCol>
                <a:gridCol w="731059">
                  <a:extLst>
                    <a:ext uri="{9D8B030D-6E8A-4147-A177-3AD203B41FA5}">
                      <a16:colId xmlns:a16="http://schemas.microsoft.com/office/drawing/2014/main" val="3827814302"/>
                    </a:ext>
                  </a:extLst>
                </a:gridCol>
                <a:gridCol w="731059">
                  <a:extLst>
                    <a:ext uri="{9D8B030D-6E8A-4147-A177-3AD203B41FA5}">
                      <a16:colId xmlns:a16="http://schemas.microsoft.com/office/drawing/2014/main" val="557012485"/>
                    </a:ext>
                  </a:extLst>
                </a:gridCol>
                <a:gridCol w="731059">
                  <a:extLst>
                    <a:ext uri="{9D8B030D-6E8A-4147-A177-3AD203B41FA5}">
                      <a16:colId xmlns:a16="http://schemas.microsoft.com/office/drawing/2014/main" val="3861920980"/>
                    </a:ext>
                  </a:extLst>
                </a:gridCol>
                <a:gridCol w="731059">
                  <a:extLst>
                    <a:ext uri="{9D8B030D-6E8A-4147-A177-3AD203B41FA5}">
                      <a16:colId xmlns:a16="http://schemas.microsoft.com/office/drawing/2014/main" val="1537033015"/>
                    </a:ext>
                  </a:extLst>
                </a:gridCol>
              </a:tblGrid>
              <a:tr h="73838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629895634"/>
                  </a:ext>
                </a:extLst>
              </a:tr>
            </a:tbl>
          </a:graphicData>
        </a:graphic>
      </p:graphicFrame>
      <p:graphicFrame>
        <p:nvGraphicFramePr>
          <p:cNvPr id="14" name="Table 13">
            <a:extLst>
              <a:ext uri="{FF2B5EF4-FFF2-40B4-BE49-F238E27FC236}">
                <a16:creationId xmlns:a16="http://schemas.microsoft.com/office/drawing/2014/main" id="{BE3BFDA2-EEEF-4D94-838C-634BB4267015}"/>
              </a:ext>
            </a:extLst>
          </p:cNvPr>
          <p:cNvGraphicFramePr>
            <a:graphicFrameLocks noGrp="1"/>
          </p:cNvGraphicFramePr>
          <p:nvPr>
            <p:extLst>
              <p:ext uri="{D42A27DB-BD31-4B8C-83A1-F6EECF244321}">
                <p14:modId xmlns:p14="http://schemas.microsoft.com/office/powerpoint/2010/main" val="2219156371"/>
              </p:ext>
            </p:extLst>
          </p:nvPr>
        </p:nvGraphicFramePr>
        <p:xfrm>
          <a:off x="1379027" y="2522110"/>
          <a:ext cx="4386354" cy="738383"/>
        </p:xfrm>
        <a:graphic>
          <a:graphicData uri="http://schemas.openxmlformats.org/drawingml/2006/table">
            <a:tbl>
              <a:tblPr firstRow="1" bandRow="1">
                <a:tableStyleId>{5940675A-B579-460E-94D1-54222C63F5DA}</a:tableStyleId>
              </a:tblPr>
              <a:tblGrid>
                <a:gridCol w="731059">
                  <a:extLst>
                    <a:ext uri="{9D8B030D-6E8A-4147-A177-3AD203B41FA5}">
                      <a16:colId xmlns:a16="http://schemas.microsoft.com/office/drawing/2014/main" val="2765708493"/>
                    </a:ext>
                  </a:extLst>
                </a:gridCol>
                <a:gridCol w="731059">
                  <a:extLst>
                    <a:ext uri="{9D8B030D-6E8A-4147-A177-3AD203B41FA5}">
                      <a16:colId xmlns:a16="http://schemas.microsoft.com/office/drawing/2014/main" val="3493760443"/>
                    </a:ext>
                  </a:extLst>
                </a:gridCol>
                <a:gridCol w="731059">
                  <a:extLst>
                    <a:ext uri="{9D8B030D-6E8A-4147-A177-3AD203B41FA5}">
                      <a16:colId xmlns:a16="http://schemas.microsoft.com/office/drawing/2014/main" val="3827814302"/>
                    </a:ext>
                  </a:extLst>
                </a:gridCol>
                <a:gridCol w="731059">
                  <a:extLst>
                    <a:ext uri="{9D8B030D-6E8A-4147-A177-3AD203B41FA5}">
                      <a16:colId xmlns:a16="http://schemas.microsoft.com/office/drawing/2014/main" val="557012485"/>
                    </a:ext>
                  </a:extLst>
                </a:gridCol>
                <a:gridCol w="731059">
                  <a:extLst>
                    <a:ext uri="{9D8B030D-6E8A-4147-A177-3AD203B41FA5}">
                      <a16:colId xmlns:a16="http://schemas.microsoft.com/office/drawing/2014/main" val="3861920980"/>
                    </a:ext>
                  </a:extLst>
                </a:gridCol>
                <a:gridCol w="731059">
                  <a:extLst>
                    <a:ext uri="{9D8B030D-6E8A-4147-A177-3AD203B41FA5}">
                      <a16:colId xmlns:a16="http://schemas.microsoft.com/office/drawing/2014/main" val="1537033015"/>
                    </a:ext>
                  </a:extLst>
                </a:gridCol>
              </a:tblGrid>
              <a:tr h="738383">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75000"/>
                      </a:schemeClr>
                    </a:solidFill>
                  </a:tcPr>
                </a:tc>
                <a:tc>
                  <a:txBody>
                    <a:bodyPr/>
                    <a:lstStyle/>
                    <a:p>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9895634"/>
                  </a:ext>
                </a:extLst>
              </a:tr>
            </a:tbl>
          </a:graphicData>
        </a:graphic>
      </p:graphicFrame>
      <p:sp>
        <p:nvSpPr>
          <p:cNvPr id="15" name="TextBox 14">
            <a:extLst>
              <a:ext uri="{FF2B5EF4-FFF2-40B4-BE49-F238E27FC236}">
                <a16:creationId xmlns:a16="http://schemas.microsoft.com/office/drawing/2014/main" id="{70DD9EFB-6F4C-423C-B621-B1FA0F685D97}"/>
              </a:ext>
            </a:extLst>
          </p:cNvPr>
          <p:cNvSpPr txBox="1"/>
          <p:nvPr/>
        </p:nvSpPr>
        <p:spPr>
          <a:xfrm>
            <a:off x="-107670" y="674856"/>
            <a:ext cx="7600752" cy="523220"/>
          </a:xfrm>
          <a:prstGeom prst="rect">
            <a:avLst/>
          </a:prstGeom>
          <a:noFill/>
        </p:spPr>
        <p:txBody>
          <a:bodyPr wrap="square" rtlCol="0">
            <a:spAutoFit/>
          </a:bodyPr>
          <a:lstStyle/>
          <a:p>
            <a:pPr algn="ctr">
              <a:buNone/>
            </a:pPr>
            <a:r>
              <a:rPr lang="en-GB" sz="2800" dirty="0">
                <a:latin typeface="Calibri" panose="020F0502020204030204" pitchFamily="34" charset="0"/>
              </a:rPr>
              <a:t>Convert the improper fraction to a mixed number</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E17320D8-1C48-4F88-97C3-96521319E382}"/>
                  </a:ext>
                </a:extLst>
              </p:cNvPr>
              <p:cNvSpPr txBox="1"/>
              <p:nvPr/>
            </p:nvSpPr>
            <p:spPr>
              <a:xfrm>
                <a:off x="2113595" y="3632646"/>
                <a:ext cx="2074460" cy="1054904"/>
              </a:xfrm>
              <a:prstGeom prst="rect">
                <a:avLst/>
              </a:prstGeom>
              <a:noFill/>
            </p:spPr>
            <p:txBody>
              <a:bodyPr wrap="square" rtlCol="0">
                <a:spAutoFit/>
              </a:bodyPr>
              <a:lstStyle/>
              <a:p>
                <a:pPr>
                  <a:buNone/>
                </a:pPr>
                <a14:m>
                  <m:oMath xmlns:m="http://schemas.openxmlformats.org/officeDocument/2006/math">
                    <m:f>
                      <m:fPr>
                        <m:ctrlPr>
                          <a:rPr lang="en-GB" sz="4000" b="0" i="1" smtClean="0">
                            <a:latin typeface="Cambria Math" panose="02040503050406030204" pitchFamily="18" charset="0"/>
                          </a:rPr>
                        </m:ctrlPr>
                      </m:fPr>
                      <m:num/>
                      <m:den/>
                    </m:f>
                  </m:oMath>
                </a14:m>
                <a:r>
                  <a:rPr lang="en-GB" sz="4400" dirty="0">
                    <a:latin typeface="Calibri" panose="020F0502020204030204" pitchFamily="34" charset="0"/>
                  </a:rPr>
                  <a:t> </a:t>
                </a:r>
                <a14:m>
                  <m:oMath xmlns:m="http://schemas.openxmlformats.org/officeDocument/2006/math">
                    <m:r>
                      <a:rPr lang="en-GB" sz="4400" b="0" i="1" dirty="0" smtClean="0">
                        <a:latin typeface="Cambria Math" panose="02040503050406030204" pitchFamily="18" charset="0"/>
                      </a:rPr>
                      <m:t>=</m:t>
                    </m:r>
                  </m:oMath>
                </a14:m>
                <a:endParaRPr lang="en-GB" sz="4400" dirty="0">
                  <a:latin typeface="Calibri" panose="020F0502020204030204" pitchFamily="34" charset="0"/>
                </a:endParaRPr>
              </a:p>
            </p:txBody>
          </p:sp>
        </mc:Choice>
        <mc:Fallback xmlns="">
          <p:sp>
            <p:nvSpPr>
              <p:cNvPr id="17" name="TextBox 16">
                <a:extLst>
                  <a:ext uri="{FF2B5EF4-FFF2-40B4-BE49-F238E27FC236}">
                    <a16:creationId xmlns:a16="http://schemas.microsoft.com/office/drawing/2014/main" id="{E17320D8-1C48-4F88-97C3-96521319E382}"/>
                  </a:ext>
                </a:extLst>
              </p:cNvPr>
              <p:cNvSpPr txBox="1">
                <a:spLocks noRot="1" noChangeAspect="1" noMove="1" noResize="1" noEditPoints="1" noAdjustHandles="1" noChangeArrowheads="1" noChangeShapeType="1" noTextEdit="1"/>
              </p:cNvSpPr>
              <p:nvPr/>
            </p:nvSpPr>
            <p:spPr>
              <a:xfrm>
                <a:off x="2113595" y="3632646"/>
                <a:ext cx="2074460" cy="1054904"/>
              </a:xfrm>
              <a:prstGeom prst="rect">
                <a:avLst/>
              </a:prstGeom>
              <a:blipFill>
                <a:blip r:embed="rId3"/>
                <a:stretch>
                  <a:fillRect/>
                </a:stretch>
              </a:blipFill>
            </p:spPr>
            <p:txBody>
              <a:bodyPr/>
              <a:lstStyle/>
              <a:p>
                <a:r>
                  <a:rPr lang="en-GB">
                    <a:noFill/>
                  </a:rPr>
                  <a:t> </a:t>
                </a:r>
              </a:p>
            </p:txBody>
          </p:sp>
        </mc:Fallback>
      </mc:AlternateContent>
      <p:sp>
        <p:nvSpPr>
          <p:cNvPr id="18" name="Rectangle 17">
            <a:extLst>
              <a:ext uri="{FF2B5EF4-FFF2-40B4-BE49-F238E27FC236}">
                <a16:creationId xmlns:a16="http://schemas.microsoft.com/office/drawing/2014/main" id="{6844565D-E206-4E5F-8F02-9A0514AD524B}"/>
              </a:ext>
            </a:extLst>
          </p:cNvPr>
          <p:cNvSpPr/>
          <p:nvPr/>
        </p:nvSpPr>
        <p:spPr>
          <a:xfrm>
            <a:off x="3248098" y="3707444"/>
            <a:ext cx="889216" cy="9012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endParaRPr lang="en-GB"/>
          </a:p>
        </p:txBody>
      </p:sp>
      <p:sp>
        <p:nvSpPr>
          <p:cNvPr id="3" name="TextBox 2">
            <a:extLst>
              <a:ext uri="{FF2B5EF4-FFF2-40B4-BE49-F238E27FC236}">
                <a16:creationId xmlns:a16="http://schemas.microsoft.com/office/drawing/2014/main" id="{496CAC85-D1F4-419C-B064-CBF5957044AE}"/>
              </a:ext>
            </a:extLst>
          </p:cNvPr>
          <p:cNvSpPr txBox="1"/>
          <p:nvPr/>
        </p:nvSpPr>
        <p:spPr bwMode="auto">
          <a:xfrm>
            <a:off x="6978317" y="3765884"/>
            <a:ext cx="1925052"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Myriad Pro Semibold" charset="0"/>
                <a:ea typeface="Myriad Pro Semibold" charset="0"/>
                <a:cs typeface="Myriad Pro Semibold" charset="0"/>
              </a:rPr>
              <a:t>*CT to display for working wall</a:t>
            </a:r>
          </a:p>
        </p:txBody>
      </p:sp>
      <p:sp>
        <p:nvSpPr>
          <p:cNvPr id="26" name="Rounded Rectangle 15">
            <a:extLst>
              <a:ext uri="{FF2B5EF4-FFF2-40B4-BE49-F238E27FC236}">
                <a16:creationId xmlns:a16="http://schemas.microsoft.com/office/drawing/2014/main" id="{890ADCA4-F437-4F07-A369-770063E3BF19}"/>
              </a:ext>
            </a:extLst>
          </p:cNvPr>
          <p:cNvSpPr/>
          <p:nvPr/>
        </p:nvSpPr>
        <p:spPr>
          <a:xfrm>
            <a:off x="1100266" y="1448390"/>
            <a:ext cx="4915523" cy="994893"/>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Rounded Rectangle 16">
            <a:extLst>
              <a:ext uri="{FF2B5EF4-FFF2-40B4-BE49-F238E27FC236}">
                <a16:creationId xmlns:a16="http://schemas.microsoft.com/office/drawing/2014/main" id="{F8D0FA3F-7915-4FC4-96F8-943B717FBC22}"/>
              </a:ext>
            </a:extLst>
          </p:cNvPr>
          <p:cNvSpPr/>
          <p:nvPr/>
        </p:nvSpPr>
        <p:spPr>
          <a:xfrm>
            <a:off x="1032331" y="2419874"/>
            <a:ext cx="5079745" cy="1026696"/>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20281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26"/>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27" grpId="0" animBg="1"/>
    </p:bldLst>
  </p:timing>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EF33C67A-F54B-477A-A519-5F799D7DBA14}" vid="{F44717A8-41BF-4583-ACC8-94B48B139E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458</Words>
  <Application>Microsoft Office PowerPoint</Application>
  <PresentationFormat>On-screen Show (4:3)</PresentationFormat>
  <Paragraphs>129</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nctem1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19</cp:revision>
  <dcterms:created xsi:type="dcterms:W3CDTF">2019-06-19T10:42:03Z</dcterms:created>
  <dcterms:modified xsi:type="dcterms:W3CDTF">2021-11-22T18:37:12Z</dcterms:modified>
</cp:coreProperties>
</file>