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3" r:id="rId3"/>
    <p:sldId id="308" r:id="rId4"/>
    <p:sldId id="412" r:id="rId5"/>
    <p:sldId id="415" r:id="rId6"/>
    <p:sldId id="414" r:id="rId7"/>
    <p:sldId id="418" r:id="rId8"/>
    <p:sldId id="413" r:id="rId9"/>
    <p:sldId id="417" r:id="rId10"/>
    <p:sldId id="350" r:id="rId11"/>
  </p:sldIdLst>
  <p:sldSz cx="9144000" cy="6858000" type="screen4x3"/>
  <p:notesSz cx="6858000" cy="9144000"/>
  <p:embeddedFontLst>
    <p:embeddedFont>
      <p:font typeface="BPreplay" panose="0200050300000002000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  <p:embeddedFont>
      <p:font typeface="Twinkl SemiBold" charset="0"/>
      <p:bold r:id="rId20"/>
    </p:embeddedFont>
    <p:embeddedFont>
      <p:font typeface="Sassoon Infant Rg" panose="02000503030000020003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498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97E3F3"/>
    <a:srgbClr val="FFCB83"/>
    <a:srgbClr val="D16EBD"/>
    <a:srgbClr val="FFFFFF"/>
    <a:srgbClr val="FFF4EA"/>
    <a:srgbClr val="14B4E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6" y="78"/>
      </p:cViewPr>
      <p:guideLst>
        <p:guide orient="horz" pos="2183"/>
        <p:guide pos="2880"/>
        <p:guide pos="5307"/>
        <p:guide orient="horz" pos="3997"/>
        <p:guide pos="521"/>
        <p:guide orient="horz" pos="323"/>
        <p:guide orient="horz" pos="459"/>
        <p:guide orient="horz" pos="3498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F86A8C-A36E-4D82-8E28-A96085919F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10821-01BF-4EDD-B353-0E747F7C17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A57F3C-D397-4779-885C-CE92FF50C083}" type="datetimeFigureOut">
              <a:rPr lang="en-GB"/>
              <a:pPr>
                <a:defRPr/>
              </a:pPr>
              <a:t>06/10/2021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9D410-4F20-4A5F-89BF-9EF8A651E6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F1ACF-7A84-4EA3-B884-7E413D6C9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89D4BD-D235-41C3-8A5B-05A227A9F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882A48-C06B-485E-8F7B-E710EC4BF4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EDAAE-859D-4ED1-9B3E-5F74BCA1484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587D62-6AF9-4A24-BD79-B35485BE0C3A}" type="datetimeFigureOut">
              <a:rPr lang="en-GB"/>
              <a:pPr>
                <a:defRPr/>
              </a:pPr>
              <a:t>06/10/2021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9529CC0-2838-4D8A-B0D0-6B52F9E10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DCFEBE-F1F7-45F2-B669-8F32B7398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0D76C-5F8C-4076-9D8B-55AA250E58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3F793-CAC8-4A36-A519-4D9BD4751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441F7A-AF47-4257-97E1-70AC10DD87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6810B85-174E-4A71-A304-3488F3DBD2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B9C8721-493F-4100-B356-CB0A3D0BFE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98EC6A2-8F3C-4D85-A043-75E3CE3C4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9EF9BBF9-5469-4773-BB43-A76D55886AB0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83D3334-6926-416A-B531-EAACE277EB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4ACF3F1-EB6B-4596-A9B3-07992126FA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B97D8DE-4A6A-47F1-BCD5-55F2232401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C24C531A-5D35-436B-89AF-AA2ECF12699D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F53BE5F-5A13-4B09-80BA-B883434380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807C024-7074-4730-AAD6-82542FB80F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7E90829-7B47-421B-8299-74AA81154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293BDC6-B0EF-456E-8ED3-41B98DB78714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3E1B6FD-C3F0-4AB9-8CFC-09E49A0C0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D9E1AEB-B8A3-4F4C-A4F9-0541B2392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501E10-70B6-4E2A-A4C2-6E6CBEFE3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AB4E63B7-1142-41CD-8571-1BA7CB3CEFE1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3E1B6FD-C3F0-4AB9-8CFC-09E49A0C0C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DD9E1AEB-B8A3-4F4C-A4F9-0541B2392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6501E10-70B6-4E2A-A4C2-6E6CBEFE3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AB4E63B7-1142-41CD-8571-1BA7CB3CEFE1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9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FFF4D04-B4EB-4537-AA91-51E16A01AF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3876934-0605-4805-9A56-A4F3FA987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6F217A2-8E79-4797-A6CC-307F8AB232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4E4D127-5CC4-4BFC-B71A-57A42267ED4F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D4F197B-2308-4C88-AFF1-15145E8945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97A702-633B-46B3-BC15-7E731FF0E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35EBCB8-8D43-4CEF-B8FD-CDFDB0F83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fld id="{2AA1AA7A-E316-479F-A9F4-954E655F6899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4A7FC1-7BB8-453D-A595-00FF764895E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CB7DCF85-1853-4DC0-B276-4D5DC9F4E0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71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1DF115-A3CF-4E90-8FC3-7FAF79D0194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FCB95B36-F7AD-4F10-8EFF-553CD4D6E4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36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AFCC4C9B-D765-4FF6-B1E7-E497D6B50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6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58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C1679EFC-774D-4838-B0FD-849C4C6DD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53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F1D20F-A54B-4392-8FED-9A2ADA4F71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ECA15BF-F1DC-40F7-B479-5BE4B19CE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1" r:id="rId4"/>
    <p:sldLayoutId id="2147483792" r:id="rId5"/>
    <p:sldLayoutId id="214748379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ommons.wikimedia.org/wiki/File:Sonne_Zeitraffer_-_Sun_Time_Lapse_3840x2160p_24FPS_CC_(Royalty_Free)_(Kostenlos)_10bit.web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4sb9_WXqUQ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clips/zrd9wmn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DA1811D-4EC2-4571-B946-62CAD1C0F862}"/>
              </a:ext>
            </a:extLst>
          </p:cNvPr>
          <p:cNvSpPr/>
          <p:nvPr/>
        </p:nvSpPr>
        <p:spPr bwMode="auto">
          <a:xfrm>
            <a:off x="503238" y="2927350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597E03A-3465-47F4-A2F7-48CBDE5B4D51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6B3CE306-5297-4740-BDF6-54A524A560D2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6144B930-CDC8-4518-9E12-C12EA1E5066F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F757F280-6935-43A9-BA18-4504F6B83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8863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Can I explain </a:t>
            </a:r>
            <a:r>
              <a:rPr lang="en-GB" altLang="en-US" dirty="0"/>
              <a:t>day and night and the apparent movement of the sun across the </a:t>
            </a:r>
            <a:r>
              <a:rPr lang="en-GB" altLang="en-US" dirty="0" smtClean="0"/>
              <a:t>sky?</a:t>
            </a:r>
            <a:endParaRPr lang="en-GB" altLang="en-US" dirty="0"/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BB66C1A3-BDE5-4D64-BED7-2B75DB8BEE6F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 smtClean="0"/>
              <a:t>explain </a:t>
            </a:r>
            <a:r>
              <a:rPr lang="en-GB" altLang="en-US" dirty="0"/>
              <a:t>that day and night is due to rotation of the Earth.</a:t>
            </a:r>
          </a:p>
          <a:p>
            <a:pPr eaLnBrk="1" hangingPunct="1"/>
            <a:r>
              <a:rPr lang="en-GB" altLang="en-US" dirty="0" smtClean="0"/>
              <a:t>explain </a:t>
            </a:r>
            <a:r>
              <a:rPr lang="en-GB" altLang="en-US" dirty="0"/>
              <a:t>using evidence how night and day occur.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412671E-FC4D-40DA-A5D7-425C16C6E1B0}"/>
              </a:ext>
            </a:extLst>
          </p:cNvPr>
          <p:cNvSpPr/>
          <p:nvPr/>
        </p:nvSpPr>
        <p:spPr>
          <a:xfrm>
            <a:off x="1150938" y="2166938"/>
            <a:ext cx="6951662" cy="3962400"/>
          </a:xfrm>
          <a:prstGeom prst="roundRect">
            <a:avLst>
              <a:gd name="adj" fmla="val 2185"/>
            </a:avLst>
          </a:prstGeom>
          <a:solidFill>
            <a:srgbClr val="97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E448204D-FDFF-4D96-A27B-BC911A29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Sun and Shadows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EFCB522-5E53-4B85-8E90-C82120CD35EC}"/>
              </a:ext>
            </a:extLst>
          </p:cNvPr>
          <p:cNvSpPr/>
          <p:nvPr/>
        </p:nvSpPr>
        <p:spPr>
          <a:xfrm>
            <a:off x="3862388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What?</a:t>
            </a:r>
          </a:p>
        </p:txBody>
      </p:sp>
      <p:pic>
        <p:nvPicPr>
          <p:cNvPr id="10245" name="Picture 16">
            <a:extLst>
              <a:ext uri="{FF2B5EF4-FFF2-40B4-BE49-F238E27FC236}">
                <a16:creationId xmlns:a16="http://schemas.microsoft.com/office/drawing/2014/main" id="{E00F1FC0-A51C-4046-929A-D07542D0C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169" r="-125" b="18700"/>
          <a:stretch>
            <a:fillRect/>
          </a:stretch>
        </p:blipFill>
        <p:spPr bwMode="auto">
          <a:xfrm>
            <a:off x="1262063" y="2297113"/>
            <a:ext cx="67214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3FDEC55-00A0-4C36-BDB3-A13C4CCDCD03}"/>
              </a:ext>
            </a:extLst>
          </p:cNvPr>
          <p:cNvSpPr/>
          <p:nvPr/>
        </p:nvSpPr>
        <p:spPr>
          <a:xfrm>
            <a:off x="2439988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How?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A74606-1F51-44A9-90B0-EBDC1BA08C98}"/>
              </a:ext>
            </a:extLst>
          </p:cNvPr>
          <p:cNvSpPr/>
          <p:nvPr/>
        </p:nvSpPr>
        <p:spPr>
          <a:xfrm>
            <a:off x="5283200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Why?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617A857-95C8-46BA-A335-50C919508963}"/>
              </a:ext>
            </a:extLst>
          </p:cNvPr>
          <p:cNvSpPr/>
          <p:nvPr/>
        </p:nvSpPr>
        <p:spPr>
          <a:xfrm>
            <a:off x="1019175" y="15890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When?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872C2D-658A-4841-B1C1-BA43B6A90B08}"/>
              </a:ext>
            </a:extLst>
          </p:cNvPr>
          <p:cNvSpPr/>
          <p:nvPr/>
        </p:nvSpPr>
        <p:spPr>
          <a:xfrm>
            <a:off x="6704013" y="1589088"/>
            <a:ext cx="1474787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  <a:latin typeface="Twinkl SemiBold" pitchFamily="2" charset="0"/>
              </a:rPr>
              <a:t>Where?</a:t>
            </a:r>
          </a:p>
        </p:txBody>
      </p:sp>
      <p:sp>
        <p:nvSpPr>
          <p:cNvPr id="10250" name="Rectangle 4">
            <a:extLst>
              <a:ext uri="{FF2B5EF4-FFF2-40B4-BE49-F238E27FC236}">
                <a16:creationId xmlns:a16="http://schemas.microsoft.com/office/drawing/2014/main" id="{16A11347-5881-4D66-A49B-ACB73B0E6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5853113"/>
            <a:ext cx="51943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BPrepla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Photo courtesy of PMillera4 (@flickr.com)- granted under creative commons licence - attribution</a:t>
            </a:r>
            <a:endParaRPr lang="en-GB" altLang="en-US" sz="1000">
              <a:solidFill>
                <a:schemeClr val="tx1"/>
              </a:solidFill>
              <a:latin typeface="BPreplay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51" name="Group Work">
            <a:extLst>
              <a:ext uri="{FF2B5EF4-FFF2-40B4-BE49-F238E27FC236}">
                <a16:creationId xmlns:a16="http://schemas.microsoft.com/office/drawing/2014/main" id="{9FCE6980-C53E-4D31-BC4C-F1C1D4D24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956B39-0460-48D3-8ECE-4DB6B8044E5C}"/>
              </a:ext>
            </a:extLst>
          </p:cNvPr>
          <p:cNvSpPr/>
          <p:nvPr/>
        </p:nvSpPr>
        <p:spPr>
          <a:xfrm>
            <a:off x="827088" y="2343150"/>
            <a:ext cx="6223000" cy="3900488"/>
          </a:xfrm>
          <a:prstGeom prst="roundRect">
            <a:avLst>
              <a:gd name="adj" fmla="val 2185"/>
            </a:avLst>
          </a:prstGeom>
          <a:solidFill>
            <a:srgbClr val="97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9" name="Title 5">
            <a:extLst>
              <a:ext uri="{FF2B5EF4-FFF2-40B4-BE49-F238E27FC236}">
                <a16:creationId xmlns:a16="http://schemas.microsoft.com/office/drawing/2014/main" id="{3E250604-33E9-4301-B0F7-FAA9515B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Night and Day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FDAA0C-CDC7-43E7-A083-BAB9B42572E3}"/>
              </a:ext>
            </a:extLst>
          </p:cNvPr>
          <p:cNvSpPr/>
          <p:nvPr/>
        </p:nvSpPr>
        <p:spPr>
          <a:xfrm>
            <a:off x="7072313" y="2441575"/>
            <a:ext cx="1292225" cy="506413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What?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1266D38-7B35-41B2-921B-727C02C3322A}"/>
              </a:ext>
            </a:extLst>
          </p:cNvPr>
          <p:cNvSpPr/>
          <p:nvPr/>
        </p:nvSpPr>
        <p:spPr>
          <a:xfrm>
            <a:off x="7072313" y="320833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How?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D9E8083-4753-4C33-916B-024C8A8666C3}"/>
              </a:ext>
            </a:extLst>
          </p:cNvPr>
          <p:cNvSpPr/>
          <p:nvPr/>
        </p:nvSpPr>
        <p:spPr>
          <a:xfrm>
            <a:off x="7072313" y="2824163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Why?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DBDF5B9-B593-4C41-9BAC-2F9981EA04AD}"/>
              </a:ext>
            </a:extLst>
          </p:cNvPr>
          <p:cNvSpPr/>
          <p:nvPr/>
        </p:nvSpPr>
        <p:spPr>
          <a:xfrm>
            <a:off x="7072313" y="2058988"/>
            <a:ext cx="1292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When?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C313E4-623F-46FB-B8B7-5ACC4C61CE68}"/>
              </a:ext>
            </a:extLst>
          </p:cNvPr>
          <p:cNvSpPr/>
          <p:nvPr/>
        </p:nvSpPr>
        <p:spPr>
          <a:xfrm>
            <a:off x="7072313" y="3973513"/>
            <a:ext cx="1474787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Where?</a:t>
            </a:r>
          </a:p>
        </p:txBody>
      </p:sp>
      <p:sp>
        <p:nvSpPr>
          <p:cNvPr id="12297" name="Rectangle 4">
            <a:extLst>
              <a:ext uri="{FF2B5EF4-FFF2-40B4-BE49-F238E27FC236}">
                <a16:creationId xmlns:a16="http://schemas.microsoft.com/office/drawing/2014/main" id="{B54C6DB8-957D-417D-9C98-2648100DC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6516688"/>
            <a:ext cx="59753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BPrepla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Video courtesy of FreeSwissVideo (@youtube.com) - granted under creative commons licence - attribution</a:t>
            </a:r>
            <a:endParaRPr lang="en-GB" altLang="en-US" sz="1000">
              <a:solidFill>
                <a:schemeClr val="tx1"/>
              </a:solidFill>
              <a:latin typeface="BPreplay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8" name="Whole Class">
            <a:extLst>
              <a:ext uri="{FF2B5EF4-FFF2-40B4-BE49-F238E27FC236}">
                <a16:creationId xmlns:a16="http://schemas.microsoft.com/office/drawing/2014/main" id="{A37AD96E-B4CD-4464-8CDF-7C7C96BB7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4sb9_WXqUQ">
            <a:extLst>
              <a:ext uri="{FF2B5EF4-FFF2-40B4-BE49-F238E27FC236}">
                <a16:creationId xmlns:a16="http://schemas.microsoft.com/office/drawing/2014/main" id="{DD811302-624D-4B5C-AECB-FE5127F053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2420938"/>
            <a:ext cx="58420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75677F-236C-47EE-8F25-54A35C6BFA74}"/>
              </a:ext>
            </a:extLst>
          </p:cNvPr>
          <p:cNvSpPr/>
          <p:nvPr/>
        </p:nvSpPr>
        <p:spPr>
          <a:xfrm>
            <a:off x="7072313" y="3590925"/>
            <a:ext cx="1868487" cy="506413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Evidence?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8F39385-8DD5-4BF0-AF9A-00919BABA492}"/>
              </a:ext>
            </a:extLst>
          </p:cNvPr>
          <p:cNvSpPr/>
          <p:nvPr/>
        </p:nvSpPr>
        <p:spPr>
          <a:xfrm>
            <a:off x="1235075" y="1347788"/>
            <a:ext cx="62452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3C4043"/>
                </a:solidFill>
                <a:latin typeface="Twinkl" pitchFamily="2" charset="0"/>
              </a:rPr>
              <a:t>Does the position of the sun change over the course of the day? How do you know?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D599DC7-2896-404C-B76F-E3826A88D0A6}"/>
              </a:ext>
            </a:extLst>
          </p:cNvPr>
          <p:cNvSpPr/>
          <p:nvPr/>
        </p:nvSpPr>
        <p:spPr>
          <a:xfrm>
            <a:off x="1643063" y="1846263"/>
            <a:ext cx="5407025" cy="506412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4">
                    <a:lumMod val="60000"/>
                    <a:lumOff val="40000"/>
                  </a:schemeClr>
                </a:solidFill>
                <a:latin typeface="Twinkl SemiBold" pitchFamily="2" charset="0"/>
              </a:rPr>
              <a:t>Investigating observations.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917634-4B00-4F83-BF75-5FCE5DEA3AC6}"/>
              </a:ext>
            </a:extLst>
          </p:cNvPr>
          <p:cNvSpPr/>
          <p:nvPr/>
        </p:nvSpPr>
        <p:spPr>
          <a:xfrm>
            <a:off x="827088" y="5748338"/>
            <a:ext cx="6223000" cy="431800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bg2">
                    <a:lumMod val="25000"/>
                  </a:schemeClr>
                </a:solidFill>
                <a:latin typeface="Twinkl SemiBold" pitchFamily="2" charset="0"/>
                <a:hlinkClick r:id="rId7"/>
              </a:rPr>
              <a:t>Click here if the video does not work</a:t>
            </a:r>
            <a:endParaRPr lang="en-GB" sz="1400" dirty="0">
              <a:solidFill>
                <a:schemeClr val="bg2">
                  <a:lumMod val="25000"/>
                </a:schemeClr>
              </a:solidFill>
              <a:latin typeface="Twinkl SemiBold" pitchFamily="2" charset="0"/>
            </a:endParaRPr>
          </a:p>
        </p:txBody>
      </p:sp>
      <p:pic>
        <p:nvPicPr>
          <p:cNvPr id="12304" name="Picture 4">
            <a:extLst>
              <a:ext uri="{FF2B5EF4-FFF2-40B4-BE49-F238E27FC236}">
                <a16:creationId xmlns:a16="http://schemas.microsoft.com/office/drawing/2014/main" id="{3E9A55B1-AB0E-4ACA-AFDC-A7E544D3F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432050"/>
            <a:ext cx="5842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9DE8FD02-26C0-4265-AA80-53899C049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Rotating Earth</a:t>
            </a:r>
          </a:p>
        </p:txBody>
      </p:sp>
      <p:pic>
        <p:nvPicPr>
          <p:cNvPr id="14339" name="Individual Work">
            <a:extLst>
              <a:ext uri="{FF2B5EF4-FFF2-40B4-BE49-F238E27FC236}">
                <a16:creationId xmlns:a16="http://schemas.microsoft.com/office/drawing/2014/main" id="{D37390BD-4F70-4179-9DB4-4B330DFB4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>
            <a:extLst>
              <a:ext uri="{FF2B5EF4-FFF2-40B4-BE49-F238E27FC236}">
                <a16:creationId xmlns:a16="http://schemas.microsoft.com/office/drawing/2014/main" id="{15CED377-1823-43BA-B85E-63777D3FF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36688"/>
            <a:ext cx="45148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07263C4D-BAA6-4AF7-88B6-A2D2836E9FDD}"/>
              </a:ext>
            </a:extLst>
          </p:cNvPr>
          <p:cNvSpPr txBox="1">
            <a:spLocks/>
          </p:cNvSpPr>
          <p:nvPr/>
        </p:nvSpPr>
        <p:spPr bwMode="auto">
          <a:xfrm>
            <a:off x="1258888" y="3503613"/>
            <a:ext cx="1055687" cy="631825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>
            <a:normAutofit fontScale="250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dirty="0">
                <a:latin typeface="Twinkl SemiBold" pitchFamily="2" charset="0"/>
              </a:rPr>
              <a:t>The Sun!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763D39-9AC6-44FA-A39B-AF06D9E14068}"/>
              </a:ext>
            </a:extLst>
          </p:cNvPr>
          <p:cNvCxnSpPr>
            <a:endCxn id="14340" idx="1"/>
          </p:cNvCxnSpPr>
          <p:nvPr/>
        </p:nvCxnSpPr>
        <p:spPr>
          <a:xfrm>
            <a:off x="2095500" y="3819525"/>
            <a:ext cx="219075" cy="0"/>
          </a:xfrm>
          <a:prstGeom prst="straightConnector1">
            <a:avLst/>
          </a:prstGeom>
          <a:ln w="19050">
            <a:solidFill>
              <a:srgbClr val="1C1C1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7E3AC243-3F7D-465A-A398-4EB7CB43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Explaining Night and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AAEC3-17E1-4D14-845E-CC8C27477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" t="2945" r="431" b="5592"/>
          <a:stretch/>
        </p:blipFill>
        <p:spPr>
          <a:xfrm>
            <a:off x="584200" y="1541463"/>
            <a:ext cx="7947025" cy="4584700"/>
          </a:xfrm>
          <a:prstGeom prst="roundRect">
            <a:avLst>
              <a:gd name="adj" fmla="val 1892"/>
            </a:avLst>
          </a:prstGeom>
        </p:spPr>
      </p:pic>
      <p:pic>
        <p:nvPicPr>
          <p:cNvPr id="16388" name="Talking Partners">
            <a:extLst>
              <a:ext uri="{FF2B5EF4-FFF2-40B4-BE49-F238E27FC236}">
                <a16:creationId xmlns:a16="http://schemas.microsoft.com/office/drawing/2014/main" id="{ABDEF6E3-C108-4B73-A7D3-70737F6B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950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54988" y="2823920"/>
            <a:ext cx="42054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6"/>
              </a:rPr>
              <a:t>Watch this clip</a:t>
            </a:r>
          </a:p>
          <a:p>
            <a:endParaRPr lang="en-GB" dirty="0">
              <a:hlinkClick r:id="rId6"/>
            </a:endParaRPr>
          </a:p>
          <a:p>
            <a:r>
              <a:rPr lang="en-GB" dirty="0" smtClean="0">
                <a:hlinkClick r:id="rId6"/>
              </a:rPr>
              <a:t>Day </a:t>
            </a:r>
            <a:r>
              <a:rPr lang="en-GB" dirty="0">
                <a:hlinkClick r:id="rId6"/>
              </a:rPr>
              <a:t>and night - KS2 Science - BBC </a:t>
            </a:r>
            <a:r>
              <a:rPr lang="en-GB" dirty="0" err="1">
                <a:hlinkClick r:id="rId6"/>
              </a:rPr>
              <a:t>Bitesize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>
            <a:extLst>
              <a:ext uri="{FF2B5EF4-FFF2-40B4-BE49-F238E27FC236}">
                <a16:creationId xmlns:a16="http://schemas.microsoft.com/office/drawing/2014/main" id="{7E3AC243-3F7D-465A-A398-4EB7CB43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778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Explaining Night and 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AAEC3-17E1-4D14-845E-CC8C27477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" t="2945" r="431" b="5592"/>
          <a:stretch/>
        </p:blipFill>
        <p:spPr>
          <a:xfrm>
            <a:off x="584200" y="1689100"/>
            <a:ext cx="7947025" cy="4584700"/>
          </a:xfrm>
          <a:prstGeom prst="roundRect">
            <a:avLst>
              <a:gd name="adj" fmla="val 1892"/>
            </a:avLst>
          </a:prstGeom>
        </p:spPr>
      </p:pic>
      <p:pic>
        <p:nvPicPr>
          <p:cNvPr id="16388" name="Talking Partners">
            <a:extLst>
              <a:ext uri="{FF2B5EF4-FFF2-40B4-BE49-F238E27FC236}">
                <a16:creationId xmlns:a16="http://schemas.microsoft.com/office/drawing/2014/main" id="{ABDEF6E3-C108-4B73-A7D3-70737F6BE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950"/>
            <a:ext cx="8651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4">
            <a:extLst>
              <a:ext uri="{FF2B5EF4-FFF2-40B4-BE49-F238E27FC236}">
                <a16:creationId xmlns:a16="http://schemas.microsoft.com/office/drawing/2014/main" id="{7B22FC1F-7AB8-46A2-92EB-6C5C48E3C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525588"/>
            <a:ext cx="269398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5">
            <a:extLst>
              <a:ext uri="{FF2B5EF4-FFF2-40B4-BE49-F238E27FC236}">
                <a16:creationId xmlns:a16="http://schemas.microsoft.com/office/drawing/2014/main" id="{EBCAC791-0144-460F-92F9-7F5EB08F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937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Night and Day – </a:t>
            </a:r>
            <a:br>
              <a:rPr lang="en-GB" altLang="en-US" dirty="0"/>
            </a:br>
            <a:r>
              <a:rPr lang="en-GB" altLang="en-US" dirty="0"/>
              <a:t>Explanation Text</a:t>
            </a:r>
          </a:p>
        </p:txBody>
      </p:sp>
      <p:pic>
        <p:nvPicPr>
          <p:cNvPr id="18436" name="Individual Work">
            <a:extLst>
              <a:ext uri="{FF2B5EF4-FFF2-40B4-BE49-F238E27FC236}">
                <a16:creationId xmlns:a16="http://schemas.microsoft.com/office/drawing/2014/main" id="{E07A98CB-3F37-4B94-AD59-685DE6ADC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DC839-37F7-4CE0-8184-8E8D74DB3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0713" y="1803400"/>
            <a:ext cx="6088062" cy="43037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1">
            <a:extLst>
              <a:ext uri="{FF2B5EF4-FFF2-40B4-BE49-F238E27FC236}">
                <a16:creationId xmlns:a16="http://schemas.microsoft.com/office/drawing/2014/main" id="{F0C8340C-EC16-4CEC-AAFA-E7B253885F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803400"/>
            <a:ext cx="6086475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6">
            <a:extLst>
              <a:ext uri="{FF2B5EF4-FFF2-40B4-BE49-F238E27FC236}">
                <a16:creationId xmlns:a16="http://schemas.microsoft.com/office/drawing/2014/main" id="{7425A17B-42E2-4C63-8106-4EC63233E0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4367213"/>
            <a:ext cx="1627187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>
            <a:extLst>
              <a:ext uri="{FF2B5EF4-FFF2-40B4-BE49-F238E27FC236}">
                <a16:creationId xmlns:a16="http://schemas.microsoft.com/office/drawing/2014/main" id="{0BAFFE47-9255-4E34-9442-A6E7EE466F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5432425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8">
            <a:extLst>
              <a:ext uri="{FF2B5EF4-FFF2-40B4-BE49-F238E27FC236}">
                <a16:creationId xmlns:a16="http://schemas.microsoft.com/office/drawing/2014/main" id="{3D2A8661-9C85-468B-B78B-1302FBAEB2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608BE8-B0DC-42F5-84EE-7FA9F97B5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03A4D55-A5C2-47D5-ACCD-6141C767B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CDBE77-4EF4-42A2-93E9-B462F2287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22450"/>
            <a:ext cx="7453312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B85FB98-BEBF-4FB6-86DF-6782E2E488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514475"/>
            <a:ext cx="11160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70873-A399-4289-9DC8-2862FD5733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F105BF-3D16-4A25-957F-36CD8F68B9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982903-EABB-465C-83B1-582BC3B24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30190-50D5-4793-A47B-313C0E92C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>
            <a:fillRect/>
          </a:stretch>
        </p:blipFill>
        <p:spPr bwMode="auto">
          <a:xfrm>
            <a:off x="838200" y="673100"/>
            <a:ext cx="7442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ndividual Work">
            <a:extLst>
              <a:ext uri="{FF2B5EF4-FFF2-40B4-BE49-F238E27FC236}">
                <a16:creationId xmlns:a16="http://schemas.microsoft.com/office/drawing/2014/main" id="{3C19D955-9F08-41B5-97E4-0C34791C5B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airs">
            <a:extLst>
              <a:ext uri="{FF2B5EF4-FFF2-40B4-BE49-F238E27FC236}">
                <a16:creationId xmlns:a16="http://schemas.microsoft.com/office/drawing/2014/main" id="{FABBEEFC-4876-4B5F-8665-F243ED2690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1242D76A-049D-4FFB-9645-BB156984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893763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Peer Assess – </a:t>
            </a:r>
            <a:br>
              <a:rPr lang="en-GB" altLang="en-US" dirty="0"/>
            </a:br>
            <a:r>
              <a:rPr lang="en-GB" altLang="en-US" dirty="0"/>
              <a:t>Explanation Text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053182-E147-4224-82EB-71E98AA56D5B}"/>
              </a:ext>
            </a:extLst>
          </p:cNvPr>
          <p:cNvSpPr/>
          <p:nvPr/>
        </p:nvSpPr>
        <p:spPr>
          <a:xfrm>
            <a:off x="838200" y="5524500"/>
            <a:ext cx="7410450" cy="846138"/>
          </a:xfrm>
          <a:prstGeom prst="roundRect">
            <a:avLst>
              <a:gd name="adj" fmla="val 2243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After you have both given feedback, make changes to your work to show that you have understood what improvement you had to make.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D879-4FC5-4E4E-B82C-5591189C4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" y="2032000"/>
            <a:ext cx="1838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Listen to your partner’s explanation text.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ADE101-1DA2-47D6-A5DD-AE181CA3A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2108200"/>
            <a:ext cx="1841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Give 2 bits of positive feedback.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9EED3-8578-4568-8034-7B0FE5EE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2108200"/>
            <a:ext cx="1374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Give 1 next step.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815B49-867E-4083-BDFB-7BAE8A7F1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900" y="2108200"/>
            <a:ext cx="1250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Swap roles.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00052 0.1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3658 L 0.00052 0.274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7408 L 0.00104 0.394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5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4498</TotalTime>
  <Words>217</Words>
  <Application>Microsoft Office PowerPoint</Application>
  <PresentationFormat>On-screen Show (4:3)</PresentationFormat>
  <Paragraphs>46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BPreplay</vt:lpstr>
      <vt:lpstr>Twinkl</vt:lpstr>
      <vt:lpstr>Sassoon Infant Md</vt:lpstr>
      <vt:lpstr>Twinkl SemiBold</vt:lpstr>
      <vt:lpstr>Sassoon Infant Rg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Sun and Shadows</vt:lpstr>
      <vt:lpstr>Night and Day</vt:lpstr>
      <vt:lpstr>Rotating Earth</vt:lpstr>
      <vt:lpstr>Explaining Night and Day</vt:lpstr>
      <vt:lpstr>Explaining Night and Day</vt:lpstr>
      <vt:lpstr>Night and Day –  Explanation Text</vt:lpstr>
      <vt:lpstr>Peer Assess –  Explanation Text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Fran Brassleay</cp:lastModifiedBy>
  <cp:revision>335</cp:revision>
  <dcterms:created xsi:type="dcterms:W3CDTF">2014-10-01T16:09:27Z</dcterms:created>
  <dcterms:modified xsi:type="dcterms:W3CDTF">2021-10-06T16:43:20Z</dcterms:modified>
</cp:coreProperties>
</file>