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7"/>
  </p:notesMasterIdLst>
  <p:sldIdLst>
    <p:sldId id="260" r:id="rId5"/>
    <p:sldId id="261" r:id="rId6"/>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D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AC3BD0-A86F-1B4C-04BE-EFF5C5E162CB}" v="129" dt="2026-05-29T07:53:45.8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702" autoAdjust="0"/>
    <p:restoredTop sz="94710" autoAdjust="0"/>
  </p:normalViewPr>
  <p:slideViewPr>
    <p:cSldViewPr snapToGrid="0">
      <p:cViewPr varScale="1">
        <p:scale>
          <a:sx n="80" d="100"/>
          <a:sy n="80" d="100"/>
        </p:scale>
        <p:origin x="1834" y="53"/>
      </p:cViewPr>
      <p:guideLst>
        <p:guide orient="horz" pos="2160"/>
        <p:guide pos="312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192EE1-3073-45B9-8D7F-1F299C2CA8CF}" type="datetimeFigureOut">
              <a:rPr lang="en-GB" smtClean="0"/>
              <a:t>07/06/2026</a:t>
            </a:fld>
            <a:endParaRPr lang="en-GB"/>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AEEDC6-8799-4C88-8E41-49DD4126D6CB}" type="slidenum">
              <a:rPr lang="en-GB" smtClean="0"/>
              <a:t>‹#›</a:t>
            </a:fld>
            <a:endParaRPr lang="en-GB"/>
          </a:p>
        </p:txBody>
      </p:sp>
    </p:spTree>
    <p:extLst>
      <p:ext uri="{BB962C8B-B14F-4D97-AF65-F5344CB8AC3E}">
        <p14:creationId xmlns:p14="http://schemas.microsoft.com/office/powerpoint/2010/main" val="2018096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AEEDC6-8799-4C88-8E41-49DD4126D6CB}" type="slidenum">
              <a:rPr lang="en-GB" smtClean="0"/>
              <a:t>2</a:t>
            </a:fld>
            <a:endParaRPr lang="en-GB"/>
          </a:p>
        </p:txBody>
      </p:sp>
    </p:spTree>
    <p:extLst>
      <p:ext uri="{BB962C8B-B14F-4D97-AF65-F5344CB8AC3E}">
        <p14:creationId xmlns:p14="http://schemas.microsoft.com/office/powerpoint/2010/main" val="4044042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85A2ED8-13E3-4C0C-9F0B-C7A65019C021}" type="datetimeFigureOut">
              <a:rPr lang="en-GB" smtClean="0"/>
              <a:t>07/06/2026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2273729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A2ED8-13E3-4C0C-9F0B-C7A65019C021}" type="datetimeFigureOut">
              <a:rPr lang="en-GB" smtClean="0"/>
              <a:t>07/06/2026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4432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5A2ED8-13E3-4C0C-9F0B-C7A65019C021}" type="datetimeFigureOut">
              <a:rPr lang="en-GB" smtClean="0"/>
              <a:t>07/06/2026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4249807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85A2ED8-13E3-4C0C-9F0B-C7A65019C021}" type="datetimeFigureOut">
              <a:rPr lang="en-GB" smtClean="0"/>
              <a:t>07/06/2026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2962945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85A2ED8-13E3-4C0C-9F0B-C7A65019C021}" type="datetimeFigureOut">
              <a:rPr lang="en-GB" smtClean="0"/>
              <a:t>07/06/2026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4018379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85A2ED8-13E3-4C0C-9F0B-C7A65019C021}" type="datetimeFigureOut">
              <a:rPr lang="en-GB" smtClean="0"/>
              <a:t>07/06/2026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3945010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5A2ED8-13E3-4C0C-9F0B-C7A65019C021}" type="datetimeFigureOut">
              <a:rPr lang="en-GB" smtClean="0"/>
              <a:t>07/06/2026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2686195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5A2ED8-13E3-4C0C-9F0B-C7A65019C021}" type="datetimeFigureOut">
              <a:rPr lang="en-GB" smtClean="0"/>
              <a:t>07/06/2026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3967242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5A2ED8-13E3-4C0C-9F0B-C7A65019C021}" type="datetimeFigureOut">
              <a:rPr lang="en-GB" smtClean="0"/>
              <a:t>07/06/2026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1251858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A2ED8-13E3-4C0C-9F0B-C7A65019C021}" type="datetimeFigureOut">
              <a:rPr lang="en-GB" smtClean="0"/>
              <a:t>07/06/2026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919407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A2ED8-13E3-4C0C-9F0B-C7A65019C021}" type="datetimeFigureOut">
              <a:rPr lang="en-GB" smtClean="0"/>
              <a:t>07/06/2026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212845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FD6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5A2ED8-13E3-4C0C-9F0B-C7A65019C021}" type="datetimeFigureOut">
              <a:rPr lang="en-GB" smtClean="0"/>
              <a:t>07/06/2026</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B07B25-0590-4F27-9122-366D29B0A921}" type="slidenum">
              <a:rPr lang="en-GB" smtClean="0"/>
              <a:t>‹#›</a:t>
            </a:fld>
            <a:endParaRPr lang="en-GB"/>
          </a:p>
        </p:txBody>
      </p:sp>
    </p:spTree>
    <p:extLst>
      <p:ext uri="{BB962C8B-B14F-4D97-AF65-F5344CB8AC3E}">
        <p14:creationId xmlns:p14="http://schemas.microsoft.com/office/powerpoint/2010/main" val="905787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CDE1DF-9C8E-48A4-A617-A774228AADC7}"/>
              </a:ext>
            </a:extLst>
          </p:cNvPr>
          <p:cNvSpPr txBox="1"/>
          <p:nvPr/>
        </p:nvSpPr>
        <p:spPr>
          <a:xfrm>
            <a:off x="6709233" y="1637500"/>
            <a:ext cx="3114007" cy="5101397"/>
          </a:xfrm>
          <a:prstGeom prst="rect">
            <a:avLst/>
          </a:prstGeom>
          <a:solidFill>
            <a:schemeClr val="bg1"/>
          </a:solidFill>
          <a:ln>
            <a:solidFill>
              <a:schemeClr val="tx1"/>
            </a:solidFill>
          </a:ln>
        </p:spPr>
        <p:txBody>
          <a:bodyPr wrap="square" lIns="91440" tIns="45720" rIns="91440" bIns="45720" rtlCol="0" anchor="t">
            <a:spAutoFit/>
          </a:bodyPr>
          <a:lstStyle/>
          <a:p>
            <a:r>
              <a:rPr lang="en-GB" sz="1050" b="1" u="sng" dirty="0"/>
              <a:t>English</a:t>
            </a:r>
          </a:p>
          <a:p>
            <a:r>
              <a:rPr lang="en-GB" sz="1050" b="1" dirty="0"/>
              <a:t>Core texts</a:t>
            </a:r>
            <a:br>
              <a:rPr lang="en-GB" sz="1050" b="1" dirty="0"/>
            </a:br>
            <a:r>
              <a:rPr lang="en-GB" sz="1050" dirty="0"/>
              <a:t>The Great Chocplot – Chris Callaghan</a:t>
            </a:r>
            <a:endParaRPr lang="en-GB" sz="1050" dirty="0">
              <a:ea typeface="Calibri"/>
              <a:cs typeface="Calibri"/>
            </a:endParaRPr>
          </a:p>
          <a:p>
            <a:r>
              <a:rPr lang="en-GB" sz="1050" b="1" dirty="0"/>
              <a:t>Reading</a:t>
            </a:r>
          </a:p>
          <a:p>
            <a:pPr marL="177800" indent="-177800">
              <a:buFont typeface="Wingdings" panose="05000000000000000000" pitchFamily="2" charset="2"/>
              <a:buChar char="§"/>
            </a:pPr>
            <a:r>
              <a:rPr lang="en-GB" sz="1050" dirty="0">
                <a:cs typeface="Times New Roman" panose="02020603050405020304" pitchFamily="18" charset="0"/>
              </a:rPr>
              <a:t>develop positive attitudes to reading and understanding of what they read </a:t>
            </a:r>
          </a:p>
          <a:p>
            <a:pPr marL="177800" indent="-177800">
              <a:buFont typeface="Wingdings" panose="05000000000000000000" pitchFamily="2" charset="2"/>
              <a:buChar char="§"/>
            </a:pPr>
            <a:r>
              <a:rPr lang="en-GB" sz="1050" dirty="0">
                <a:cs typeface="Times New Roman" panose="02020603050405020304" pitchFamily="18" charset="0"/>
              </a:rPr>
              <a:t>listen to and discussing a wide range of fiction and non-fiction</a:t>
            </a:r>
          </a:p>
          <a:p>
            <a:pPr marL="177800" indent="-177800">
              <a:buFont typeface="Wingdings" panose="05000000000000000000" pitchFamily="2" charset="2"/>
              <a:buChar char="§"/>
            </a:pPr>
            <a:r>
              <a:rPr lang="en-GB" sz="1050" dirty="0"/>
              <a:t>reading books that are structured in different ways and reading for a range of purposes</a:t>
            </a:r>
            <a:endParaRPr lang="en-GB" sz="1050" dirty="0">
              <a:cs typeface="Times New Roman" panose="02020603050405020304" pitchFamily="18" charset="0"/>
            </a:endParaRPr>
          </a:p>
          <a:p>
            <a:pPr marL="177800" indent="-177800">
              <a:buFont typeface="Wingdings" panose="05000000000000000000" pitchFamily="2" charset="2"/>
              <a:buChar char="§"/>
            </a:pPr>
            <a:r>
              <a:rPr lang="en-GB" sz="1050" dirty="0">
                <a:cs typeface="Times New Roman" panose="02020603050405020304" pitchFamily="18" charset="0"/>
              </a:rPr>
              <a:t>use dictionaries to check the meaning of words that they have read</a:t>
            </a:r>
          </a:p>
          <a:p>
            <a:pPr marL="177800" indent="-177800">
              <a:buFont typeface="Wingdings" panose="05000000000000000000" pitchFamily="2" charset="2"/>
              <a:buChar char="§"/>
            </a:pPr>
            <a:r>
              <a:rPr lang="en-GB" sz="1050" dirty="0">
                <a:cs typeface="Times New Roman" panose="02020603050405020304" pitchFamily="18" charset="0"/>
              </a:rPr>
              <a:t>discussing words and phrases that capture the reader’s interest and imagination understand what they read, in books they can read independently </a:t>
            </a:r>
          </a:p>
          <a:p>
            <a:pPr marL="177800" indent="-177800">
              <a:buFont typeface="Wingdings" panose="05000000000000000000" pitchFamily="2" charset="2"/>
              <a:buChar char="§"/>
            </a:pPr>
            <a:r>
              <a:rPr lang="en-GB" sz="1050" dirty="0">
                <a:cs typeface="Times New Roman" panose="02020603050405020304" pitchFamily="18" charset="0"/>
              </a:rPr>
              <a:t>checking that the text makes sense to them, discussing their understanding and explaining the meaning of words in context</a:t>
            </a:r>
          </a:p>
          <a:p>
            <a:pPr marL="177800" indent="-177800">
              <a:buFont typeface="Wingdings" panose="05000000000000000000" pitchFamily="2" charset="2"/>
              <a:buChar char="§"/>
            </a:pPr>
            <a:r>
              <a:rPr lang="en-GB" sz="1050" dirty="0"/>
              <a:t>retrieve and record information from non-fiction</a:t>
            </a:r>
            <a:endParaRPr lang="en-GB" sz="1050" dirty="0">
              <a:cs typeface="Times New Roman" panose="02020603050405020304" pitchFamily="18" charset="0"/>
            </a:endParaRPr>
          </a:p>
          <a:p>
            <a:pPr marL="177800" indent="-177800">
              <a:buFont typeface="Wingdings" panose="05000000000000000000" pitchFamily="2" charset="2"/>
              <a:buChar char="§"/>
            </a:pPr>
            <a:r>
              <a:rPr lang="en-GB" sz="1050" dirty="0"/>
              <a:t>predicting what might happen from details stated and implied</a:t>
            </a:r>
          </a:p>
          <a:p>
            <a:pPr marL="177800" indent="-177800">
              <a:buFont typeface="Wingdings" panose="05000000000000000000" pitchFamily="2" charset="2"/>
              <a:buChar char="§"/>
            </a:pPr>
            <a:r>
              <a:rPr lang="en-GB" sz="1050" dirty="0"/>
              <a:t>identifying themes and conventions in a wide range of books</a:t>
            </a:r>
          </a:p>
          <a:p>
            <a:pPr marL="177800" indent="-177800">
              <a:buFont typeface="Wingdings" panose="05000000000000000000" pitchFamily="2" charset="2"/>
              <a:buChar char="§"/>
            </a:pPr>
            <a:r>
              <a:rPr lang="en-GB" sz="1050" dirty="0"/>
              <a:t>drawing inferences such as inferring characters’ feelings, thoughts and motives from their actions, and justifying inferences with evidence </a:t>
            </a:r>
          </a:p>
          <a:p>
            <a:pPr marL="177800" indent="-177800">
              <a:buFont typeface="Wingdings" panose="05000000000000000000" pitchFamily="2" charset="2"/>
              <a:buChar char="§"/>
            </a:pPr>
            <a:endParaRPr lang="en-GB" sz="1050" dirty="0">
              <a:cs typeface="Times New Roman" panose="02020603050405020304" pitchFamily="18" charset="0"/>
            </a:endParaRPr>
          </a:p>
          <a:p>
            <a:r>
              <a:rPr lang="en-GB" sz="1050" dirty="0">
                <a:cs typeface="Times New Roman" panose="02020603050405020304" pitchFamily="18" charset="0"/>
              </a:rPr>
              <a:t>We will also be developing our skimming and scanning skills by looking at some test-style reading questions throughout the term. </a:t>
            </a:r>
          </a:p>
        </p:txBody>
      </p:sp>
      <p:sp>
        <p:nvSpPr>
          <p:cNvPr id="16" name="TextBox 15">
            <a:extLst>
              <a:ext uri="{FF2B5EF4-FFF2-40B4-BE49-F238E27FC236}">
                <a16:creationId xmlns:a16="http://schemas.microsoft.com/office/drawing/2014/main" id="{2D5E794B-6FF0-4E8C-9757-2EA28EC73E4E}"/>
              </a:ext>
            </a:extLst>
          </p:cNvPr>
          <p:cNvSpPr txBox="1"/>
          <p:nvPr/>
        </p:nvSpPr>
        <p:spPr>
          <a:xfrm>
            <a:off x="82759" y="92850"/>
            <a:ext cx="5813216" cy="2677656"/>
          </a:xfrm>
          <a:prstGeom prst="rect">
            <a:avLst/>
          </a:prstGeom>
          <a:solidFill>
            <a:schemeClr val="bg1"/>
          </a:solidFill>
          <a:ln>
            <a:solidFill>
              <a:schemeClr val="tx1"/>
            </a:solidFill>
          </a:ln>
        </p:spPr>
        <p:txBody>
          <a:bodyPr wrap="square" lIns="91440" tIns="45720" rIns="91440" bIns="45720" rtlCol="0" anchor="t">
            <a:spAutoFit/>
          </a:bodyPr>
          <a:lstStyle/>
          <a:p>
            <a:r>
              <a:rPr lang="en-GB" sz="1050" b="1" u="sng" dirty="0"/>
              <a:t>Maths  - </a:t>
            </a:r>
            <a:r>
              <a:rPr lang="en-GB" sz="1050" dirty="0"/>
              <a:t>In maths the children will learn to:</a:t>
            </a:r>
            <a:endParaRPr lang="en-GB" sz="1050" b="1" u="sng" dirty="0">
              <a:ea typeface="Calibri"/>
              <a:cs typeface="Calibri"/>
            </a:endParaRPr>
          </a:p>
          <a:p>
            <a:r>
              <a:rPr lang="en-GB" sz="1050" b="1" u="sng" dirty="0">
                <a:ea typeface="Calibri"/>
                <a:cs typeface="Calibri"/>
              </a:rPr>
              <a:t>Shape</a:t>
            </a:r>
          </a:p>
          <a:p>
            <a:pPr marL="171450" indent="-171450">
              <a:buFont typeface="Arial" panose="020B0604020202020204" pitchFamily="34" charset="0"/>
              <a:buChar char="•"/>
            </a:pPr>
            <a:r>
              <a:rPr lang="en-GB" sz="1050" dirty="0">
                <a:solidFill>
                  <a:srgbClr val="0B0C0C"/>
                </a:solidFill>
                <a:highlight>
                  <a:srgbClr val="FFFFFF"/>
                </a:highlight>
                <a:ea typeface="+mn-lt"/>
                <a:cs typeface="+mn-lt"/>
              </a:rPr>
              <a:t>compare and classify geometric shapes, including quadrilaterals and triangles, based on their properties and sizes</a:t>
            </a:r>
            <a:endParaRPr lang="en-GB" dirty="0">
              <a:highlight>
                <a:srgbClr val="FFFFFF"/>
              </a:highlight>
            </a:endParaRPr>
          </a:p>
          <a:p>
            <a:pPr marL="171450" indent="-171450">
              <a:buFont typeface="Arial" panose="020B0604020202020204" pitchFamily="34" charset="0"/>
              <a:buChar char="•"/>
            </a:pPr>
            <a:r>
              <a:rPr lang="en-GB" sz="1050" dirty="0">
                <a:solidFill>
                  <a:srgbClr val="0B0C0C"/>
                </a:solidFill>
                <a:highlight>
                  <a:srgbClr val="FFFFFF"/>
                </a:highlight>
                <a:ea typeface="+mn-lt"/>
                <a:cs typeface="+mn-lt"/>
              </a:rPr>
              <a:t>identify acute and obtuse angles and compare and order angles up to 2 right angles by size</a:t>
            </a:r>
            <a:endParaRPr lang="en-GB" dirty="0">
              <a:highlight>
                <a:srgbClr val="FFFFFF"/>
              </a:highlight>
            </a:endParaRPr>
          </a:p>
          <a:p>
            <a:pPr marL="171450" indent="-171450">
              <a:buFont typeface="Arial" panose="020B0604020202020204" pitchFamily="34" charset="0"/>
              <a:buChar char="•"/>
            </a:pPr>
            <a:r>
              <a:rPr lang="en-GB" sz="1050" dirty="0">
                <a:solidFill>
                  <a:srgbClr val="0B0C0C"/>
                </a:solidFill>
                <a:highlight>
                  <a:srgbClr val="FFFFFF"/>
                </a:highlight>
                <a:ea typeface="+mn-lt"/>
                <a:cs typeface="+mn-lt"/>
              </a:rPr>
              <a:t>identify lines of symmetry in 2-D shapes presented in different orientations</a:t>
            </a:r>
            <a:endParaRPr lang="en-GB" dirty="0">
              <a:highlight>
                <a:srgbClr val="FFFFFF"/>
              </a:highlight>
            </a:endParaRPr>
          </a:p>
          <a:p>
            <a:pPr marL="171450" indent="-171450">
              <a:buFont typeface="Arial" panose="020B0604020202020204" pitchFamily="34" charset="0"/>
              <a:buChar char="•"/>
            </a:pPr>
            <a:r>
              <a:rPr lang="en-GB" sz="1050" dirty="0">
                <a:solidFill>
                  <a:srgbClr val="0B0C0C"/>
                </a:solidFill>
                <a:highlight>
                  <a:srgbClr val="FFFFFF"/>
                </a:highlight>
                <a:ea typeface="+mn-lt"/>
                <a:cs typeface="+mn-lt"/>
              </a:rPr>
              <a:t>complete a simple symmetric figure with respect to a specific line of symmetry</a:t>
            </a:r>
            <a:endParaRPr lang="en-GB" dirty="0"/>
          </a:p>
          <a:p>
            <a:r>
              <a:rPr lang="en-GB" sz="1050" b="1" u="sng" dirty="0">
                <a:ea typeface="Calibri"/>
                <a:cs typeface="Calibri"/>
              </a:rPr>
              <a:t>Statistics </a:t>
            </a:r>
          </a:p>
          <a:p>
            <a:pPr marL="171450" indent="-171450">
              <a:buFont typeface="Arial"/>
              <a:buChar char="•"/>
            </a:pPr>
            <a:r>
              <a:rPr lang="en-GB" sz="1050" dirty="0">
                <a:ea typeface="Calibri"/>
                <a:cs typeface="Calibri"/>
              </a:rPr>
              <a:t>Interpret and present discrete and continuous data using appropriate graphical methods, including bar charts and time graphs</a:t>
            </a:r>
          </a:p>
          <a:p>
            <a:pPr marL="171450" indent="-171450">
              <a:buFont typeface="Arial"/>
              <a:buChar char="•"/>
            </a:pPr>
            <a:r>
              <a:rPr lang="en-GB" sz="1050" dirty="0">
                <a:ea typeface="Calibri"/>
                <a:cs typeface="Calibri"/>
              </a:rPr>
              <a:t>solve comparison, sum and difference problems using information presented in bar charts, pictograms, tables and other graphs</a:t>
            </a:r>
            <a:endParaRPr lang="en-GB" dirty="0"/>
          </a:p>
          <a:p>
            <a:r>
              <a:rPr lang="en-GB" sz="1050" b="1" u="sng" dirty="0">
                <a:ea typeface="Calibri"/>
                <a:cs typeface="Calibri"/>
              </a:rPr>
              <a:t>Position and direction </a:t>
            </a:r>
          </a:p>
          <a:p>
            <a:pPr marL="171450" indent="-171450">
              <a:buFont typeface="Arial"/>
              <a:buChar char="•"/>
            </a:pPr>
            <a:r>
              <a:rPr lang="en-GB" sz="1050" dirty="0">
                <a:ea typeface="Calibri"/>
                <a:cs typeface="Calibri"/>
              </a:rPr>
              <a:t>describe positions on a 2-D grid as coordinates in the first quadrant</a:t>
            </a:r>
            <a:endParaRPr lang="en-GB" dirty="0">
              <a:ea typeface="Calibri"/>
              <a:cs typeface="Calibri"/>
            </a:endParaRPr>
          </a:p>
          <a:p>
            <a:pPr marL="171450" indent="-171450">
              <a:buFont typeface="Arial"/>
              <a:buChar char="•"/>
            </a:pPr>
            <a:r>
              <a:rPr lang="en-GB" sz="1050" dirty="0">
                <a:ea typeface="Calibri"/>
                <a:cs typeface="Calibri"/>
              </a:rPr>
              <a:t>describe movements between positions as translations of a given unit to the left/right and up/down</a:t>
            </a:r>
            <a:endParaRPr lang="en-GB" dirty="0">
              <a:ea typeface="Calibri"/>
              <a:cs typeface="Calibri"/>
            </a:endParaRPr>
          </a:p>
          <a:p>
            <a:pPr marL="171450" indent="-171450">
              <a:buFont typeface="Arial"/>
              <a:buChar char="•"/>
            </a:pPr>
            <a:r>
              <a:rPr lang="en-GB" sz="1050" dirty="0">
                <a:ea typeface="Calibri"/>
                <a:cs typeface="Calibri"/>
              </a:rPr>
              <a:t>plot specified points and draw sides to complete a given polygon</a:t>
            </a:r>
            <a:endParaRPr lang="en-GB" dirty="0">
              <a:ea typeface="Calibri"/>
              <a:cs typeface="Calibri"/>
            </a:endParaRPr>
          </a:p>
        </p:txBody>
      </p:sp>
      <p:sp>
        <p:nvSpPr>
          <p:cNvPr id="19" name="TextBox 18">
            <a:extLst>
              <a:ext uri="{FF2B5EF4-FFF2-40B4-BE49-F238E27FC236}">
                <a16:creationId xmlns:a16="http://schemas.microsoft.com/office/drawing/2014/main" id="{35DB1BC4-6706-4D5C-99BF-50E53B92AEFC}"/>
              </a:ext>
            </a:extLst>
          </p:cNvPr>
          <p:cNvSpPr txBox="1"/>
          <p:nvPr/>
        </p:nvSpPr>
        <p:spPr>
          <a:xfrm>
            <a:off x="82759" y="2953245"/>
            <a:ext cx="6527378" cy="3785652"/>
          </a:xfrm>
          <a:prstGeom prst="rect">
            <a:avLst/>
          </a:prstGeom>
          <a:solidFill>
            <a:schemeClr val="bg1"/>
          </a:solidFill>
          <a:ln>
            <a:solidFill>
              <a:schemeClr val="tx1"/>
            </a:solidFill>
          </a:ln>
        </p:spPr>
        <p:txBody>
          <a:bodyPr wrap="square" lIns="91440" tIns="45720" rIns="91440" bIns="45720" rtlCol="0" anchor="t">
            <a:spAutoFit/>
          </a:bodyPr>
          <a:lstStyle/>
          <a:p>
            <a:r>
              <a:rPr lang="en-GB" sz="1000" b="1" u="sng" dirty="0"/>
              <a:t>Writing:</a:t>
            </a:r>
          </a:p>
          <a:p>
            <a:r>
              <a:rPr lang="en-GB" sz="1000" dirty="0"/>
              <a:t>Plan their writing by:</a:t>
            </a:r>
          </a:p>
          <a:p>
            <a:r>
              <a:rPr lang="en-GB" sz="1000" dirty="0"/>
              <a:t>•discussing writing similar to that which they are planning to write in order to understand and learn from its structure, vocabulary and grammar </a:t>
            </a:r>
          </a:p>
          <a:p>
            <a:r>
              <a:rPr lang="en-GB" sz="1000" dirty="0"/>
              <a:t>•discussing and recording ideas </a:t>
            </a:r>
          </a:p>
          <a:p>
            <a:r>
              <a:rPr lang="en-GB" sz="1000" b="1" dirty="0"/>
              <a:t>Draft and write by: </a:t>
            </a:r>
            <a:endParaRPr lang="en-GB" sz="1000" b="1" dirty="0">
              <a:ea typeface="Calibri"/>
              <a:cs typeface="Calibri"/>
            </a:endParaRPr>
          </a:p>
          <a:p>
            <a:r>
              <a:rPr lang="en-GB" sz="1000" dirty="0"/>
              <a:t>•composing and rehearsing sentences orally (including dialogue), progressively building a varied and rich vocabulary and an increasing range of sentence structures </a:t>
            </a:r>
          </a:p>
          <a:p>
            <a:r>
              <a:rPr lang="en-GB" sz="1000" dirty="0"/>
              <a:t>•organising paragraphs around a theme </a:t>
            </a:r>
          </a:p>
          <a:p>
            <a:r>
              <a:rPr lang="en-GB" sz="1000" dirty="0"/>
              <a:t>•in narratives, creating settings, characters and plot </a:t>
            </a:r>
            <a:endParaRPr lang="en-GB" sz="1000" dirty="0">
              <a:ea typeface="Calibri"/>
              <a:cs typeface="Calibri"/>
            </a:endParaRPr>
          </a:p>
          <a:p>
            <a:r>
              <a:rPr lang="en-GB" sz="1000" b="1" dirty="0">
                <a:solidFill>
                  <a:srgbClr val="0B0C0C"/>
                </a:solidFill>
                <a:latin typeface="Calibri"/>
                <a:ea typeface="Calibri"/>
                <a:cs typeface="Calibri"/>
              </a:rPr>
              <a:t>Evaluate and edit by: </a:t>
            </a:r>
          </a:p>
          <a:p>
            <a:pPr algn="l">
              <a:buFont typeface="Arial" panose="020B0604020202020204" pitchFamily="34" charset="0"/>
              <a:buChar char="•"/>
            </a:pPr>
            <a:r>
              <a:rPr lang="en-GB" sz="1000" i="0" dirty="0">
                <a:solidFill>
                  <a:srgbClr val="0B0C0C"/>
                </a:solidFill>
                <a:effectLst/>
                <a:latin typeface="Calibri"/>
                <a:ea typeface="Calibri"/>
                <a:cs typeface="Calibri"/>
              </a:rPr>
              <a:t> Assessing the effectiveness of their own and others’ writing and suggesting improvements</a:t>
            </a:r>
          </a:p>
          <a:p>
            <a:pPr algn="l">
              <a:buFont typeface="Arial" panose="020B0604020202020204" pitchFamily="34" charset="0"/>
              <a:buChar char="•"/>
            </a:pPr>
            <a:r>
              <a:rPr lang="en-GB" sz="1000" i="0" dirty="0">
                <a:solidFill>
                  <a:srgbClr val="0B0C0C"/>
                </a:solidFill>
                <a:effectLst/>
                <a:latin typeface="Calibri"/>
                <a:ea typeface="Calibri"/>
                <a:cs typeface="Calibri"/>
              </a:rPr>
              <a:t> proposing changes to grammar and vocabulary to improve consistency, including the accurate use of pronouns in sentences</a:t>
            </a:r>
            <a:endParaRPr lang="en-GB" sz="1000">
              <a:latin typeface="Calibri"/>
              <a:ea typeface="Calibri"/>
              <a:cs typeface="Calibri"/>
            </a:endParaRPr>
          </a:p>
          <a:p>
            <a:r>
              <a:rPr lang="en-GB" sz="1000" b="1" dirty="0"/>
              <a:t>Grammar, punctuation and spelling   </a:t>
            </a:r>
            <a:endParaRPr lang="en-GB" sz="1000" b="1" dirty="0">
              <a:ea typeface="Calibri"/>
              <a:cs typeface="Calibri"/>
            </a:endParaRPr>
          </a:p>
          <a:p>
            <a:r>
              <a:rPr lang="en-GB" sz="1000" dirty="0"/>
              <a:t>•extend the range of sentences with more than one clause by using a wider range of co-ordinating conjunctions and subordinating conjunctions</a:t>
            </a:r>
          </a:p>
          <a:p>
            <a:r>
              <a:rPr lang="en-GB" sz="1000" dirty="0"/>
              <a:t>•choose nouns or pronouns appropriately for clarity and cohesion and to avoid repetition </a:t>
            </a:r>
          </a:p>
          <a:p>
            <a:r>
              <a:rPr lang="en-GB" sz="1000" dirty="0"/>
              <a:t>•use conjunctions, adverbs and prepositions to express time and cause</a:t>
            </a:r>
          </a:p>
          <a:p>
            <a:r>
              <a:rPr lang="en-GB" sz="1000" dirty="0"/>
              <a:t>•use fronted adverbials, with commas correctly placed after  </a:t>
            </a:r>
          </a:p>
          <a:p>
            <a:pPr marL="171450" indent="-171450">
              <a:buFont typeface="Arial" panose="020B0604020202020204" pitchFamily="34" charset="0"/>
              <a:buChar char="•"/>
            </a:pPr>
            <a:r>
              <a:rPr lang="en-GB" sz="1000" dirty="0"/>
              <a:t>indicating possession by using the possessive apostrophe with plural nouns</a:t>
            </a:r>
          </a:p>
          <a:p>
            <a:r>
              <a:rPr lang="en-GB" sz="1000" dirty="0"/>
              <a:t>Handwriting</a:t>
            </a:r>
          </a:p>
          <a:p>
            <a:r>
              <a:rPr lang="en-GB" sz="1000" dirty="0"/>
              <a:t>-Use the diagonal and horizontal strokes needed to join letters.</a:t>
            </a:r>
          </a:p>
          <a:p>
            <a:r>
              <a:rPr lang="en-GB" sz="1000" dirty="0"/>
              <a:t>-Write capital letters and digits of the correct size, orientation and relationship to one another and to lower case letters.</a:t>
            </a:r>
            <a:endParaRPr lang="en-GB" sz="1000" dirty="0">
              <a:ea typeface="Calibri"/>
              <a:cs typeface="Calibri"/>
            </a:endParaRPr>
          </a:p>
        </p:txBody>
      </p:sp>
      <p:sp>
        <p:nvSpPr>
          <p:cNvPr id="20" name="TextBox 19">
            <a:extLst>
              <a:ext uri="{FF2B5EF4-FFF2-40B4-BE49-F238E27FC236}">
                <a16:creationId xmlns:a16="http://schemas.microsoft.com/office/drawing/2014/main" id="{C201C870-5CB8-4F6F-B1BC-9ABDAEB89610}"/>
              </a:ext>
            </a:extLst>
          </p:cNvPr>
          <p:cNvSpPr txBox="1"/>
          <p:nvPr/>
        </p:nvSpPr>
        <p:spPr>
          <a:xfrm>
            <a:off x="6875970" y="95492"/>
            <a:ext cx="2946266" cy="1468111"/>
          </a:xfrm>
          <a:prstGeom prst="rect">
            <a:avLst/>
          </a:prstGeom>
          <a:noFill/>
        </p:spPr>
        <p:txBody>
          <a:bodyPr wrap="square" lIns="91440" tIns="45720" rIns="91440" bIns="45720" rtlCol="0" anchor="t">
            <a:spAutoFit/>
          </a:bodyPr>
          <a:lstStyle/>
          <a:p>
            <a:pPr algn="ctr"/>
            <a:r>
              <a:rPr lang="en-GB" sz="1600" b="1" u="sng" dirty="0"/>
              <a:t>Year 4</a:t>
            </a:r>
          </a:p>
          <a:p>
            <a:pPr algn="ctr"/>
            <a:r>
              <a:rPr lang="en-GB" sz="1600" b="1" dirty="0"/>
              <a:t>   </a:t>
            </a:r>
            <a:r>
              <a:rPr lang="en-GB" sz="1600" b="1" u="sng" dirty="0"/>
              <a:t>Orcas</a:t>
            </a:r>
          </a:p>
          <a:p>
            <a:pPr algn="ctr"/>
            <a:r>
              <a:rPr lang="en-GB" sz="1600" b="1" u="sng"/>
              <a:t>Term 6</a:t>
            </a:r>
          </a:p>
          <a:p>
            <a:pPr algn="ctr"/>
            <a:r>
              <a:rPr lang="en-GB" sz="1400" b="1" u="sng" dirty="0">
                <a:ea typeface="Calibri"/>
                <a:cs typeface="Calibri"/>
              </a:rPr>
              <a:t>How did the achievements of the ancient Maya impact their society and beyond?</a:t>
            </a:r>
          </a:p>
        </p:txBody>
      </p:sp>
      <p:pic>
        <p:nvPicPr>
          <p:cNvPr id="3" name="Picture 2" descr="The Great Chocoplot: a laugh-out-loud funny adventure for fans of Roald  Dahl! : Callaghan, Chris: Amazon.co.uk: Books">
            <a:extLst>
              <a:ext uri="{FF2B5EF4-FFF2-40B4-BE49-F238E27FC236}">
                <a16:creationId xmlns:a16="http://schemas.microsoft.com/office/drawing/2014/main" id="{AAE288EA-2194-3538-07E5-EBDD1A4F6753}"/>
              </a:ext>
            </a:extLst>
          </p:cNvPr>
          <p:cNvPicPr>
            <a:picLocks noChangeAspect="1"/>
          </p:cNvPicPr>
          <p:nvPr/>
        </p:nvPicPr>
        <p:blipFill>
          <a:blip r:embed="rId2"/>
          <a:stretch>
            <a:fillRect/>
          </a:stretch>
        </p:blipFill>
        <p:spPr>
          <a:xfrm>
            <a:off x="5721570" y="92177"/>
            <a:ext cx="1076816" cy="1548583"/>
          </a:xfrm>
          <a:prstGeom prst="rect">
            <a:avLst/>
          </a:prstGeom>
        </p:spPr>
      </p:pic>
    </p:spTree>
    <p:extLst>
      <p:ext uri="{BB962C8B-B14F-4D97-AF65-F5344CB8AC3E}">
        <p14:creationId xmlns:p14="http://schemas.microsoft.com/office/powerpoint/2010/main" val="4170706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12738BC-33DD-4E83-B0C5-4439A2351D72}"/>
              </a:ext>
            </a:extLst>
          </p:cNvPr>
          <p:cNvSpPr txBox="1"/>
          <p:nvPr/>
        </p:nvSpPr>
        <p:spPr>
          <a:xfrm>
            <a:off x="7522906" y="66069"/>
            <a:ext cx="2338934" cy="3970318"/>
          </a:xfrm>
          <a:prstGeom prst="rect">
            <a:avLst/>
          </a:prstGeom>
          <a:solidFill>
            <a:schemeClr val="bg1"/>
          </a:solidFill>
          <a:ln>
            <a:solidFill>
              <a:schemeClr val="tx1"/>
            </a:solidFill>
          </a:ln>
        </p:spPr>
        <p:txBody>
          <a:bodyPr wrap="square" lIns="91440" tIns="45720" rIns="91440" bIns="45720" rtlCol="0" anchor="t">
            <a:spAutoFit/>
          </a:bodyPr>
          <a:lstStyle/>
          <a:p>
            <a:r>
              <a:rPr lang="en-GB" sz="1200" b="1" u="sng" dirty="0"/>
              <a:t>PSHE</a:t>
            </a:r>
            <a:r>
              <a:rPr lang="en-GB" sz="1200" b="1" dirty="0"/>
              <a:t> –</a:t>
            </a:r>
            <a:r>
              <a:rPr lang="en-GB" sz="1200" b="1" dirty="0">
                <a:latin typeface="Calibri"/>
                <a:ea typeface="Calibri"/>
                <a:cs typeface="Times New Roman"/>
              </a:rPr>
              <a:t> Changing me</a:t>
            </a:r>
            <a:endParaRPr lang="en-GB" sz="1200" b="1" dirty="0"/>
          </a:p>
          <a:p>
            <a:r>
              <a:rPr lang="en-GB" sz="1050" dirty="0">
                <a:ea typeface="+mn-lt"/>
                <a:cs typeface="+mn-lt"/>
              </a:rPr>
              <a:t>This unit explores the meaning of 'change', how some changes are in or out of our control, and how the experience of change can make us feel. Within this unit there are some discussions of bodily changes experienced at puberty. The unit ends by looking at the feelings associated with change and how to manage these. Children are introduced to Jigsaw’s Circle of change model as a strategy for managing future changes.</a:t>
            </a:r>
            <a:endParaRPr lang="en-GB" dirty="0">
              <a:ea typeface="+mn-lt"/>
              <a:cs typeface="+mn-lt"/>
            </a:endParaRPr>
          </a:p>
          <a:p>
            <a:r>
              <a:rPr lang="en-GB" sz="1200" b="1" u="sng" dirty="0"/>
              <a:t>RSHE</a:t>
            </a:r>
            <a:r>
              <a:rPr lang="en-GB" sz="1200" b="1" dirty="0"/>
              <a:t> –  My rights and responsibilities</a:t>
            </a:r>
          </a:p>
          <a:p>
            <a:r>
              <a:rPr lang="en-GB" sz="1000" dirty="0">
                <a:ea typeface="+mn-lt"/>
                <a:cs typeface="+mn-lt"/>
              </a:rPr>
              <a:t>Pupils will be taught how to recognise when they may need help to manage a situation and ill develop  the skills to ask for help.</a:t>
            </a:r>
            <a:endParaRPr lang="en-GB" dirty="0">
              <a:ea typeface="+mn-lt"/>
              <a:cs typeface="+mn-lt"/>
            </a:endParaRPr>
          </a:p>
          <a:p>
            <a:r>
              <a:rPr lang="en-GB" sz="1000" dirty="0">
                <a:ea typeface="+mn-lt"/>
                <a:cs typeface="+mn-lt"/>
              </a:rPr>
              <a:t>learning outcomes:</a:t>
            </a:r>
            <a:endParaRPr lang="en-GB" dirty="0">
              <a:ea typeface="+mn-lt"/>
              <a:cs typeface="+mn-lt"/>
            </a:endParaRPr>
          </a:p>
          <a:p>
            <a:pPr marL="171450" indent="-171450">
              <a:buFont typeface="Arial"/>
              <a:buChar char="•"/>
            </a:pPr>
            <a:r>
              <a:rPr lang="en-GB" sz="1000" dirty="0">
                <a:ea typeface="+mn-lt"/>
                <a:cs typeface="+mn-lt"/>
              </a:rPr>
              <a:t>recognise situations that I will need help to manage</a:t>
            </a:r>
            <a:endParaRPr lang="en-GB" dirty="0">
              <a:ea typeface="Calibri"/>
              <a:cs typeface="Calibri"/>
            </a:endParaRPr>
          </a:p>
          <a:p>
            <a:pPr marL="171450" indent="-171450">
              <a:buFont typeface="Arial"/>
              <a:buChar char="•"/>
            </a:pPr>
            <a:r>
              <a:rPr lang="en-GB" sz="1000" dirty="0">
                <a:ea typeface="+mn-lt"/>
                <a:cs typeface="+mn-lt"/>
              </a:rPr>
              <a:t>know who I can ask for help</a:t>
            </a:r>
            <a:endParaRPr lang="en-GB" dirty="0">
              <a:ea typeface="Calibri"/>
              <a:cs typeface="Calibri"/>
            </a:endParaRPr>
          </a:p>
          <a:p>
            <a:pPr marL="171450" indent="-171450">
              <a:buFont typeface="Arial"/>
              <a:buChar char="•"/>
            </a:pPr>
            <a:r>
              <a:rPr lang="en-GB" sz="1000" dirty="0"/>
              <a:t>Practice asking for help</a:t>
            </a:r>
            <a:endParaRPr lang="en-GB" dirty="0">
              <a:ea typeface="Calibri"/>
              <a:cs typeface="Calibri"/>
            </a:endParaRPr>
          </a:p>
        </p:txBody>
      </p:sp>
      <p:sp>
        <p:nvSpPr>
          <p:cNvPr id="8" name="TextBox 7">
            <a:extLst>
              <a:ext uri="{FF2B5EF4-FFF2-40B4-BE49-F238E27FC236}">
                <a16:creationId xmlns:a16="http://schemas.microsoft.com/office/drawing/2014/main" id="{194C6088-44CB-4484-9855-5B9FD45BD91A}"/>
              </a:ext>
            </a:extLst>
          </p:cNvPr>
          <p:cNvSpPr txBox="1"/>
          <p:nvPr/>
        </p:nvSpPr>
        <p:spPr>
          <a:xfrm>
            <a:off x="56831" y="66068"/>
            <a:ext cx="2451435" cy="3924151"/>
          </a:xfrm>
          <a:prstGeom prst="rect">
            <a:avLst/>
          </a:prstGeom>
          <a:solidFill>
            <a:schemeClr val="bg1"/>
          </a:solidFill>
          <a:ln>
            <a:solidFill>
              <a:schemeClr val="tx1"/>
            </a:solidFill>
          </a:ln>
        </p:spPr>
        <p:txBody>
          <a:bodyPr wrap="square" lIns="91440" tIns="45720" rIns="91440" bIns="45720" rtlCol="0" anchor="t">
            <a:spAutoFit/>
          </a:bodyPr>
          <a:lstStyle/>
          <a:p>
            <a:r>
              <a:rPr lang="en-GB" sz="1050" b="1" u="sng" dirty="0"/>
              <a:t>History – How did the achievements of the ancient Maya impact their society and beyond?</a:t>
            </a:r>
            <a:endParaRPr lang="en-GB" sz="1050" b="1" dirty="0">
              <a:ea typeface="Calibri"/>
              <a:cs typeface="Calibri"/>
            </a:endParaRPr>
          </a:p>
          <a:p>
            <a:r>
              <a:rPr lang="en-GB" sz="1050" dirty="0"/>
              <a:t>Through this enquiry question children will learn to:</a:t>
            </a:r>
          </a:p>
          <a:p>
            <a:pPr marL="171450" indent="-171450">
              <a:buFont typeface="Arial"/>
              <a:buChar char="•"/>
            </a:pPr>
            <a:r>
              <a:rPr lang="en-GB" sz="1050" dirty="0">
                <a:solidFill>
                  <a:srgbClr val="222222"/>
                </a:solidFill>
                <a:highlight>
                  <a:srgbClr val="FFFFFF"/>
                </a:highlight>
                <a:ea typeface="Calibri"/>
                <a:cs typeface="Calibri"/>
              </a:rPr>
              <a:t>Sequence the key periods of the Ancient Maya civilisation.</a:t>
            </a:r>
            <a:endParaRPr lang="en-GB" sz="1050" dirty="0">
              <a:ea typeface="Calibri"/>
              <a:cs typeface="Calibri"/>
            </a:endParaRPr>
          </a:p>
          <a:p>
            <a:pPr marL="171450" indent="-171450">
              <a:buFont typeface="Arial"/>
              <a:buChar char="•"/>
            </a:pPr>
            <a:r>
              <a:rPr lang="en-GB" sz="1050" dirty="0">
                <a:highlight>
                  <a:srgbClr val="FFFFFF"/>
                </a:highlight>
                <a:ea typeface="Calibri"/>
                <a:cs typeface="Calibri"/>
              </a:rPr>
              <a:t>Identify periods that were happening in Britain at the same time.</a:t>
            </a:r>
            <a:endParaRPr lang="en-GB" sz="1050" dirty="0">
              <a:ea typeface="Calibri"/>
              <a:cs typeface="Calibri"/>
            </a:endParaRPr>
          </a:p>
          <a:p>
            <a:pPr marL="171450" indent="-171450">
              <a:buFont typeface="Arial"/>
              <a:buChar char="•"/>
            </a:pPr>
            <a:r>
              <a:rPr lang="en-GB" sz="1050" dirty="0">
                <a:solidFill>
                  <a:srgbClr val="222222"/>
                </a:solidFill>
                <a:highlight>
                  <a:srgbClr val="FFFFFF"/>
                </a:highlight>
                <a:ea typeface="Calibri"/>
                <a:cs typeface="Calibri"/>
              </a:rPr>
              <a:t>Explain how the Ancient Maya settled in the rainforest and the challenges they faced.</a:t>
            </a:r>
            <a:endParaRPr lang="en-GB" sz="1050" dirty="0">
              <a:ea typeface="Calibri"/>
              <a:cs typeface="Calibri"/>
            </a:endParaRPr>
          </a:p>
          <a:p>
            <a:pPr marL="171450" indent="-171450">
              <a:buFont typeface="Arial"/>
              <a:buChar char="•"/>
            </a:pPr>
            <a:r>
              <a:rPr lang="en-GB" sz="1050" dirty="0">
                <a:solidFill>
                  <a:srgbClr val="222222"/>
                </a:solidFill>
                <a:highlight>
                  <a:srgbClr val="FFFFFF"/>
                </a:highlight>
                <a:ea typeface="Calibri"/>
                <a:cs typeface="Calibri"/>
              </a:rPr>
              <a:t>Describe Ancient Maya beliefs.</a:t>
            </a:r>
            <a:endParaRPr lang="en-GB" sz="1050" dirty="0">
              <a:ea typeface="Calibri"/>
              <a:cs typeface="Calibri"/>
            </a:endParaRPr>
          </a:p>
          <a:p>
            <a:pPr marL="171450" indent="-171450">
              <a:buFont typeface="Arial"/>
              <a:buChar char="•"/>
            </a:pPr>
            <a:r>
              <a:rPr lang="en-GB" sz="1050" dirty="0">
                <a:solidFill>
                  <a:srgbClr val="222222"/>
                </a:solidFill>
                <a:highlight>
                  <a:srgbClr val="FFFFFF"/>
                </a:highlight>
                <a:ea typeface="Calibri"/>
                <a:cs typeface="Calibri"/>
              </a:rPr>
              <a:t>Name the features of the Ancient Maya cities.</a:t>
            </a:r>
            <a:endParaRPr lang="en-GB" sz="1050" dirty="0">
              <a:ea typeface="Calibri"/>
              <a:cs typeface="Calibri"/>
            </a:endParaRPr>
          </a:p>
          <a:p>
            <a:pPr marL="171450" indent="-171450">
              <a:buFont typeface="Arial"/>
              <a:buChar char="•"/>
            </a:pPr>
            <a:r>
              <a:rPr lang="en-GB" sz="1050" dirty="0">
                <a:solidFill>
                  <a:srgbClr val="222222"/>
                </a:solidFill>
                <a:highlight>
                  <a:srgbClr val="FFFFFF"/>
                </a:highlight>
                <a:ea typeface="Calibri"/>
                <a:cs typeface="Calibri"/>
              </a:rPr>
              <a:t>Make deductions about the Ancient Maya cities.</a:t>
            </a:r>
            <a:endParaRPr lang="en-GB" sz="1050" dirty="0">
              <a:ea typeface="Calibri"/>
              <a:cs typeface="Calibri"/>
            </a:endParaRPr>
          </a:p>
          <a:p>
            <a:pPr marL="171450" indent="-171450">
              <a:buFont typeface="Arial"/>
              <a:buChar char="•"/>
            </a:pPr>
            <a:r>
              <a:rPr lang="en-GB" sz="1050" dirty="0">
                <a:solidFill>
                  <a:srgbClr val="222222"/>
                </a:solidFill>
                <a:highlight>
                  <a:srgbClr val="FFFFFF"/>
                </a:highlight>
                <a:ea typeface="Calibri"/>
                <a:cs typeface="Calibri"/>
              </a:rPr>
              <a:t>Evaluate the reasons for the decline of the Maya civilisation.</a:t>
            </a:r>
            <a:endParaRPr lang="en-GB" sz="1050" dirty="0">
              <a:ea typeface="Calibri"/>
              <a:cs typeface="Calibri"/>
            </a:endParaRPr>
          </a:p>
          <a:p>
            <a:pPr marL="171450" indent="-171450">
              <a:buFont typeface="Arial"/>
              <a:buChar char="•"/>
            </a:pPr>
            <a:r>
              <a:rPr lang="en-GB" sz="1050" dirty="0">
                <a:solidFill>
                  <a:srgbClr val="222222"/>
                </a:solidFill>
                <a:highlight>
                  <a:srgbClr val="FFFFFF"/>
                </a:highlight>
                <a:ea typeface="Calibri"/>
                <a:cs typeface="Calibri"/>
              </a:rPr>
              <a:t>Understand the importance of archaeologists, archivists and historians in constructing our understanding of the past.</a:t>
            </a:r>
            <a:endParaRPr lang="en-GB" sz="1050" dirty="0">
              <a:ea typeface="Calibri"/>
              <a:cs typeface="Calibri"/>
            </a:endParaRPr>
          </a:p>
        </p:txBody>
      </p:sp>
      <p:sp>
        <p:nvSpPr>
          <p:cNvPr id="10" name="TextBox 9">
            <a:extLst>
              <a:ext uri="{FF2B5EF4-FFF2-40B4-BE49-F238E27FC236}">
                <a16:creationId xmlns:a16="http://schemas.microsoft.com/office/drawing/2014/main" id="{6FF1AB19-13E5-49C2-B1CF-51CD91751998}"/>
              </a:ext>
            </a:extLst>
          </p:cNvPr>
          <p:cNvSpPr txBox="1"/>
          <p:nvPr/>
        </p:nvSpPr>
        <p:spPr>
          <a:xfrm>
            <a:off x="2628432" y="4161016"/>
            <a:ext cx="4889094" cy="2700739"/>
          </a:xfrm>
          <a:prstGeom prst="rect">
            <a:avLst/>
          </a:prstGeom>
          <a:solidFill>
            <a:schemeClr val="bg1"/>
          </a:solidFill>
          <a:ln>
            <a:solidFill>
              <a:schemeClr val="tx1"/>
            </a:solidFill>
          </a:ln>
        </p:spPr>
        <p:txBody>
          <a:bodyPr wrap="square" lIns="91440" tIns="45720" rIns="91440" bIns="45720" rtlCol="0" anchor="t">
            <a:spAutoFit/>
          </a:bodyPr>
          <a:lstStyle/>
          <a:p>
            <a:r>
              <a:rPr lang="en-GB" sz="1200" b="1" u="sng"/>
              <a:t>Science – Electricity</a:t>
            </a:r>
            <a:endParaRPr lang="en-GB" sz="1200" b="1"/>
          </a:p>
          <a:p>
            <a:r>
              <a:rPr lang="en-GB" sz="1050" dirty="0"/>
              <a:t>In this unit pupils will be taught to: </a:t>
            </a:r>
          </a:p>
          <a:p>
            <a:pPr marL="171450" indent="-171450">
              <a:buFont typeface="Arial" panose="020B0604020202020204" pitchFamily="34" charset="0"/>
              <a:buChar char="•"/>
            </a:pPr>
            <a:r>
              <a:rPr lang="en-GB" sz="1050" dirty="0">
                <a:ea typeface="+mn-lt"/>
                <a:cs typeface="+mn-lt"/>
              </a:rPr>
              <a:t>identify common appliances that run on electricity </a:t>
            </a:r>
          </a:p>
          <a:p>
            <a:pPr marL="171450" indent="-171450">
              <a:buFont typeface="Arial" panose="020B0604020202020204" pitchFamily="34" charset="0"/>
              <a:buChar char="•"/>
            </a:pPr>
            <a:r>
              <a:rPr lang="en-GB" sz="1050" dirty="0">
                <a:ea typeface="+mn-lt"/>
                <a:cs typeface="+mn-lt"/>
              </a:rPr>
              <a:t>construct a simple series electrical circuit, identifying and naming its basic parts, including cells, wires, bulbs, switches and buzzers </a:t>
            </a:r>
          </a:p>
          <a:p>
            <a:pPr marL="171450" indent="-171450">
              <a:buFont typeface="Arial" panose="020B0604020202020204" pitchFamily="34" charset="0"/>
              <a:buChar char="•"/>
            </a:pPr>
            <a:r>
              <a:rPr lang="en-GB" sz="1050" dirty="0">
                <a:ea typeface="+mn-lt"/>
                <a:cs typeface="+mn-lt"/>
              </a:rPr>
              <a:t>identify whether or not a lamp will light in a simple series circuit, based on whether or not the lamp is part of a complete loop with a battery </a:t>
            </a:r>
          </a:p>
          <a:p>
            <a:pPr marL="171450" indent="-171450">
              <a:buFont typeface="Arial" panose="020B0604020202020204" pitchFamily="34" charset="0"/>
              <a:buChar char="•"/>
            </a:pPr>
            <a:r>
              <a:rPr lang="en-GB" sz="1050" dirty="0">
                <a:ea typeface="+mn-lt"/>
                <a:cs typeface="+mn-lt"/>
              </a:rPr>
              <a:t> recognise that a switch opens and closes a circuit and associate this with whether or not a lamp lights in a simple series circuit </a:t>
            </a:r>
          </a:p>
          <a:p>
            <a:pPr marL="171450" indent="-171450">
              <a:buFont typeface="Arial" panose="020B0604020202020204" pitchFamily="34" charset="0"/>
              <a:buChar char="•"/>
            </a:pPr>
            <a:r>
              <a:rPr lang="en-GB" sz="1050">
                <a:ea typeface="+mn-lt"/>
                <a:cs typeface="+mn-lt"/>
              </a:rPr>
              <a:t>recognise some </a:t>
            </a:r>
            <a:r>
              <a:rPr lang="en-GB" sz="1050" dirty="0">
                <a:ea typeface="+mn-lt"/>
                <a:cs typeface="+mn-lt"/>
              </a:rPr>
              <a:t>common conductors and insulators, and associate metals with being good conductors.</a:t>
            </a:r>
            <a:endParaRPr lang="en-GB" sz="1050" dirty="0">
              <a:ea typeface="Calibri"/>
              <a:cs typeface="Calibri"/>
            </a:endParaRPr>
          </a:p>
          <a:p>
            <a:r>
              <a:rPr lang="en-GB" sz="1050" b="1" dirty="0"/>
              <a:t>Pupils will work scientifically by:</a:t>
            </a:r>
            <a:endParaRPr lang="en-GB" sz="1050" dirty="0"/>
          </a:p>
          <a:p>
            <a:pPr marL="171450" lvl="0" indent="-171450">
              <a:buFont typeface="Arial" panose="020B0604020202020204" pitchFamily="34" charset="0"/>
              <a:buChar char="•"/>
            </a:pPr>
            <a:r>
              <a:rPr lang="en-GB" sz="1050" dirty="0"/>
              <a:t>asking relevant questions and using different types of scientific enquiries to answer them</a:t>
            </a:r>
          </a:p>
          <a:p>
            <a:pPr marL="171450" lvl="0" indent="-171450">
              <a:buFont typeface="Arial" panose="020B0604020202020204" pitchFamily="34" charset="0"/>
              <a:buChar char="•"/>
            </a:pPr>
            <a:r>
              <a:rPr lang="en-GB" sz="1050" dirty="0"/>
              <a:t>gathering, recording, classifying and presenting data in a variety of ways to help in answering questions</a:t>
            </a:r>
          </a:p>
        </p:txBody>
      </p:sp>
      <p:sp>
        <p:nvSpPr>
          <p:cNvPr id="11" name="TextBox 10">
            <a:extLst>
              <a:ext uri="{FF2B5EF4-FFF2-40B4-BE49-F238E27FC236}">
                <a16:creationId xmlns:a16="http://schemas.microsoft.com/office/drawing/2014/main" id="{26B5B870-9396-43E8-8746-DC5AAC090A85}"/>
              </a:ext>
            </a:extLst>
          </p:cNvPr>
          <p:cNvSpPr txBox="1"/>
          <p:nvPr/>
        </p:nvSpPr>
        <p:spPr>
          <a:xfrm>
            <a:off x="56589" y="3994167"/>
            <a:ext cx="2493112" cy="1615827"/>
          </a:xfrm>
          <a:prstGeom prst="rect">
            <a:avLst/>
          </a:prstGeom>
          <a:solidFill>
            <a:schemeClr val="bg1"/>
          </a:solidFill>
          <a:ln>
            <a:solidFill>
              <a:schemeClr val="tx1"/>
            </a:solidFill>
          </a:ln>
        </p:spPr>
        <p:txBody>
          <a:bodyPr wrap="square" lIns="91440" tIns="45720" rIns="91440" bIns="45720" rtlCol="0" anchor="t">
            <a:spAutoFit/>
          </a:bodyPr>
          <a:lstStyle/>
          <a:p>
            <a:r>
              <a:rPr lang="en-GB" sz="1100" b="1" u="sng"/>
              <a:t>Art - Painting and mixed media: light and dark</a:t>
            </a:r>
            <a:endParaRPr lang="en-GB" sz="1100" b="1" u="sng">
              <a:ea typeface="Calibri"/>
              <a:cs typeface="Calibri"/>
            </a:endParaRPr>
          </a:p>
          <a:p>
            <a:r>
              <a:rPr lang="en-GB" sz="1050" dirty="0">
                <a:ea typeface="Calibri"/>
                <a:cs typeface="Calibri"/>
              </a:rPr>
              <a:t>Within this unit the children will improve their mastery of Art and Design techniques </a:t>
            </a:r>
            <a:r>
              <a:rPr lang="en-GB" sz="1050">
                <a:ea typeface="Calibri"/>
                <a:cs typeface="Calibri"/>
              </a:rPr>
              <a:t>including painting. They will practice mixing tints and shades by adding black or white paint. They will also be taught about some famous artists, such as 'Paul </a:t>
            </a:r>
            <a:r>
              <a:rPr lang="en-GB" sz="1050" dirty="0">
                <a:ea typeface="Calibri"/>
                <a:cs typeface="Calibri"/>
              </a:rPr>
              <a:t>Cézanne'.</a:t>
            </a:r>
            <a:endParaRPr lang="en-US" sz="1050" dirty="0">
              <a:ea typeface="Calibri"/>
              <a:cs typeface="Calibri"/>
            </a:endParaRPr>
          </a:p>
        </p:txBody>
      </p:sp>
      <p:sp>
        <p:nvSpPr>
          <p:cNvPr id="12" name="TextBox 11">
            <a:extLst>
              <a:ext uri="{FF2B5EF4-FFF2-40B4-BE49-F238E27FC236}">
                <a16:creationId xmlns:a16="http://schemas.microsoft.com/office/drawing/2014/main" id="{53427064-EA5A-4F1B-88EB-691EFD2EE2A3}"/>
              </a:ext>
            </a:extLst>
          </p:cNvPr>
          <p:cNvSpPr txBox="1"/>
          <p:nvPr/>
        </p:nvSpPr>
        <p:spPr>
          <a:xfrm>
            <a:off x="7525191" y="4084260"/>
            <a:ext cx="2345865" cy="2662267"/>
          </a:xfrm>
          <a:prstGeom prst="rect">
            <a:avLst/>
          </a:prstGeom>
          <a:solidFill>
            <a:schemeClr val="bg1"/>
          </a:solidFill>
          <a:ln>
            <a:solidFill>
              <a:schemeClr val="tx1"/>
            </a:solidFill>
          </a:ln>
        </p:spPr>
        <p:txBody>
          <a:bodyPr wrap="square" lIns="91440" tIns="45720" rIns="91440" bIns="45720" rtlCol="0" anchor="t">
            <a:spAutoFit/>
          </a:bodyPr>
          <a:lstStyle/>
          <a:p>
            <a:r>
              <a:rPr lang="en-GB" sz="1000" b="1" u="sng" dirty="0"/>
              <a:t>R.E.- </a:t>
            </a:r>
            <a:r>
              <a:rPr lang="en-US" sz="1000" b="1" u="sng" dirty="0">
                <a:highlight>
                  <a:srgbClr val="FFFFFF"/>
                </a:highlight>
              </a:rPr>
              <a:t>How and why do people mark the significant events of life? </a:t>
            </a:r>
            <a:endParaRPr lang="en-US" sz="1000" u="sng" dirty="0">
              <a:highlight>
                <a:srgbClr val="FFFFFF"/>
              </a:highlight>
              <a:ea typeface="Calibri"/>
              <a:cs typeface="Calibri"/>
            </a:endParaRPr>
          </a:p>
          <a:p>
            <a:r>
              <a:rPr lang="en-GB" sz="1050">
                <a:solidFill>
                  <a:srgbClr val="141414"/>
                </a:solidFill>
                <a:ea typeface="+mn-lt"/>
                <a:cs typeface="+mn-lt"/>
              </a:rPr>
              <a:t>In this unit, pupils will learn about the beliefs of people from different worldviews surrounding commitment and promises. They will discuss the meaning and importance of ceremonies of commitment for religious and non-religious people. They will take time to consider the links between ideas of love, commitment and promises within the ceremonies that they study. Pupils will learn about several rites of passage and reflect upon whether it is good for everyone to see life as a journey, and to mark the milestones.</a:t>
            </a:r>
          </a:p>
        </p:txBody>
      </p:sp>
      <p:sp>
        <p:nvSpPr>
          <p:cNvPr id="18" name="TextBox 17">
            <a:extLst>
              <a:ext uri="{FF2B5EF4-FFF2-40B4-BE49-F238E27FC236}">
                <a16:creationId xmlns:a16="http://schemas.microsoft.com/office/drawing/2014/main" id="{9543B879-2D8B-4C7C-ACF8-9C68C297BEBF}"/>
              </a:ext>
            </a:extLst>
          </p:cNvPr>
          <p:cNvSpPr txBox="1"/>
          <p:nvPr/>
        </p:nvSpPr>
        <p:spPr>
          <a:xfrm>
            <a:off x="2551822" y="-1054"/>
            <a:ext cx="2347165" cy="2800767"/>
          </a:xfrm>
          <a:prstGeom prst="rect">
            <a:avLst/>
          </a:prstGeom>
          <a:solidFill>
            <a:schemeClr val="bg1"/>
          </a:solidFill>
          <a:ln>
            <a:solidFill>
              <a:schemeClr val="tx1"/>
            </a:solidFill>
          </a:ln>
        </p:spPr>
        <p:txBody>
          <a:bodyPr wrap="square" lIns="91440" tIns="45720" rIns="91440" bIns="45720" rtlCol="0" anchor="t">
            <a:spAutoFit/>
          </a:bodyPr>
          <a:lstStyle/>
          <a:p>
            <a:r>
              <a:rPr lang="en-GB" sz="1100" b="1" u="sng" dirty="0"/>
              <a:t>Computing</a:t>
            </a:r>
            <a:r>
              <a:rPr lang="en-GB" sz="1100" b="1" dirty="0"/>
              <a:t> –  Programming B repetition in games </a:t>
            </a:r>
          </a:p>
          <a:p>
            <a:r>
              <a:rPr lang="en-GB" sz="1050" dirty="0">
                <a:ea typeface="Calibri"/>
                <a:cs typeface="Calibri"/>
              </a:rPr>
              <a:t>This unit explores the concept of repetition. Learners look at the difference between count-controlled and infinite loops, and use their knowledge to modify existing animations and games using repetition. Their final project is to design and create a game which uses repetition.</a:t>
            </a:r>
            <a:endParaRPr lang="en-GB" sz="1050" dirty="0"/>
          </a:p>
          <a:p>
            <a:r>
              <a:rPr lang="en-GB" sz="1000" dirty="0"/>
              <a:t> </a:t>
            </a:r>
            <a:r>
              <a:rPr lang="en-GB" sz="1000" b="1" dirty="0"/>
              <a:t>Online safety: Cyber superheroes</a:t>
            </a:r>
            <a:endParaRPr lang="en-GB" sz="1000" b="1" dirty="0">
              <a:ea typeface="Calibri"/>
              <a:cs typeface="Calibri"/>
            </a:endParaRPr>
          </a:p>
          <a:p>
            <a:r>
              <a:rPr lang="en-GB" sz="1000" dirty="0">
                <a:ea typeface="Calibri"/>
                <a:cs typeface="Calibri"/>
              </a:rPr>
              <a:t>In their online safety lesson pupils will recap the journey of learning across the entire year and summarise this through creating and online safety superhero character. </a:t>
            </a:r>
          </a:p>
          <a:p>
            <a:endParaRPr lang="en-GB" sz="1000" dirty="0">
              <a:ea typeface="Calibri"/>
              <a:cs typeface="Calibri"/>
            </a:endParaRPr>
          </a:p>
        </p:txBody>
      </p:sp>
      <p:sp>
        <p:nvSpPr>
          <p:cNvPr id="13" name="TextBox 12">
            <a:extLst>
              <a:ext uri="{FF2B5EF4-FFF2-40B4-BE49-F238E27FC236}">
                <a16:creationId xmlns:a16="http://schemas.microsoft.com/office/drawing/2014/main" id="{12BFC912-A0BE-4A0C-870A-078419A12C51}"/>
              </a:ext>
            </a:extLst>
          </p:cNvPr>
          <p:cNvSpPr txBox="1"/>
          <p:nvPr/>
        </p:nvSpPr>
        <p:spPr>
          <a:xfrm>
            <a:off x="53374" y="5615342"/>
            <a:ext cx="2502327" cy="1238801"/>
          </a:xfrm>
          <a:prstGeom prst="rect">
            <a:avLst/>
          </a:prstGeom>
          <a:solidFill>
            <a:schemeClr val="bg1"/>
          </a:solidFill>
          <a:ln>
            <a:solidFill>
              <a:schemeClr val="tx1"/>
            </a:solidFill>
          </a:ln>
        </p:spPr>
        <p:txBody>
          <a:bodyPr wrap="square" lIns="91440" tIns="45720" rIns="91440" bIns="45720" rtlCol="0" anchor="t">
            <a:spAutoFit/>
          </a:bodyPr>
          <a:lstStyle/>
          <a:p>
            <a:r>
              <a:rPr lang="en-GB" sz="1100" b="1" u="sng" dirty="0"/>
              <a:t>Music – </a:t>
            </a:r>
            <a:r>
              <a:rPr lang="en-GB" sz="1100" b="1" u="sng">
                <a:solidFill>
                  <a:srgbClr val="000000"/>
                </a:solidFill>
                <a:latin typeface="Calibri"/>
                <a:ea typeface="Calibri"/>
                <a:cs typeface="Calibri"/>
              </a:rPr>
              <a:t>Music </a:t>
            </a:r>
            <a:r>
              <a:rPr lang="en-GB" sz="1100" b="1" i="0" u="sng">
                <a:solidFill>
                  <a:srgbClr val="000000"/>
                </a:solidFill>
                <a:effectLst/>
                <a:latin typeface="Calibri"/>
                <a:ea typeface="Calibri"/>
                <a:cs typeface="Calibri"/>
              </a:rPr>
              <a:t>and </a:t>
            </a:r>
            <a:r>
              <a:rPr lang="en-GB" sz="1100" b="1" u="sng">
                <a:solidFill>
                  <a:srgbClr val="000000"/>
                </a:solidFill>
                <a:latin typeface="Calibri"/>
                <a:ea typeface="Calibri"/>
                <a:cs typeface="Calibri"/>
              </a:rPr>
              <a:t>performance – Hanami Festival</a:t>
            </a:r>
            <a:endParaRPr lang="en-GB" sz="1100" b="1" i="0" u="sng">
              <a:solidFill>
                <a:srgbClr val="000000"/>
              </a:solidFill>
              <a:effectLst/>
              <a:latin typeface="Calibri"/>
              <a:ea typeface="Calibri"/>
              <a:cs typeface="Calibri"/>
            </a:endParaRPr>
          </a:p>
          <a:p>
            <a:r>
              <a:rPr lang="en-GB" sz="1050" b="0" i="0" dirty="0">
                <a:solidFill>
                  <a:srgbClr val="222222"/>
                </a:solidFill>
                <a:effectLst/>
              </a:rPr>
              <a:t>Children will learn to explain what the</a:t>
            </a:r>
            <a:r>
              <a:rPr lang="en-GB" sz="1050" dirty="0">
                <a:solidFill>
                  <a:srgbClr val="222222"/>
                </a:solidFill>
              </a:rPr>
              <a:t> Hanami Festival </a:t>
            </a:r>
            <a:r>
              <a:rPr lang="en-GB" sz="1050">
                <a:solidFill>
                  <a:srgbClr val="222222"/>
                </a:solidFill>
              </a:rPr>
              <a:t>is and</a:t>
            </a:r>
            <a:r>
              <a:rPr lang="en-GB" sz="1050" dirty="0">
                <a:solidFill>
                  <a:srgbClr val="222222"/>
                </a:solidFill>
              </a:rPr>
              <a:t> create a piece of music to celebrate this festival. The composed pieces will then be performed by each group to the rest of the class.</a:t>
            </a:r>
            <a:endParaRPr lang="en-GB" sz="1050" b="0" i="0" dirty="0">
              <a:solidFill>
                <a:srgbClr val="222222"/>
              </a:solidFill>
              <a:effectLst/>
              <a:ea typeface="Calibri"/>
              <a:cs typeface="Calibri"/>
            </a:endParaRPr>
          </a:p>
        </p:txBody>
      </p:sp>
      <p:sp>
        <p:nvSpPr>
          <p:cNvPr id="17" name="TextBox 16">
            <a:extLst>
              <a:ext uri="{FF2B5EF4-FFF2-40B4-BE49-F238E27FC236}">
                <a16:creationId xmlns:a16="http://schemas.microsoft.com/office/drawing/2014/main" id="{4548220F-B1DE-45A2-39A3-EA6AE3EA31C5}"/>
              </a:ext>
            </a:extLst>
          </p:cNvPr>
          <p:cNvSpPr txBox="1"/>
          <p:nvPr/>
        </p:nvSpPr>
        <p:spPr>
          <a:xfrm>
            <a:off x="4951280" y="1827021"/>
            <a:ext cx="2454485" cy="1384995"/>
          </a:xfrm>
          <a:prstGeom prst="rect">
            <a:avLst/>
          </a:prstGeom>
          <a:noFill/>
        </p:spPr>
        <p:txBody>
          <a:bodyPr wrap="square" lIns="91440" tIns="45720" rIns="91440" bIns="45720" rtlCol="0" anchor="t">
            <a:spAutoFit/>
          </a:bodyPr>
          <a:lstStyle/>
          <a:p>
            <a:pPr algn="ctr"/>
            <a:r>
              <a:rPr lang="en-GB" sz="1600" b="1" dirty="0">
                <a:latin typeface="XCCW Joined 1a" panose="03050602040000000000" pitchFamily="66" charset="0"/>
              </a:rPr>
              <a:t>  </a:t>
            </a:r>
          </a:p>
          <a:p>
            <a:pPr algn="ctr"/>
            <a:r>
              <a:rPr lang="en-GB" sz="1400" b="1" u="sng"/>
              <a:t>Year 4</a:t>
            </a:r>
            <a:r>
              <a:rPr lang="en-GB" sz="1400" b="1" dirty="0"/>
              <a:t> </a:t>
            </a:r>
            <a:r>
              <a:rPr lang="en-GB" sz="1400" b="1" u="sng"/>
              <a:t>Term 6</a:t>
            </a:r>
            <a:endParaRPr lang="en-GB" sz="1400" b="1" u="sng">
              <a:ea typeface="Calibri"/>
              <a:cs typeface="Calibri"/>
            </a:endParaRPr>
          </a:p>
          <a:p>
            <a:pPr algn="ctr"/>
            <a:r>
              <a:rPr lang="en-GB" sz="1200" b="1" u="sng" dirty="0">
                <a:solidFill>
                  <a:srgbClr val="000000"/>
                </a:solidFill>
                <a:ea typeface="Calibri"/>
                <a:cs typeface="Calibri"/>
              </a:rPr>
              <a:t>How did the achievements of the ancient Maya impact their society and beyond?</a:t>
            </a:r>
            <a:endParaRPr lang="en-GB" sz="1200">
              <a:ea typeface="Calibri"/>
              <a:cs typeface="Calibri"/>
            </a:endParaRPr>
          </a:p>
          <a:p>
            <a:pPr algn="ctr"/>
            <a:endParaRPr lang="en-GB" b="1" u="sng" dirty="0">
              <a:solidFill>
                <a:srgbClr val="000000"/>
              </a:solidFill>
              <a:ea typeface="Calibri"/>
              <a:cs typeface="Calibri"/>
            </a:endParaRPr>
          </a:p>
        </p:txBody>
      </p:sp>
      <p:sp>
        <p:nvSpPr>
          <p:cNvPr id="24" name="TextBox 23">
            <a:extLst>
              <a:ext uri="{FF2B5EF4-FFF2-40B4-BE49-F238E27FC236}">
                <a16:creationId xmlns:a16="http://schemas.microsoft.com/office/drawing/2014/main" id="{0054C766-6B10-E17C-0DAC-FE12D4D5C7CB}"/>
              </a:ext>
            </a:extLst>
          </p:cNvPr>
          <p:cNvSpPr txBox="1"/>
          <p:nvPr/>
        </p:nvSpPr>
        <p:spPr>
          <a:xfrm>
            <a:off x="4934034" y="45804"/>
            <a:ext cx="2468732" cy="1815882"/>
          </a:xfrm>
          <a:prstGeom prst="rect">
            <a:avLst/>
          </a:prstGeom>
          <a:solidFill>
            <a:schemeClr val="bg1"/>
          </a:solidFill>
          <a:ln>
            <a:solidFill>
              <a:schemeClr val="tx1"/>
            </a:solidFill>
          </a:ln>
        </p:spPr>
        <p:txBody>
          <a:bodyPr wrap="square" lIns="91440" tIns="45720" rIns="91440" bIns="45720" rtlCol="0" anchor="t">
            <a:spAutoFit/>
          </a:bodyPr>
          <a:lstStyle/>
          <a:p>
            <a:r>
              <a:rPr lang="en-GB" sz="1200" b="1" u="sng" dirty="0"/>
              <a:t>P.E. - </a:t>
            </a:r>
            <a:r>
              <a:rPr lang="en-GB" sz="1200" b="1" dirty="0"/>
              <a:t> Outdoor (Friday) Athletics</a:t>
            </a:r>
            <a:endParaRPr lang="en-GB" sz="1200" b="1" dirty="0">
              <a:ea typeface="Calibri"/>
              <a:cs typeface="Calibri"/>
            </a:endParaRPr>
          </a:p>
          <a:p>
            <a:r>
              <a:rPr lang="en-GB" sz="1100" dirty="0">
                <a:ea typeface="+mn-lt"/>
                <a:cs typeface="+mn-lt"/>
              </a:rPr>
              <a:t>Children will develop flexibility, strength, technique, control and balance. Through this we will be preparing for sports day. </a:t>
            </a:r>
            <a:endParaRPr lang="en-GB" dirty="0"/>
          </a:p>
          <a:p>
            <a:r>
              <a:rPr lang="en-GB" sz="1200" b="1" dirty="0"/>
              <a:t>Indoors –  (Thursdays) Tennis</a:t>
            </a:r>
            <a:endParaRPr lang="en-GB" sz="1200" b="1" dirty="0">
              <a:ea typeface="Calibri"/>
              <a:cs typeface="Calibri"/>
            </a:endParaRPr>
          </a:p>
          <a:p>
            <a:r>
              <a:rPr lang="en-GB" sz="1100" dirty="0">
                <a:ea typeface="Calibri"/>
                <a:cs typeface="Calibri"/>
              </a:rPr>
              <a:t>Children will use running, jumping, throwing and catching in isolation and in combination. They will also play competitive games.</a:t>
            </a:r>
          </a:p>
        </p:txBody>
      </p:sp>
      <p:pic>
        <p:nvPicPr>
          <p:cNvPr id="3" name="Picture 2" descr="A screenshot of a card&#10;&#10;AI-generated content may be incorrect.">
            <a:extLst>
              <a:ext uri="{FF2B5EF4-FFF2-40B4-BE49-F238E27FC236}">
                <a16:creationId xmlns:a16="http://schemas.microsoft.com/office/drawing/2014/main" id="{18AEF2A4-E9D6-9E40-BC68-7AA57D1322FA}"/>
              </a:ext>
            </a:extLst>
          </p:cNvPr>
          <p:cNvPicPr>
            <a:picLocks noChangeAspect="1"/>
          </p:cNvPicPr>
          <p:nvPr/>
        </p:nvPicPr>
        <p:blipFill>
          <a:blip r:embed="rId3"/>
          <a:srcRect t="48612" r="291" b="493"/>
          <a:stretch>
            <a:fillRect/>
          </a:stretch>
        </p:blipFill>
        <p:spPr>
          <a:xfrm>
            <a:off x="5125573" y="2897885"/>
            <a:ext cx="2085654" cy="1164960"/>
          </a:xfrm>
          <a:prstGeom prst="rect">
            <a:avLst/>
          </a:prstGeom>
        </p:spPr>
      </p:pic>
      <p:pic>
        <p:nvPicPr>
          <p:cNvPr id="4" name="Picture 3" descr="A screenshot of a card&#10;&#10;AI-generated content may be incorrect.">
            <a:extLst>
              <a:ext uri="{FF2B5EF4-FFF2-40B4-BE49-F238E27FC236}">
                <a16:creationId xmlns:a16="http://schemas.microsoft.com/office/drawing/2014/main" id="{298E7A7A-211B-C52E-90C0-52ADE4941E93}"/>
              </a:ext>
            </a:extLst>
          </p:cNvPr>
          <p:cNvPicPr>
            <a:picLocks noChangeAspect="1"/>
          </p:cNvPicPr>
          <p:nvPr/>
        </p:nvPicPr>
        <p:blipFill>
          <a:blip r:embed="rId3"/>
          <a:srcRect l="-999" r="167" b="51008"/>
          <a:stretch>
            <a:fillRect/>
          </a:stretch>
        </p:blipFill>
        <p:spPr>
          <a:xfrm>
            <a:off x="2798365" y="2919718"/>
            <a:ext cx="2103934" cy="1160575"/>
          </a:xfrm>
          <a:prstGeom prst="rect">
            <a:avLst/>
          </a:prstGeom>
        </p:spPr>
      </p:pic>
    </p:spTree>
    <p:extLst>
      <p:ext uri="{BB962C8B-B14F-4D97-AF65-F5344CB8AC3E}">
        <p14:creationId xmlns:p14="http://schemas.microsoft.com/office/powerpoint/2010/main" val="364195792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DB10C7FF20A04D85F53CECBB3B4BA6" ma:contentTypeVersion="14" ma:contentTypeDescription="Create a new document." ma:contentTypeScope="" ma:versionID="4d756957a29cff8e52d401b6dc0ea080">
  <xsd:schema xmlns:xsd="http://www.w3.org/2001/XMLSchema" xmlns:xs="http://www.w3.org/2001/XMLSchema" xmlns:p="http://schemas.microsoft.com/office/2006/metadata/properties" xmlns:ns2="1e02909d-f913-409e-b9da-bd55e6e22809" xmlns:ns3="ad2ba1ed-08cc-4d6a-a473-380eb6088c29" targetNamespace="http://schemas.microsoft.com/office/2006/metadata/properties" ma:root="true" ma:fieldsID="1b95ebb62a20a162f30c91790839b46a" ns2:_="" ns3:_="">
    <xsd:import namespace="1e02909d-f913-409e-b9da-bd55e6e22809"/>
    <xsd:import namespace="ad2ba1ed-08cc-4d6a-a473-380eb6088c2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02909d-f913-409e-b9da-bd55e6e228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df28ee0b-3149-4d3b-932f-175a594d71b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d2ba1ed-08cc-4d6a-a473-380eb6088c2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68fd6b3-95c7-4020-b3fb-26237faa549a}" ma:internalName="TaxCatchAll" ma:showField="CatchAllData" ma:web="ad2ba1ed-08cc-4d6a-a473-380eb6088c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e02909d-f913-409e-b9da-bd55e6e22809">
      <Terms xmlns="http://schemas.microsoft.com/office/infopath/2007/PartnerControls"/>
    </lcf76f155ced4ddcb4097134ff3c332f>
    <TaxCatchAll xmlns="ad2ba1ed-08cc-4d6a-a473-380eb6088c29" xsi:nil="true"/>
  </documentManagement>
</p:properties>
</file>

<file path=customXml/itemProps1.xml><?xml version="1.0" encoding="utf-8"?>
<ds:datastoreItem xmlns:ds="http://schemas.openxmlformats.org/officeDocument/2006/customXml" ds:itemID="{FD91D5A3-C442-4B49-A15D-EF1E265E27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02909d-f913-409e-b9da-bd55e6e22809"/>
    <ds:schemaRef ds:uri="ad2ba1ed-08cc-4d6a-a473-380eb6088c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62033FE-F9E0-4169-85F8-22BFF069EE4E}">
  <ds:schemaRefs>
    <ds:schemaRef ds:uri="http://schemas.microsoft.com/sharepoint/v3/contenttype/forms"/>
  </ds:schemaRefs>
</ds:datastoreItem>
</file>

<file path=customXml/itemProps3.xml><?xml version="1.0" encoding="utf-8"?>
<ds:datastoreItem xmlns:ds="http://schemas.openxmlformats.org/officeDocument/2006/customXml" ds:itemID="{A1953F24-0AD2-48F6-A786-B242E197B72C}">
  <ds:schemaRefs>
    <ds:schemaRef ds:uri="http://schemas.microsoft.com/office/2006/metadata/properties"/>
    <ds:schemaRef ds:uri="http://schemas.microsoft.com/office/infopath/2007/PartnerControls"/>
    <ds:schemaRef ds:uri="1e02909d-f913-409e-b9da-bd55e6e22809"/>
    <ds:schemaRef ds:uri="ad2ba1ed-08cc-4d6a-a473-380eb6088c29"/>
  </ds:schemaRefs>
</ds:datastoreItem>
</file>

<file path=docProps/app.xml><?xml version="1.0" encoding="utf-8"?>
<Properties xmlns="http://schemas.openxmlformats.org/officeDocument/2006/extended-properties" xmlns:vt="http://schemas.openxmlformats.org/officeDocument/2006/docPropsVTypes">
  <Template>Office Theme</Template>
  <TotalTime>199</TotalTime>
  <Words>1346</Words>
  <Application>Microsoft Office PowerPoint</Application>
  <PresentationFormat>A4 Paper (210x297 mm)</PresentationFormat>
  <Paragraphs>98</Paragraphs>
  <Slides>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Calibri Light</vt:lpstr>
      <vt:lpstr>Wingdings</vt:lpstr>
      <vt:lpstr>XCCW Joined 1a</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RSmout</dc:creator>
  <cp:lastModifiedBy>Fran Brassleay</cp:lastModifiedBy>
  <cp:revision>439</cp:revision>
  <dcterms:created xsi:type="dcterms:W3CDTF">2019-08-20T16:45:42Z</dcterms:created>
  <dcterms:modified xsi:type="dcterms:W3CDTF">2026-06-07T20:03:39Z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0x01010024DB10C7FF20A04D85F53CECBB3B4BA6</vt:lpwstr>
  </property>
  <property fmtid="{D5CDD505-2E9C-101B-9397-08002B2CF9AE}" pid="3" name="MediaServiceImageTags">
    <vt:lpwstr/>
  </property>
</Properties>
</file>