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0" r:id="rId2"/>
    <p:sldId id="261"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02" autoAdjust="0"/>
    <p:restoredTop sz="94710" autoAdjust="0"/>
  </p:normalViewPr>
  <p:slideViewPr>
    <p:cSldViewPr snapToGrid="0">
      <p:cViewPr varScale="1">
        <p:scale>
          <a:sx n="107" d="100"/>
          <a:sy n="107" d="100"/>
        </p:scale>
        <p:origin x="2106" y="102"/>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192EE1-3073-45B9-8D7F-1F299C2CA8CF}" type="datetimeFigureOut">
              <a:rPr lang="en-GB" smtClean="0"/>
              <a:t>21/04/2026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EEDC6-8799-4C88-8E41-49DD4126D6CB}" type="slidenum">
              <a:rPr lang="en-GB" smtClean="0"/>
              <a:t>‹#›</a:t>
            </a:fld>
            <a:endParaRPr lang="en-GB"/>
          </a:p>
        </p:txBody>
      </p:sp>
    </p:spTree>
    <p:extLst>
      <p:ext uri="{BB962C8B-B14F-4D97-AF65-F5344CB8AC3E}">
        <p14:creationId xmlns:p14="http://schemas.microsoft.com/office/powerpoint/2010/main" val="201809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AEEDC6-8799-4C88-8E41-49DD4126D6CB}" type="slidenum">
              <a:rPr lang="en-GB" smtClean="0"/>
              <a:t>2</a:t>
            </a:fld>
            <a:endParaRPr lang="en-GB"/>
          </a:p>
        </p:txBody>
      </p:sp>
    </p:spTree>
    <p:extLst>
      <p:ext uri="{BB962C8B-B14F-4D97-AF65-F5344CB8AC3E}">
        <p14:creationId xmlns:p14="http://schemas.microsoft.com/office/powerpoint/2010/main" val="4044042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27372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432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A2ED8-13E3-4C0C-9F0B-C7A65019C021}"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24980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A2ED8-13E3-4C0C-9F0B-C7A65019C021}"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96294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A2ED8-13E3-4C0C-9F0B-C7A65019C021}" type="datetimeFigureOut">
              <a:rPr lang="en-GB" smtClean="0"/>
              <a:t>21/04/2026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018379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A2ED8-13E3-4C0C-9F0B-C7A65019C021}" type="datetimeFigureOut">
              <a:rPr lang="en-GB" smtClean="0"/>
              <a:t>21/04/2026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45010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A2ED8-13E3-4C0C-9F0B-C7A65019C021}" type="datetimeFigureOut">
              <a:rPr lang="en-GB" smtClean="0"/>
              <a:t>21/04/2026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686195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6724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1251858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91940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12845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A2ED8-13E3-4C0C-9F0B-C7A65019C021}" type="datetimeFigureOut">
              <a:rPr lang="en-GB" smtClean="0"/>
              <a:t>21/04/2026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07B25-0590-4F27-9122-366D29B0A921}" type="slidenum">
              <a:rPr lang="en-GB" smtClean="0"/>
              <a:t>‹#›</a:t>
            </a:fld>
            <a:endParaRPr lang="en-GB"/>
          </a:p>
        </p:txBody>
      </p:sp>
    </p:spTree>
    <p:extLst>
      <p:ext uri="{BB962C8B-B14F-4D97-AF65-F5344CB8AC3E}">
        <p14:creationId xmlns:p14="http://schemas.microsoft.com/office/powerpoint/2010/main" val="905787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CDE1DF-9C8E-48A4-A617-A774228AADC7}"/>
              </a:ext>
            </a:extLst>
          </p:cNvPr>
          <p:cNvSpPr txBox="1"/>
          <p:nvPr/>
        </p:nvSpPr>
        <p:spPr>
          <a:xfrm>
            <a:off x="6709233" y="1637500"/>
            <a:ext cx="3114007" cy="5101397"/>
          </a:xfrm>
          <a:prstGeom prst="rect">
            <a:avLst/>
          </a:prstGeom>
          <a:solidFill>
            <a:schemeClr val="bg1"/>
          </a:solidFill>
          <a:ln>
            <a:solidFill>
              <a:schemeClr val="tx1"/>
            </a:solidFill>
          </a:ln>
        </p:spPr>
        <p:txBody>
          <a:bodyPr wrap="square" rtlCol="0">
            <a:spAutoFit/>
          </a:bodyPr>
          <a:lstStyle/>
          <a:p>
            <a:r>
              <a:rPr lang="en-GB" sz="1050" b="1" u="sng" dirty="0"/>
              <a:t>English</a:t>
            </a:r>
          </a:p>
          <a:p>
            <a:r>
              <a:rPr lang="en-GB" sz="1050" b="1" dirty="0"/>
              <a:t>Core texts</a:t>
            </a:r>
            <a:br>
              <a:rPr lang="en-GB" sz="1050" b="1" dirty="0"/>
            </a:br>
            <a:r>
              <a:rPr lang="en-GB" sz="1050" dirty="0"/>
              <a:t>Attack of the Demon Dinner ladies – Pamela Butchart</a:t>
            </a:r>
          </a:p>
          <a:p>
            <a:r>
              <a:rPr lang="en-GB" sz="1050" b="1" dirty="0"/>
              <a:t>Reading</a:t>
            </a:r>
          </a:p>
          <a:p>
            <a:pPr marL="177800" indent="-177800">
              <a:buFont typeface="Wingdings" panose="05000000000000000000" pitchFamily="2" charset="2"/>
              <a:buChar char="§"/>
            </a:pPr>
            <a:r>
              <a:rPr lang="en-GB" sz="1050" dirty="0">
                <a:cs typeface="Times New Roman" panose="02020603050405020304" pitchFamily="18" charset="0"/>
              </a:rPr>
              <a:t> develop positive attitudes to reading and understanding of what they read </a:t>
            </a:r>
          </a:p>
          <a:p>
            <a:pPr marL="177800" indent="-177800">
              <a:buFont typeface="Wingdings" panose="05000000000000000000" pitchFamily="2" charset="2"/>
              <a:buChar char="§"/>
            </a:pPr>
            <a:r>
              <a:rPr lang="en-GB" sz="1050" dirty="0">
                <a:cs typeface="Times New Roman" panose="02020603050405020304" pitchFamily="18" charset="0"/>
              </a:rPr>
              <a:t>listen to and discussing a wide range of fiction and non-fiction</a:t>
            </a:r>
          </a:p>
          <a:p>
            <a:pPr marL="177800" indent="-177800">
              <a:buFont typeface="Wingdings" panose="05000000000000000000" pitchFamily="2" charset="2"/>
              <a:buChar char="§"/>
            </a:pPr>
            <a:r>
              <a:rPr lang="en-GB" sz="1050" dirty="0"/>
              <a:t>reading books that are structured in different ways and reading for a range of purposes</a:t>
            </a:r>
            <a:endParaRPr lang="en-GB" sz="1050" dirty="0">
              <a:cs typeface="Times New Roman" panose="02020603050405020304" pitchFamily="18" charset="0"/>
            </a:endParaRPr>
          </a:p>
          <a:p>
            <a:pPr marL="177800" indent="-177800">
              <a:buFont typeface="Wingdings" panose="05000000000000000000" pitchFamily="2" charset="2"/>
              <a:buChar char="§"/>
            </a:pPr>
            <a:r>
              <a:rPr lang="en-GB" sz="1050" dirty="0">
                <a:cs typeface="Times New Roman" panose="02020603050405020304" pitchFamily="18" charset="0"/>
              </a:rPr>
              <a:t>use dictionaries to check the meaning of words that they have read</a:t>
            </a:r>
          </a:p>
          <a:p>
            <a:pPr marL="177800" indent="-177800">
              <a:buFont typeface="Wingdings" panose="05000000000000000000" pitchFamily="2" charset="2"/>
              <a:buChar char="§"/>
            </a:pPr>
            <a:r>
              <a:rPr lang="en-GB" sz="1050" dirty="0">
                <a:cs typeface="Times New Roman" panose="02020603050405020304" pitchFamily="18" charset="0"/>
              </a:rPr>
              <a:t>discussing words and phrases that capture the reader’s interest and imagination understand what they read, in books they can read independently </a:t>
            </a:r>
          </a:p>
          <a:p>
            <a:pPr marL="177800" indent="-177800">
              <a:buFont typeface="Wingdings" panose="05000000000000000000" pitchFamily="2" charset="2"/>
              <a:buChar char="§"/>
            </a:pPr>
            <a:r>
              <a:rPr lang="en-GB" sz="1050" dirty="0">
                <a:cs typeface="Times New Roman" panose="02020603050405020304" pitchFamily="18" charset="0"/>
              </a:rPr>
              <a:t>checking that the text makes sense to them, discussing their understanding and explaining the meaning of words in context</a:t>
            </a:r>
          </a:p>
          <a:p>
            <a:pPr marL="177800" indent="-177800">
              <a:buFont typeface="Wingdings" panose="05000000000000000000" pitchFamily="2" charset="2"/>
              <a:buChar char="§"/>
            </a:pPr>
            <a:r>
              <a:rPr lang="en-GB" sz="1050" dirty="0"/>
              <a:t>retrieve and record information from non-fiction</a:t>
            </a:r>
            <a:endParaRPr lang="en-GB" sz="1050" dirty="0">
              <a:cs typeface="Times New Roman" panose="02020603050405020304" pitchFamily="18" charset="0"/>
            </a:endParaRPr>
          </a:p>
          <a:p>
            <a:pPr marL="177800" indent="-177800">
              <a:buFont typeface="Wingdings" panose="05000000000000000000" pitchFamily="2" charset="2"/>
              <a:buChar char="§"/>
            </a:pPr>
            <a:r>
              <a:rPr lang="en-GB" sz="1050" dirty="0"/>
              <a:t>predicting what might happen from details stated and implied</a:t>
            </a:r>
          </a:p>
          <a:p>
            <a:pPr marL="177800" indent="-177800">
              <a:buFont typeface="Wingdings" panose="05000000000000000000" pitchFamily="2" charset="2"/>
              <a:buChar char="§"/>
            </a:pPr>
            <a:r>
              <a:rPr lang="en-GB" sz="1050" dirty="0"/>
              <a:t>identifying themes and conventions in a wide range of books</a:t>
            </a:r>
          </a:p>
          <a:p>
            <a:pPr marL="177800" indent="-177800">
              <a:buFont typeface="Wingdings" panose="05000000000000000000" pitchFamily="2" charset="2"/>
              <a:buChar char="§"/>
            </a:pPr>
            <a:r>
              <a:rPr lang="en-GB" sz="1050" dirty="0"/>
              <a:t>drawing inferences such as inferring characters’ feelings, thoughts and motives from their actions, and justifying inferences with evidence </a:t>
            </a:r>
          </a:p>
          <a:p>
            <a:pPr marL="177800" indent="-177800">
              <a:buFont typeface="Wingdings" panose="05000000000000000000" pitchFamily="2" charset="2"/>
              <a:buChar char="§"/>
            </a:pPr>
            <a:endParaRPr lang="en-GB" sz="1050" dirty="0">
              <a:cs typeface="Times New Roman" panose="02020603050405020304" pitchFamily="18" charset="0"/>
            </a:endParaRPr>
          </a:p>
          <a:p>
            <a:r>
              <a:rPr lang="en-GB" sz="1050" dirty="0">
                <a:cs typeface="Times New Roman" panose="02020603050405020304" pitchFamily="18" charset="0"/>
              </a:rPr>
              <a:t>We will also be developing our skimming and scanning skills by looking at some test-style reading questions throughout the term. </a:t>
            </a:r>
          </a:p>
        </p:txBody>
      </p:sp>
      <p:sp>
        <p:nvSpPr>
          <p:cNvPr id="16" name="TextBox 15">
            <a:extLst>
              <a:ext uri="{FF2B5EF4-FFF2-40B4-BE49-F238E27FC236}">
                <a16:creationId xmlns:a16="http://schemas.microsoft.com/office/drawing/2014/main" id="{2D5E794B-6FF0-4E8C-9757-2EA28EC73E4E}"/>
              </a:ext>
            </a:extLst>
          </p:cNvPr>
          <p:cNvSpPr txBox="1"/>
          <p:nvPr/>
        </p:nvSpPr>
        <p:spPr>
          <a:xfrm>
            <a:off x="82759" y="92850"/>
            <a:ext cx="5638583" cy="2516073"/>
          </a:xfrm>
          <a:prstGeom prst="rect">
            <a:avLst/>
          </a:prstGeom>
          <a:solidFill>
            <a:schemeClr val="bg1"/>
          </a:solidFill>
          <a:ln>
            <a:solidFill>
              <a:schemeClr val="tx1"/>
            </a:solidFill>
          </a:ln>
        </p:spPr>
        <p:txBody>
          <a:bodyPr wrap="square" rtlCol="0">
            <a:spAutoFit/>
          </a:bodyPr>
          <a:lstStyle/>
          <a:p>
            <a:r>
              <a:rPr lang="en-GB" sz="1050" b="1" u="sng" dirty="0"/>
              <a:t>Maths </a:t>
            </a:r>
          </a:p>
          <a:p>
            <a:r>
              <a:rPr lang="en-GB" sz="1050" b="1" u="sng" dirty="0"/>
              <a:t>Decimals B</a:t>
            </a:r>
          </a:p>
          <a:p>
            <a:pPr marL="171450" indent="-171450">
              <a:buFont typeface="Arial" panose="020B0604020202020204" pitchFamily="34" charset="0"/>
              <a:buChar char="•"/>
            </a:pPr>
            <a:r>
              <a:rPr lang="en-GB" sz="1050" dirty="0"/>
              <a:t>Recognise and write decimal equivalents of any number of tenths or hundredths</a:t>
            </a:r>
          </a:p>
          <a:p>
            <a:pPr marL="171450" indent="-171450">
              <a:buFont typeface="Arial" panose="020B0604020202020204" pitchFamily="34" charset="0"/>
              <a:buChar char="•"/>
            </a:pPr>
            <a:r>
              <a:rPr lang="en-GB" sz="1050" dirty="0"/>
              <a:t>Find the effect of dividing a 1- or 2-digit number by 10 and 100, identifying the value of the digits in the answer as ones, tenths and hundredths</a:t>
            </a:r>
          </a:p>
          <a:p>
            <a:pPr marL="171450" indent="-171450">
              <a:buFont typeface="Arial" panose="020B0604020202020204" pitchFamily="34" charset="0"/>
              <a:buChar char="•"/>
            </a:pPr>
            <a:r>
              <a:rPr lang="en-GB" sz="1050" dirty="0"/>
              <a:t>Solve simple measure and money problems involving fractions and decimals to 2 decimal places</a:t>
            </a:r>
          </a:p>
          <a:p>
            <a:pPr marL="171450" indent="-171450">
              <a:buFont typeface="Arial" panose="020B0604020202020204" pitchFamily="34" charset="0"/>
              <a:buChar char="•"/>
            </a:pPr>
            <a:r>
              <a:rPr lang="en-GB" sz="1050" dirty="0"/>
              <a:t>Solve simple measure and money problems involving fractions </a:t>
            </a:r>
          </a:p>
          <a:p>
            <a:pPr marL="171450" indent="-171450">
              <a:buFont typeface="Arial" panose="020B0604020202020204" pitchFamily="34" charset="0"/>
              <a:buChar char="•"/>
            </a:pPr>
            <a:r>
              <a:rPr lang="en-GB" sz="1050" dirty="0"/>
              <a:t>Round decimals with 1 decimal place to the nearest whole number</a:t>
            </a:r>
          </a:p>
          <a:p>
            <a:pPr marL="171450" indent="-171450">
              <a:buFont typeface="Arial" panose="020B0604020202020204" pitchFamily="34" charset="0"/>
              <a:buChar char="•"/>
            </a:pPr>
            <a:r>
              <a:rPr lang="en-GB" sz="1050" dirty="0"/>
              <a:t>Recognise and write decimal equivalents to one quarter, one half and one third</a:t>
            </a:r>
            <a:endParaRPr lang="en-GB" sz="1050" b="1" u="sng" dirty="0"/>
          </a:p>
          <a:p>
            <a:r>
              <a:rPr lang="en-GB" sz="1050" b="1" u="sng" dirty="0"/>
              <a:t>Money</a:t>
            </a:r>
          </a:p>
          <a:p>
            <a:pPr marL="171450" indent="-171450">
              <a:buFont typeface="Arial" panose="020B0604020202020204" pitchFamily="34" charset="0"/>
              <a:buChar char="•"/>
            </a:pPr>
            <a:r>
              <a:rPr lang="en-GB" sz="1050" dirty="0"/>
              <a:t>Estimate, compare and calculate different measures, including money in pounds and pence</a:t>
            </a:r>
          </a:p>
          <a:p>
            <a:r>
              <a:rPr lang="en-GB" sz="1050" b="1" u="sng" dirty="0"/>
              <a:t>Time</a:t>
            </a:r>
          </a:p>
          <a:p>
            <a:pPr marL="171450" indent="-171450">
              <a:buFont typeface="Arial" panose="020B0604020202020204" pitchFamily="34" charset="0"/>
              <a:buChar char="•"/>
            </a:pPr>
            <a:r>
              <a:rPr lang="en-GB" sz="1050" dirty="0"/>
              <a:t>Solve problems involving converting from hours to minutes, minutes to seconds, years to months, weeks to days</a:t>
            </a:r>
          </a:p>
          <a:p>
            <a:pPr marL="171450" indent="-171450">
              <a:buFont typeface="Arial" panose="020B0604020202020204" pitchFamily="34" charset="0"/>
              <a:buChar char="•"/>
            </a:pPr>
            <a:r>
              <a:rPr lang="en-GB" sz="1050" dirty="0"/>
              <a:t>Read, write and convert time between analogue and digital 12- and 24-hour clocks</a:t>
            </a:r>
          </a:p>
        </p:txBody>
      </p:sp>
      <p:sp>
        <p:nvSpPr>
          <p:cNvPr id="19" name="TextBox 18">
            <a:extLst>
              <a:ext uri="{FF2B5EF4-FFF2-40B4-BE49-F238E27FC236}">
                <a16:creationId xmlns:a16="http://schemas.microsoft.com/office/drawing/2014/main" id="{35DB1BC4-6706-4D5C-99BF-50E53B92AEFC}"/>
              </a:ext>
            </a:extLst>
          </p:cNvPr>
          <p:cNvSpPr txBox="1"/>
          <p:nvPr/>
        </p:nvSpPr>
        <p:spPr>
          <a:xfrm>
            <a:off x="99356" y="2645239"/>
            <a:ext cx="6527378" cy="4093428"/>
          </a:xfrm>
          <a:prstGeom prst="rect">
            <a:avLst/>
          </a:prstGeom>
          <a:solidFill>
            <a:schemeClr val="bg1"/>
          </a:solidFill>
          <a:ln>
            <a:solidFill>
              <a:schemeClr val="tx1"/>
            </a:solidFill>
          </a:ln>
        </p:spPr>
        <p:txBody>
          <a:bodyPr wrap="square" rtlCol="0">
            <a:spAutoFit/>
          </a:bodyPr>
          <a:lstStyle/>
          <a:p>
            <a:r>
              <a:rPr lang="en-GB" sz="1000" b="1" u="sng" dirty="0"/>
              <a:t>Writing:</a:t>
            </a:r>
          </a:p>
          <a:p>
            <a:r>
              <a:rPr lang="en-GB" sz="1000" b="1" dirty="0"/>
              <a:t>Plan their writing by:</a:t>
            </a:r>
          </a:p>
          <a:p>
            <a:r>
              <a:rPr lang="en-GB" sz="1000" b="1" dirty="0"/>
              <a:t>•</a:t>
            </a:r>
            <a:r>
              <a:rPr lang="en-GB" sz="1000" dirty="0"/>
              <a:t>discussing writing similar to that which they are planning to write in order to understand and learn from its structure, vocabulary and grammar </a:t>
            </a:r>
          </a:p>
          <a:p>
            <a:r>
              <a:rPr lang="en-GB" sz="1000" dirty="0"/>
              <a:t>•discussing and recording ideas </a:t>
            </a:r>
          </a:p>
          <a:p>
            <a:r>
              <a:rPr lang="en-GB" sz="1000" b="1" dirty="0"/>
              <a:t>Draft and write by: </a:t>
            </a:r>
          </a:p>
          <a:p>
            <a:r>
              <a:rPr lang="en-GB" sz="1000" b="1" dirty="0"/>
              <a:t>•</a:t>
            </a:r>
            <a:r>
              <a:rPr lang="en-GB" sz="1000" dirty="0"/>
              <a:t>composing and rehearsing sentences orally (including dialogue), progressively building a varied and rich vocabulary and an increasing range of sentence structures </a:t>
            </a:r>
          </a:p>
          <a:p>
            <a:r>
              <a:rPr lang="en-GB" sz="1000" dirty="0"/>
              <a:t>•organising paragraphs around a theme </a:t>
            </a:r>
          </a:p>
          <a:p>
            <a:r>
              <a:rPr lang="en-GB" sz="1000" dirty="0"/>
              <a:t>•in narratives, creating settings, characters and plot </a:t>
            </a:r>
          </a:p>
          <a:p>
            <a:pPr marL="171450" indent="-171450">
              <a:buFont typeface="Arial" panose="020B0604020202020204" pitchFamily="34" charset="0"/>
              <a:buChar char="•"/>
            </a:pPr>
            <a:r>
              <a:rPr lang="en-GB" sz="1000" b="0" i="0" dirty="0">
                <a:solidFill>
                  <a:srgbClr val="0B0C0C"/>
                </a:solidFill>
                <a:effectLst/>
                <a:latin typeface="GDS Transport"/>
              </a:rPr>
              <a:t>in non-narrative material, using simple organisational devices</a:t>
            </a:r>
          </a:p>
          <a:p>
            <a:r>
              <a:rPr lang="en-GB" sz="1000" b="1" dirty="0">
                <a:solidFill>
                  <a:srgbClr val="0B0C0C"/>
                </a:solidFill>
                <a:latin typeface="GDS Transport"/>
              </a:rPr>
              <a:t>Evaluate and edit by: </a:t>
            </a:r>
          </a:p>
          <a:p>
            <a:pPr algn="l">
              <a:buFont typeface="Arial" panose="020B0604020202020204" pitchFamily="34" charset="0"/>
              <a:buChar char="•"/>
            </a:pPr>
            <a:r>
              <a:rPr lang="en-GB" sz="1000" b="0" i="0" dirty="0">
                <a:solidFill>
                  <a:srgbClr val="0B0C0C"/>
                </a:solidFill>
                <a:effectLst/>
                <a:latin typeface="GDS Transport"/>
              </a:rPr>
              <a:t> Assessing the effectiveness of their own and others’ writing and suggesting improvements</a:t>
            </a:r>
          </a:p>
          <a:p>
            <a:pPr algn="l">
              <a:buFont typeface="Arial" panose="020B0604020202020204" pitchFamily="34" charset="0"/>
              <a:buChar char="•"/>
            </a:pPr>
            <a:r>
              <a:rPr lang="en-GB" sz="1000" b="0" i="0" dirty="0">
                <a:solidFill>
                  <a:srgbClr val="0B0C0C"/>
                </a:solidFill>
                <a:effectLst/>
                <a:latin typeface="GDS Transport"/>
              </a:rPr>
              <a:t> proposing changes to grammar and vocabulary to improve consistency, including the accurate use of pronouns in sentences</a:t>
            </a:r>
            <a:endParaRPr lang="en-GB" sz="1000" dirty="0"/>
          </a:p>
          <a:p>
            <a:r>
              <a:rPr lang="en-GB" sz="1000" b="1" u="sng" dirty="0"/>
              <a:t>Grammar, punctuation and spelling   </a:t>
            </a:r>
          </a:p>
          <a:p>
            <a:r>
              <a:rPr lang="en-GB" sz="1000" dirty="0"/>
              <a:t>•extend the range of sentences with more than one clause by using a wider range of co-ordinating conjunctions and subordinating conjunctions</a:t>
            </a:r>
          </a:p>
          <a:p>
            <a:r>
              <a:rPr lang="en-GB" sz="1000" dirty="0"/>
              <a:t>•choose nouns or pronouns appropriately for clarity and cohesion and to avoid repetition </a:t>
            </a:r>
          </a:p>
          <a:p>
            <a:r>
              <a:rPr lang="en-GB" sz="1000" dirty="0"/>
              <a:t>•use conjunctions, adverbs and prepositions to express time and cause</a:t>
            </a:r>
          </a:p>
          <a:p>
            <a:r>
              <a:rPr lang="en-GB" sz="1000" dirty="0"/>
              <a:t>•use fronted adverbials, with commas correctly placed after  </a:t>
            </a:r>
          </a:p>
          <a:p>
            <a:pPr marL="171450" indent="-171450">
              <a:buFont typeface="Arial" panose="020B0604020202020204" pitchFamily="34" charset="0"/>
              <a:buChar char="•"/>
            </a:pPr>
            <a:r>
              <a:rPr lang="en-GB" sz="1000" dirty="0"/>
              <a:t>indicating possession by using the possessive apostrophe with plural nouns</a:t>
            </a:r>
          </a:p>
          <a:p>
            <a:r>
              <a:rPr lang="en-GB" sz="1000" b="1" u="sng" dirty="0"/>
              <a:t>Handwriting</a:t>
            </a:r>
          </a:p>
          <a:p>
            <a:r>
              <a:rPr lang="en-GB" sz="1000" dirty="0"/>
              <a:t>-Use the diagonal and horizontal strokes needed to join letters.</a:t>
            </a:r>
          </a:p>
          <a:p>
            <a:r>
              <a:rPr lang="en-GB" sz="1000" dirty="0"/>
              <a:t>-Write capital letters and digits of the correct size, orientation and relationship to one another and to lower case letters.</a:t>
            </a:r>
          </a:p>
          <a:p>
            <a:r>
              <a:rPr lang="en-GB" sz="1000" dirty="0"/>
              <a:t>- increase the legibility, consistency and quality of their handwriting </a:t>
            </a:r>
          </a:p>
        </p:txBody>
      </p:sp>
      <p:sp>
        <p:nvSpPr>
          <p:cNvPr id="20" name="TextBox 19">
            <a:extLst>
              <a:ext uri="{FF2B5EF4-FFF2-40B4-BE49-F238E27FC236}">
                <a16:creationId xmlns:a16="http://schemas.microsoft.com/office/drawing/2014/main" id="{C201C870-5CB8-4F6F-B1BC-9ABDAEB89610}"/>
              </a:ext>
            </a:extLst>
          </p:cNvPr>
          <p:cNvSpPr txBox="1"/>
          <p:nvPr/>
        </p:nvSpPr>
        <p:spPr>
          <a:xfrm>
            <a:off x="6831013" y="80008"/>
            <a:ext cx="1619322" cy="1569660"/>
          </a:xfrm>
          <a:prstGeom prst="rect">
            <a:avLst/>
          </a:prstGeom>
          <a:noFill/>
        </p:spPr>
        <p:txBody>
          <a:bodyPr wrap="square" rtlCol="0">
            <a:spAutoFit/>
          </a:bodyPr>
          <a:lstStyle/>
          <a:p>
            <a:pPr algn="ctr"/>
            <a:r>
              <a:rPr lang="en-GB" sz="1600" b="1" u="sng" dirty="0"/>
              <a:t>Year 4</a:t>
            </a:r>
          </a:p>
          <a:p>
            <a:pPr algn="ctr"/>
            <a:r>
              <a:rPr lang="en-GB" sz="1600" b="1" dirty="0"/>
              <a:t>   </a:t>
            </a:r>
            <a:r>
              <a:rPr lang="en-GB" sz="1600" b="1" u="sng" dirty="0"/>
              <a:t>Orcas</a:t>
            </a:r>
          </a:p>
          <a:p>
            <a:pPr algn="ctr"/>
            <a:r>
              <a:rPr lang="en-GB" sz="1600" b="1" u="sng" dirty="0"/>
              <a:t>Term 5</a:t>
            </a:r>
            <a:r>
              <a:rPr lang="en-GB" sz="1600" b="1" dirty="0">
                <a:solidFill>
                  <a:schemeClr val="accent6">
                    <a:lumMod val="50000"/>
                  </a:schemeClr>
                </a:solidFill>
              </a:rPr>
              <a:t> </a:t>
            </a:r>
          </a:p>
          <a:p>
            <a:pPr algn="ctr"/>
            <a:r>
              <a:rPr lang="en-GB" sz="1600" b="1" dirty="0">
                <a:solidFill>
                  <a:schemeClr val="tx2">
                    <a:lumMod val="75000"/>
                  </a:schemeClr>
                </a:solidFill>
              </a:rPr>
              <a:t>   Where does our food come from? </a:t>
            </a:r>
            <a:endParaRPr lang="en-GB" sz="1200" b="1" dirty="0">
              <a:solidFill>
                <a:schemeClr val="tx2">
                  <a:lumMod val="75000"/>
                </a:schemeClr>
              </a:solidFill>
            </a:endParaRPr>
          </a:p>
        </p:txBody>
      </p:sp>
      <p:pic>
        <p:nvPicPr>
          <p:cNvPr id="2" name="Picture 1">
            <a:extLst>
              <a:ext uri="{FF2B5EF4-FFF2-40B4-BE49-F238E27FC236}">
                <a16:creationId xmlns:a16="http://schemas.microsoft.com/office/drawing/2014/main" id="{7836E9D5-BD6D-4341-9A31-4FE5394F72EA}"/>
              </a:ext>
            </a:extLst>
          </p:cNvPr>
          <p:cNvPicPr>
            <a:picLocks noChangeAspect="1"/>
          </p:cNvPicPr>
          <p:nvPr/>
        </p:nvPicPr>
        <p:blipFill>
          <a:blip r:embed="rId2"/>
          <a:stretch>
            <a:fillRect/>
          </a:stretch>
        </p:blipFill>
        <p:spPr>
          <a:xfrm>
            <a:off x="8533154" y="109777"/>
            <a:ext cx="920489" cy="1411336"/>
          </a:xfrm>
          <a:prstGeom prst="rect">
            <a:avLst/>
          </a:prstGeom>
        </p:spPr>
      </p:pic>
      <p:pic>
        <p:nvPicPr>
          <p:cNvPr id="5" name="Picture 4">
            <a:extLst>
              <a:ext uri="{FF2B5EF4-FFF2-40B4-BE49-F238E27FC236}">
                <a16:creationId xmlns:a16="http://schemas.microsoft.com/office/drawing/2014/main" id="{42F6F7C0-9299-4217-9400-4D3FB687CCB6}"/>
              </a:ext>
            </a:extLst>
          </p:cNvPr>
          <p:cNvPicPr>
            <a:picLocks noChangeAspect="1"/>
          </p:cNvPicPr>
          <p:nvPr/>
        </p:nvPicPr>
        <p:blipFill>
          <a:blip r:embed="rId3"/>
          <a:stretch>
            <a:fillRect/>
          </a:stretch>
        </p:blipFill>
        <p:spPr>
          <a:xfrm>
            <a:off x="5890886" y="211465"/>
            <a:ext cx="1033816" cy="1033816"/>
          </a:xfrm>
          <a:prstGeom prst="rect">
            <a:avLst/>
          </a:prstGeom>
        </p:spPr>
      </p:pic>
    </p:spTree>
    <p:extLst>
      <p:ext uri="{BB962C8B-B14F-4D97-AF65-F5344CB8AC3E}">
        <p14:creationId xmlns:p14="http://schemas.microsoft.com/office/powerpoint/2010/main" val="417070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12738BC-33DD-4E83-B0C5-4439A2351D72}"/>
              </a:ext>
            </a:extLst>
          </p:cNvPr>
          <p:cNvSpPr txBox="1"/>
          <p:nvPr/>
        </p:nvSpPr>
        <p:spPr>
          <a:xfrm>
            <a:off x="7209600" y="102939"/>
            <a:ext cx="2633811" cy="4893647"/>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dirty="0"/>
              <a:t>PSHE</a:t>
            </a:r>
            <a:r>
              <a:rPr lang="en-GB" sz="1200" b="1" dirty="0"/>
              <a:t> –</a:t>
            </a:r>
            <a:r>
              <a:rPr lang="en-GB" sz="1200" b="1" dirty="0">
                <a:latin typeface="Calibri" panose="020F0502020204030204" pitchFamily="34" charset="0"/>
                <a:cs typeface="Times New Roman" panose="02020603050405020304" pitchFamily="18" charset="0"/>
              </a:rPr>
              <a:t> Relationships</a:t>
            </a:r>
            <a:endParaRPr lang="en-GB" sz="1200" b="1" dirty="0"/>
          </a:p>
          <a:p>
            <a:r>
              <a:rPr lang="en-GB" sz="1050" dirty="0"/>
              <a:t>In this unit children explore jealousy and loss/ bereavement. They identify the emotions associated with these relationship changes, the possible reasons for the change and strategies for coping with the change. The children learn that change is a natural in relationships and they will experience (or may have already experienced) some of these changes. Children revisit skills of negotiation particularly to help manage a change in a relationship. They also learn that sometimes it is better if relationships end, especially if they are causing negative feelings or they are unsafe. Children are taught that relationship endings can be amicable.</a:t>
            </a:r>
          </a:p>
          <a:p>
            <a:r>
              <a:rPr lang="en-GB" sz="1200" b="1" u="sng" dirty="0"/>
              <a:t>RSHE</a:t>
            </a:r>
            <a:r>
              <a:rPr lang="en-GB" sz="1200" b="1" dirty="0"/>
              <a:t> –  My rights and responsibilities</a:t>
            </a:r>
          </a:p>
          <a:p>
            <a:r>
              <a:rPr lang="en-GB" sz="1000" dirty="0"/>
              <a:t>Pupils know that marriage is a commitment freely entered into by both people and that no one should marry if they don’t absolutely want to or are not making the decision freely for themselves.</a:t>
            </a:r>
          </a:p>
          <a:p>
            <a:r>
              <a:rPr lang="en-GB" sz="1000" dirty="0"/>
              <a:t>Learning outcomes:</a:t>
            </a:r>
          </a:p>
          <a:p>
            <a:r>
              <a:rPr lang="en-GB" sz="1000" dirty="0"/>
              <a:t> • I understand what marriage is and why this is something special between two people </a:t>
            </a:r>
          </a:p>
          <a:p>
            <a:r>
              <a:rPr lang="en-GB" sz="1000" dirty="0"/>
              <a:t>• I have explored the reasons why some people choose not to get married </a:t>
            </a:r>
          </a:p>
          <a:p>
            <a:r>
              <a:rPr lang="en-GB" sz="1000" dirty="0"/>
              <a:t>• I know that marriage should always be a choice</a:t>
            </a:r>
          </a:p>
        </p:txBody>
      </p:sp>
      <p:sp>
        <p:nvSpPr>
          <p:cNvPr id="8" name="TextBox 7">
            <a:extLst>
              <a:ext uri="{FF2B5EF4-FFF2-40B4-BE49-F238E27FC236}">
                <a16:creationId xmlns:a16="http://schemas.microsoft.com/office/drawing/2014/main" id="{194C6088-44CB-4484-9855-5B9FD45BD91A}"/>
              </a:ext>
            </a:extLst>
          </p:cNvPr>
          <p:cNvSpPr txBox="1"/>
          <p:nvPr/>
        </p:nvSpPr>
        <p:spPr>
          <a:xfrm>
            <a:off x="29186" y="102939"/>
            <a:ext cx="2727883" cy="3531736"/>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dirty="0"/>
              <a:t>Geography – </a:t>
            </a:r>
            <a:r>
              <a:rPr lang="en-GB" sz="1200" b="1" dirty="0"/>
              <a:t>Where does our food come from?</a:t>
            </a:r>
          </a:p>
          <a:p>
            <a:r>
              <a:rPr lang="en-GB" sz="1050" dirty="0"/>
              <a:t>Through this enquiry question children will:</a:t>
            </a:r>
          </a:p>
          <a:p>
            <a:pPr marL="171450" indent="-171450">
              <a:buFont typeface="Arial" panose="020B0604020202020204" pitchFamily="34" charset="0"/>
              <a:buChar char="•"/>
            </a:pPr>
            <a:r>
              <a:rPr lang="en-GB" sz="1050" dirty="0"/>
              <a:t>Identify that different foods grow in different biomes and say why.</a:t>
            </a:r>
          </a:p>
          <a:p>
            <a:pPr marL="171450" indent="-171450">
              <a:buFont typeface="Arial" panose="020B0604020202020204" pitchFamily="34" charset="0"/>
              <a:buChar char="•"/>
            </a:pPr>
            <a:r>
              <a:rPr lang="en-GB" sz="1050" dirty="0"/>
              <a:t>Explain which food has the most significant negative impact on the environment.</a:t>
            </a:r>
          </a:p>
          <a:p>
            <a:pPr marL="171450" indent="-171450">
              <a:buFont typeface="Arial" panose="020B0604020202020204" pitchFamily="34" charset="0"/>
              <a:buChar char="•"/>
            </a:pPr>
            <a:r>
              <a:rPr lang="en-GB" sz="1050" dirty="0"/>
              <a:t>Consider a change people can make to reduce the negative impact of food production.</a:t>
            </a:r>
          </a:p>
          <a:p>
            <a:pPr marL="171450" indent="-171450">
              <a:buFont typeface="Arial" panose="020B0604020202020204" pitchFamily="34" charset="0"/>
              <a:buChar char="•"/>
            </a:pPr>
            <a:r>
              <a:rPr lang="en-GB" sz="1050" dirty="0"/>
              <a:t>Describe the intentions around trading responsibly.</a:t>
            </a:r>
          </a:p>
          <a:p>
            <a:pPr marL="171450" indent="-171450">
              <a:buFont typeface="Arial" panose="020B0604020202020204" pitchFamily="34" charset="0"/>
              <a:buChar char="•"/>
            </a:pPr>
            <a:r>
              <a:rPr lang="en-GB" sz="1050" dirty="0"/>
              <a:t>Explain that food imports can be both helpful and harmful.</a:t>
            </a:r>
          </a:p>
          <a:p>
            <a:pPr marL="171450" indent="-171450">
              <a:buFont typeface="Arial" panose="020B0604020202020204" pitchFamily="34" charset="0"/>
              <a:buChar char="•"/>
            </a:pPr>
            <a:r>
              <a:rPr lang="en-GB" sz="1050" dirty="0"/>
              <a:t>Describe the journey of a cocoa bean.</a:t>
            </a:r>
          </a:p>
          <a:p>
            <a:pPr marL="171450" indent="-171450">
              <a:buFont typeface="Arial" panose="020B0604020202020204" pitchFamily="34" charset="0"/>
              <a:buChar char="•"/>
            </a:pPr>
            <a:r>
              <a:rPr lang="en-GB" sz="1050" dirty="0"/>
              <a:t>Locate countries on a blank world map using an atlas.</a:t>
            </a:r>
          </a:p>
          <a:p>
            <a:pPr marL="171450" indent="-171450">
              <a:buFont typeface="Arial" panose="020B0604020202020204" pitchFamily="34" charset="0"/>
              <a:buChar char="•"/>
            </a:pPr>
            <a:r>
              <a:rPr lang="en-GB" sz="1050" dirty="0"/>
              <a:t>Use a scale bar correctly to measure approximate distances.</a:t>
            </a:r>
          </a:p>
          <a:p>
            <a:pPr marL="171450" indent="-171450">
              <a:buFont typeface="Arial" panose="020B0604020202020204" pitchFamily="34" charset="0"/>
              <a:buChar char="•"/>
            </a:pPr>
            <a:r>
              <a:rPr lang="en-GB" sz="1050" dirty="0"/>
              <a:t>Analyse interview responses to answer an enquiry question.</a:t>
            </a:r>
          </a:p>
        </p:txBody>
      </p:sp>
      <p:sp>
        <p:nvSpPr>
          <p:cNvPr id="10" name="TextBox 9">
            <a:extLst>
              <a:ext uri="{FF2B5EF4-FFF2-40B4-BE49-F238E27FC236}">
                <a16:creationId xmlns:a16="http://schemas.microsoft.com/office/drawing/2014/main" id="{6FF1AB19-13E5-49C2-B1CF-51CD91751998}"/>
              </a:ext>
            </a:extLst>
          </p:cNvPr>
          <p:cNvSpPr txBox="1"/>
          <p:nvPr/>
        </p:nvSpPr>
        <p:spPr>
          <a:xfrm>
            <a:off x="2794299" y="4022750"/>
            <a:ext cx="4354633" cy="2700739"/>
          </a:xfrm>
          <a:prstGeom prst="rect">
            <a:avLst/>
          </a:prstGeom>
          <a:solidFill>
            <a:schemeClr val="bg1"/>
          </a:solidFill>
          <a:ln>
            <a:solidFill>
              <a:schemeClr val="tx1"/>
            </a:solidFill>
          </a:ln>
        </p:spPr>
        <p:txBody>
          <a:bodyPr wrap="square" rtlCol="0">
            <a:spAutoFit/>
          </a:bodyPr>
          <a:lstStyle/>
          <a:p>
            <a:r>
              <a:rPr lang="en-GB" sz="1200" b="1" u="sng" dirty="0"/>
              <a:t>Science – Sound</a:t>
            </a:r>
            <a:endParaRPr lang="en-GB" sz="1200" b="1" dirty="0"/>
          </a:p>
          <a:p>
            <a:r>
              <a:rPr lang="en-GB" sz="1050" dirty="0"/>
              <a:t>In this unit pupils will be taught to: </a:t>
            </a:r>
          </a:p>
          <a:p>
            <a:pPr marL="171450" indent="-171450">
              <a:buFont typeface="Arial" panose="020B0604020202020204" pitchFamily="34" charset="0"/>
              <a:buChar char="•"/>
            </a:pPr>
            <a:r>
              <a:rPr lang="en-GB" sz="1050" dirty="0"/>
              <a:t>identify how sounds are made, associating some of them with something vibrating </a:t>
            </a:r>
          </a:p>
          <a:p>
            <a:pPr marL="171450" indent="-171450">
              <a:buFont typeface="Arial" panose="020B0604020202020204" pitchFamily="34" charset="0"/>
              <a:buChar char="•"/>
            </a:pPr>
            <a:r>
              <a:rPr lang="en-GB" sz="1050" dirty="0"/>
              <a:t>recognise that vibrations from sounds travel through a medium to the ear </a:t>
            </a:r>
          </a:p>
          <a:p>
            <a:pPr marL="171450" indent="-171450">
              <a:buFont typeface="Arial" panose="020B0604020202020204" pitchFamily="34" charset="0"/>
              <a:buChar char="•"/>
            </a:pPr>
            <a:r>
              <a:rPr lang="en-GB" sz="1050" dirty="0"/>
              <a:t>find patterns between the pitch of a sound and features of the object that produced it </a:t>
            </a:r>
          </a:p>
          <a:p>
            <a:pPr marL="171450" indent="-171450">
              <a:buFont typeface="Arial" panose="020B0604020202020204" pitchFamily="34" charset="0"/>
              <a:buChar char="•"/>
            </a:pPr>
            <a:r>
              <a:rPr lang="en-GB" sz="1050" dirty="0"/>
              <a:t>find patterns between the volume of a sound and the strength of the vibrations that produced it </a:t>
            </a:r>
          </a:p>
          <a:p>
            <a:pPr marL="171450" indent="-171450">
              <a:buFont typeface="Arial" panose="020B0604020202020204" pitchFamily="34" charset="0"/>
              <a:buChar char="•"/>
            </a:pPr>
            <a:r>
              <a:rPr lang="en-GB" sz="1050" dirty="0"/>
              <a:t>recognise that sounds get fainter as the distance from the sound source increases. </a:t>
            </a:r>
          </a:p>
          <a:p>
            <a:r>
              <a:rPr lang="en-GB" sz="1050" b="1" dirty="0"/>
              <a:t>Pupils will work scientifically by:</a:t>
            </a:r>
            <a:endParaRPr lang="en-GB" sz="1050" dirty="0"/>
          </a:p>
          <a:p>
            <a:pPr marL="171450" lvl="0" indent="-171450">
              <a:buFont typeface="Arial" panose="020B0604020202020204" pitchFamily="34" charset="0"/>
              <a:buChar char="•"/>
            </a:pPr>
            <a:r>
              <a:rPr lang="en-GB" sz="1050" dirty="0"/>
              <a:t>asking relevant questions and using different types of scientific enquiries to answer them</a:t>
            </a:r>
          </a:p>
          <a:p>
            <a:pPr marL="171450" lvl="0" indent="-171450">
              <a:buFont typeface="Arial" panose="020B0604020202020204" pitchFamily="34" charset="0"/>
              <a:buChar char="•"/>
            </a:pPr>
            <a:r>
              <a:rPr lang="en-GB" sz="1050" dirty="0"/>
              <a:t>gathering, recording, classifying and presenting data in a variety of ways to help in answering questions</a:t>
            </a:r>
          </a:p>
        </p:txBody>
      </p:sp>
      <p:sp>
        <p:nvSpPr>
          <p:cNvPr id="11" name="TextBox 10">
            <a:extLst>
              <a:ext uri="{FF2B5EF4-FFF2-40B4-BE49-F238E27FC236}">
                <a16:creationId xmlns:a16="http://schemas.microsoft.com/office/drawing/2014/main" id="{26B5B870-9396-43E8-8746-DC5AAC090A85}"/>
              </a:ext>
            </a:extLst>
          </p:cNvPr>
          <p:cNvSpPr txBox="1"/>
          <p:nvPr/>
        </p:nvSpPr>
        <p:spPr>
          <a:xfrm>
            <a:off x="75018" y="3634675"/>
            <a:ext cx="2658980" cy="2054409"/>
          </a:xfrm>
          <a:prstGeom prst="rect">
            <a:avLst/>
          </a:prstGeom>
          <a:solidFill>
            <a:schemeClr val="bg1"/>
          </a:solidFill>
          <a:ln>
            <a:solidFill>
              <a:schemeClr val="tx1"/>
            </a:solidFill>
          </a:ln>
        </p:spPr>
        <p:txBody>
          <a:bodyPr wrap="square" rtlCol="0">
            <a:spAutoFit/>
          </a:bodyPr>
          <a:lstStyle/>
          <a:p>
            <a:r>
              <a:rPr lang="en-GB" sz="1100" b="1" u="sng" dirty="0"/>
              <a:t>Art - Drawing: exploring tone, texture and proportion</a:t>
            </a:r>
          </a:p>
          <a:p>
            <a:r>
              <a:rPr lang="en-GB" sz="1100" u="sng" dirty="0"/>
              <a:t>Pupils will:</a:t>
            </a:r>
          </a:p>
          <a:p>
            <a:pPr marL="171450" indent="-171450">
              <a:buFont typeface="Arial" panose="020B0604020202020204" pitchFamily="34" charset="0"/>
              <a:buChar char="•"/>
            </a:pPr>
            <a:r>
              <a:rPr lang="en-GB" sz="1050" dirty="0"/>
              <a:t>Create a three-dimensional effect by using contrasting tones to show light and dark.</a:t>
            </a:r>
          </a:p>
          <a:p>
            <a:pPr marL="171450" indent="-171450">
              <a:buFont typeface="Arial" panose="020B0604020202020204" pitchFamily="34" charset="0"/>
              <a:buChar char="•"/>
            </a:pPr>
            <a:r>
              <a:rPr lang="en-GB" sz="1050" dirty="0"/>
              <a:t>Combine lines and marks to represent different textures.</a:t>
            </a:r>
          </a:p>
          <a:p>
            <a:pPr marL="171450" indent="-171450">
              <a:buFont typeface="Arial" panose="020B0604020202020204" pitchFamily="34" charset="0"/>
              <a:buChar char="•"/>
            </a:pPr>
            <a:r>
              <a:rPr lang="en-GB" sz="1050" dirty="0"/>
              <a:t>Use lines and marks in different ways to represent dark and light areas (tone).</a:t>
            </a:r>
          </a:p>
          <a:p>
            <a:pPr marL="171450" indent="-171450">
              <a:buFont typeface="Arial" panose="020B0604020202020204" pitchFamily="34" charset="0"/>
              <a:buChar char="•"/>
            </a:pPr>
            <a:r>
              <a:rPr lang="en-GB" sz="1050" dirty="0"/>
              <a:t>Represent the size of one object relative to another.</a:t>
            </a:r>
          </a:p>
          <a:p>
            <a:pPr marL="171450" indent="-171450">
              <a:buFont typeface="Arial" panose="020B0604020202020204" pitchFamily="34" charset="0"/>
              <a:buChar char="•"/>
            </a:pPr>
            <a:r>
              <a:rPr lang="en-GB" sz="1050" dirty="0"/>
              <a:t>Show texture in a collage.</a:t>
            </a:r>
          </a:p>
        </p:txBody>
      </p:sp>
      <p:sp>
        <p:nvSpPr>
          <p:cNvPr id="12" name="TextBox 11">
            <a:extLst>
              <a:ext uri="{FF2B5EF4-FFF2-40B4-BE49-F238E27FC236}">
                <a16:creationId xmlns:a16="http://schemas.microsoft.com/office/drawing/2014/main" id="{53427064-EA5A-4F1B-88EB-691EFD2EE2A3}"/>
              </a:ext>
            </a:extLst>
          </p:cNvPr>
          <p:cNvSpPr txBox="1"/>
          <p:nvPr/>
        </p:nvSpPr>
        <p:spPr>
          <a:xfrm>
            <a:off x="7184240" y="4969163"/>
            <a:ext cx="2659171" cy="1754326"/>
          </a:xfrm>
          <a:prstGeom prst="rect">
            <a:avLst/>
          </a:prstGeom>
          <a:solidFill>
            <a:schemeClr val="bg1"/>
          </a:solidFill>
          <a:ln>
            <a:solidFill>
              <a:schemeClr val="tx1"/>
            </a:solidFill>
          </a:ln>
        </p:spPr>
        <p:txBody>
          <a:bodyPr wrap="square" rtlCol="0" anchor="t">
            <a:spAutoFit/>
          </a:bodyPr>
          <a:lstStyle/>
          <a:p>
            <a:r>
              <a:rPr lang="en-GB" sz="1000" b="1" u="sng" dirty="0"/>
              <a:t>R.E.- What does it mean to be a Hindu in Britain today? (Hindus)</a:t>
            </a:r>
          </a:p>
          <a:p>
            <a:r>
              <a:rPr lang="en-GB" sz="1100" dirty="0"/>
              <a:t>In this unit, pupils build on their understanding of Brahman and look at lived reality through examining Puja at home, worship in the mandir and the festival of Diwali. Pupils will reflect on the idea of dharma through two stories which will sow seeds for examining this concept in more depth in Upper Key Stage 2.</a:t>
            </a:r>
          </a:p>
        </p:txBody>
      </p:sp>
      <p:sp>
        <p:nvSpPr>
          <p:cNvPr id="18" name="TextBox 17">
            <a:extLst>
              <a:ext uri="{FF2B5EF4-FFF2-40B4-BE49-F238E27FC236}">
                <a16:creationId xmlns:a16="http://schemas.microsoft.com/office/drawing/2014/main" id="{9543B879-2D8B-4C7C-ACF8-9C68C297BEBF}"/>
              </a:ext>
            </a:extLst>
          </p:cNvPr>
          <p:cNvSpPr txBox="1"/>
          <p:nvPr/>
        </p:nvSpPr>
        <p:spPr>
          <a:xfrm>
            <a:off x="2828268" y="118777"/>
            <a:ext cx="1978571" cy="2569934"/>
          </a:xfrm>
          <a:prstGeom prst="rect">
            <a:avLst/>
          </a:prstGeom>
          <a:solidFill>
            <a:schemeClr val="bg1"/>
          </a:solidFill>
          <a:ln>
            <a:solidFill>
              <a:schemeClr val="tx1"/>
            </a:solidFill>
          </a:ln>
        </p:spPr>
        <p:txBody>
          <a:bodyPr wrap="square" rtlCol="0">
            <a:spAutoFit/>
          </a:bodyPr>
          <a:lstStyle/>
          <a:p>
            <a:r>
              <a:rPr lang="en-GB" sz="1100" b="1" u="sng" dirty="0"/>
              <a:t>Computing</a:t>
            </a:r>
            <a:r>
              <a:rPr lang="en-GB" sz="1100" b="1" dirty="0"/>
              <a:t> –  photo editing</a:t>
            </a:r>
          </a:p>
          <a:p>
            <a:r>
              <a:rPr lang="en-GB" sz="1000" dirty="0"/>
              <a:t>Learners will develop their understanding of how digital images can be changed and edited, and how they can then be resaved and reused. They will consider the impact that editing images can have and evaluate the effectiveness of their choices. </a:t>
            </a:r>
            <a:r>
              <a:rPr lang="en-GB" sz="1000" b="1" dirty="0"/>
              <a:t>Online safety: The online community  </a:t>
            </a:r>
          </a:p>
          <a:p>
            <a:r>
              <a:rPr lang="en-GB" sz="1000" dirty="0"/>
              <a:t>Children will identify a range of ways to report concerns about content and contact online in the context of giving examples of how to be a good digital citizen.</a:t>
            </a:r>
            <a:endParaRPr lang="en-GB" sz="1000" b="1" dirty="0"/>
          </a:p>
        </p:txBody>
      </p:sp>
      <p:sp>
        <p:nvSpPr>
          <p:cNvPr id="13" name="TextBox 12">
            <a:extLst>
              <a:ext uri="{FF2B5EF4-FFF2-40B4-BE49-F238E27FC236}">
                <a16:creationId xmlns:a16="http://schemas.microsoft.com/office/drawing/2014/main" id="{12BFC912-A0BE-4A0C-870A-078419A12C51}"/>
              </a:ext>
            </a:extLst>
          </p:cNvPr>
          <p:cNvSpPr txBox="1"/>
          <p:nvPr/>
        </p:nvSpPr>
        <p:spPr>
          <a:xfrm>
            <a:off x="62589" y="5689084"/>
            <a:ext cx="2658980" cy="1069524"/>
          </a:xfrm>
          <a:prstGeom prst="rect">
            <a:avLst/>
          </a:prstGeom>
          <a:solidFill>
            <a:schemeClr val="bg1"/>
          </a:solidFill>
          <a:ln>
            <a:solidFill>
              <a:schemeClr val="tx1"/>
            </a:solidFill>
          </a:ln>
        </p:spPr>
        <p:txBody>
          <a:bodyPr wrap="square" rtlCol="0" anchor="t">
            <a:spAutoFit/>
          </a:bodyPr>
          <a:lstStyle/>
          <a:p>
            <a:r>
              <a:rPr lang="en-GB" sz="1100" b="1" u="sng" dirty="0"/>
              <a:t>Music – </a:t>
            </a:r>
            <a:r>
              <a:rPr lang="en-GB" sz="1100" b="1" i="0" u="sng" dirty="0">
                <a:solidFill>
                  <a:srgbClr val="000000"/>
                </a:solidFill>
                <a:effectLst/>
                <a:latin typeface="WordVisi_MSFontService"/>
              </a:rPr>
              <a:t>Samba and carnival sounds</a:t>
            </a:r>
          </a:p>
          <a:p>
            <a:pPr algn="l"/>
            <a:r>
              <a:rPr lang="en-GB" sz="1050" b="0" i="0" dirty="0">
                <a:solidFill>
                  <a:srgbClr val="222222"/>
                </a:solidFill>
                <a:effectLst/>
              </a:rPr>
              <a:t>Children will learn to explain what samba music is, clap on the off-beat, and be able to play a syncopated rhythm. They will also play their rhythm in time with the rest of their group.</a:t>
            </a:r>
          </a:p>
        </p:txBody>
      </p:sp>
      <p:sp>
        <p:nvSpPr>
          <p:cNvPr id="17" name="TextBox 16">
            <a:extLst>
              <a:ext uri="{FF2B5EF4-FFF2-40B4-BE49-F238E27FC236}">
                <a16:creationId xmlns:a16="http://schemas.microsoft.com/office/drawing/2014/main" id="{4548220F-B1DE-45A2-39A3-EA6AE3EA31C5}"/>
              </a:ext>
            </a:extLst>
          </p:cNvPr>
          <p:cNvSpPr txBox="1"/>
          <p:nvPr/>
        </p:nvSpPr>
        <p:spPr>
          <a:xfrm>
            <a:off x="3415554" y="2362927"/>
            <a:ext cx="2076674" cy="1569660"/>
          </a:xfrm>
          <a:prstGeom prst="rect">
            <a:avLst/>
          </a:prstGeom>
          <a:noFill/>
        </p:spPr>
        <p:txBody>
          <a:bodyPr wrap="square" rtlCol="0">
            <a:spAutoFit/>
          </a:bodyPr>
          <a:lstStyle/>
          <a:p>
            <a:pPr algn="ctr"/>
            <a:r>
              <a:rPr lang="en-GB" sz="1600" b="1" dirty="0">
                <a:latin typeface="XCCW Joined 1a" panose="03050602040000000000" pitchFamily="66" charset="0"/>
              </a:rPr>
              <a:t>  </a:t>
            </a:r>
          </a:p>
          <a:p>
            <a:pPr algn="ctr"/>
            <a:r>
              <a:rPr lang="en-GB" sz="2000" b="1" u="sng" dirty="0"/>
              <a:t>Year 4</a:t>
            </a:r>
          </a:p>
          <a:p>
            <a:pPr algn="ctr"/>
            <a:r>
              <a:rPr lang="en-GB" sz="2000" b="1" dirty="0"/>
              <a:t> </a:t>
            </a:r>
            <a:r>
              <a:rPr lang="en-GB" sz="2000" b="1" u="sng" dirty="0"/>
              <a:t>Term 5</a:t>
            </a:r>
          </a:p>
          <a:p>
            <a:pPr algn="ctr"/>
            <a:r>
              <a:rPr lang="en-GB" sz="2000" b="1" u="sng" dirty="0">
                <a:solidFill>
                  <a:schemeClr val="accent6">
                    <a:lumMod val="50000"/>
                  </a:schemeClr>
                </a:solidFill>
              </a:rPr>
              <a:t>Where does our food come from?</a:t>
            </a:r>
            <a:endParaRPr lang="en-GB" sz="2000" b="1" dirty="0">
              <a:solidFill>
                <a:schemeClr val="accent6">
                  <a:lumMod val="50000"/>
                </a:schemeClr>
              </a:solidFill>
            </a:endParaRPr>
          </a:p>
        </p:txBody>
      </p:sp>
      <p:sp>
        <p:nvSpPr>
          <p:cNvPr id="24" name="TextBox 23">
            <a:extLst>
              <a:ext uri="{FF2B5EF4-FFF2-40B4-BE49-F238E27FC236}">
                <a16:creationId xmlns:a16="http://schemas.microsoft.com/office/drawing/2014/main" id="{0054C766-6B10-E17C-0DAC-FE12D4D5C7CB}"/>
              </a:ext>
            </a:extLst>
          </p:cNvPr>
          <p:cNvSpPr txBox="1"/>
          <p:nvPr/>
        </p:nvSpPr>
        <p:spPr>
          <a:xfrm>
            <a:off x="4842147" y="148020"/>
            <a:ext cx="2342093" cy="2169825"/>
          </a:xfrm>
          <a:prstGeom prst="rect">
            <a:avLst/>
          </a:prstGeom>
          <a:solidFill>
            <a:schemeClr val="bg1"/>
          </a:solidFill>
          <a:ln>
            <a:solidFill>
              <a:schemeClr val="tx1"/>
            </a:solidFill>
          </a:ln>
        </p:spPr>
        <p:txBody>
          <a:bodyPr wrap="square" rtlCol="0" anchor="t">
            <a:spAutoFit/>
          </a:bodyPr>
          <a:lstStyle/>
          <a:p>
            <a:r>
              <a:rPr lang="en-GB" sz="1200" b="1" u="sng" dirty="0"/>
              <a:t>P.E. - </a:t>
            </a:r>
            <a:r>
              <a:rPr lang="en-GB" sz="1200" b="1" dirty="0"/>
              <a:t> Outdoor Football with Mr. Channer (Monday)</a:t>
            </a:r>
          </a:p>
          <a:p>
            <a:pPr lvl="0"/>
            <a:r>
              <a:rPr lang="en-GB" sz="1100" dirty="0"/>
              <a:t>Play competitive games, modified where appropriate, and apply basic principles suitable for attacking and defending</a:t>
            </a:r>
          </a:p>
          <a:p>
            <a:pPr lvl="0"/>
            <a:r>
              <a:rPr lang="en-GB" sz="1200" b="1" dirty="0"/>
              <a:t>Indoors – Fitness (Thursdays) </a:t>
            </a:r>
          </a:p>
          <a:p>
            <a:r>
              <a:rPr lang="en-GB" sz="1100" dirty="0"/>
              <a:t>Use running, jumping, throwing and catching in isolation and in combination; and develop flexibility, strength, technique, control and balance </a:t>
            </a:r>
          </a:p>
        </p:txBody>
      </p:sp>
      <p:pic>
        <p:nvPicPr>
          <p:cNvPr id="2" name="Picture 1">
            <a:extLst>
              <a:ext uri="{FF2B5EF4-FFF2-40B4-BE49-F238E27FC236}">
                <a16:creationId xmlns:a16="http://schemas.microsoft.com/office/drawing/2014/main" id="{241BC1B2-C150-40BF-913D-D6BFAD54EE4B}"/>
              </a:ext>
            </a:extLst>
          </p:cNvPr>
          <p:cNvPicPr>
            <a:picLocks noChangeAspect="1"/>
          </p:cNvPicPr>
          <p:nvPr/>
        </p:nvPicPr>
        <p:blipFill>
          <a:blip r:embed="rId3"/>
          <a:stretch>
            <a:fillRect/>
          </a:stretch>
        </p:blipFill>
        <p:spPr>
          <a:xfrm>
            <a:off x="2801501" y="2747369"/>
            <a:ext cx="820240" cy="820240"/>
          </a:xfrm>
          <a:prstGeom prst="rect">
            <a:avLst/>
          </a:prstGeom>
        </p:spPr>
      </p:pic>
      <p:pic>
        <p:nvPicPr>
          <p:cNvPr id="6" name="Picture 5">
            <a:extLst>
              <a:ext uri="{FF2B5EF4-FFF2-40B4-BE49-F238E27FC236}">
                <a16:creationId xmlns:a16="http://schemas.microsoft.com/office/drawing/2014/main" id="{D60F3CDC-E0D9-42DB-8CBD-7C10F2C4CA8A}"/>
              </a:ext>
            </a:extLst>
          </p:cNvPr>
          <p:cNvPicPr>
            <a:picLocks noChangeAspect="1"/>
          </p:cNvPicPr>
          <p:nvPr/>
        </p:nvPicPr>
        <p:blipFill>
          <a:blip r:embed="rId4"/>
          <a:stretch>
            <a:fillRect/>
          </a:stretch>
        </p:blipFill>
        <p:spPr>
          <a:xfrm>
            <a:off x="5368821" y="2362927"/>
            <a:ext cx="1720176" cy="1569660"/>
          </a:xfrm>
          <a:prstGeom prst="rect">
            <a:avLst/>
          </a:prstGeom>
        </p:spPr>
      </p:pic>
    </p:spTree>
    <p:extLst>
      <p:ext uri="{BB962C8B-B14F-4D97-AF65-F5344CB8AC3E}">
        <p14:creationId xmlns:p14="http://schemas.microsoft.com/office/powerpoint/2010/main" val="36419579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1358</Words>
  <Application>Microsoft Office PowerPoint</Application>
  <PresentationFormat>A4 Paper (210x297 mm)</PresentationFormat>
  <Paragraphs>106</Paragraphs>
  <Slides>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Calibri</vt:lpstr>
      <vt:lpstr>Calibri Light</vt:lpstr>
      <vt:lpstr>GDS Transport</vt:lpstr>
      <vt:lpstr>Wingdings</vt:lpstr>
      <vt:lpstr>WordVisi_MSFontService</vt:lpstr>
      <vt:lpstr>XCCW Joined 1a</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RSmout</dc:creator>
  <cp:lastModifiedBy>Fran Brassleay</cp:lastModifiedBy>
  <cp:revision>223</cp:revision>
  <dcterms:created xsi:type="dcterms:W3CDTF">2019-08-20T16:45:42Z</dcterms:created>
  <dcterms:modified xsi:type="dcterms:W3CDTF">2026-04-21T08:42:52Z</dcterms:modified>
</cp:coreProperties>
</file>