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60" r:id="rId2"/>
    <p:sldId id="261"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rewster" initials="SB" lastIdx="1" clrIdx="0">
    <p:extLst>
      <p:ext uri="{19B8F6BF-5375-455C-9EA6-DF929625EA0E}">
        <p15:presenceInfo xmlns:p15="http://schemas.microsoft.com/office/powerpoint/2012/main" userId="S-1-5-21-3861077892-3023442961-1438572999-22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02" autoAdjust="0"/>
    <p:restoredTop sz="94710" autoAdjust="0"/>
  </p:normalViewPr>
  <p:slideViewPr>
    <p:cSldViewPr snapToGrid="0">
      <p:cViewPr>
        <p:scale>
          <a:sx n="110" d="100"/>
          <a:sy n="110" d="100"/>
        </p:scale>
        <p:origin x="898" y="-110"/>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192EE1-3073-45B9-8D7F-1F299C2CA8CF}" type="datetimeFigureOut">
              <a:rPr lang="en-GB" smtClean="0"/>
              <a:t>07/06/2026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EEDC6-8799-4C88-8E41-49DD4126D6CB}" type="slidenum">
              <a:rPr lang="en-GB" smtClean="0"/>
              <a:t>‹#›</a:t>
            </a:fld>
            <a:endParaRPr lang="en-GB"/>
          </a:p>
        </p:txBody>
      </p:sp>
    </p:spTree>
    <p:extLst>
      <p:ext uri="{BB962C8B-B14F-4D97-AF65-F5344CB8AC3E}">
        <p14:creationId xmlns:p14="http://schemas.microsoft.com/office/powerpoint/2010/main" val="2018096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EAEEDC6-8799-4C88-8E41-49DD4126D6CB}" type="slidenum">
              <a:rPr lang="en-GB" smtClean="0"/>
              <a:t>2</a:t>
            </a:fld>
            <a:endParaRPr lang="en-GB"/>
          </a:p>
        </p:txBody>
      </p:sp>
    </p:spTree>
    <p:extLst>
      <p:ext uri="{BB962C8B-B14F-4D97-AF65-F5344CB8AC3E}">
        <p14:creationId xmlns:p14="http://schemas.microsoft.com/office/powerpoint/2010/main" val="4190558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27372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432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249807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5A2ED8-13E3-4C0C-9F0B-C7A65019C02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96294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5A2ED8-13E3-4C0C-9F0B-C7A65019C021}" type="datetimeFigureOut">
              <a:rPr lang="en-GB" smtClean="0"/>
              <a:t>07/06/2026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4018379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5A2ED8-13E3-4C0C-9F0B-C7A65019C021}" type="datetimeFigureOut">
              <a:rPr lang="en-GB" smtClean="0"/>
              <a:t>07/06/2026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3945010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A2ED8-13E3-4C0C-9F0B-C7A65019C021}" type="datetimeFigureOut">
              <a:rPr lang="en-GB" smtClean="0"/>
              <a:t>07/06/2026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686195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2ED8-13E3-4C0C-9F0B-C7A65019C02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3967242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A2ED8-13E3-4C0C-9F0B-C7A65019C021}" type="datetimeFigureOut">
              <a:rPr lang="en-GB" smtClean="0"/>
              <a:t>07/06/2026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1251858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91940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A2ED8-13E3-4C0C-9F0B-C7A65019C021}" type="datetimeFigureOut">
              <a:rPr lang="en-GB" smtClean="0"/>
              <a:t>07/06/2026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B07B25-0590-4F27-9122-366D29B0A921}" type="slidenum">
              <a:rPr lang="en-GB" smtClean="0"/>
              <a:t>‹#›</a:t>
            </a:fld>
            <a:endParaRPr lang="en-GB"/>
          </a:p>
        </p:txBody>
      </p:sp>
    </p:spTree>
    <p:extLst>
      <p:ext uri="{BB962C8B-B14F-4D97-AF65-F5344CB8AC3E}">
        <p14:creationId xmlns:p14="http://schemas.microsoft.com/office/powerpoint/2010/main" val="212845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A2ED8-13E3-4C0C-9F0B-C7A65019C021}" type="datetimeFigureOut">
              <a:rPr lang="en-GB" smtClean="0"/>
              <a:t>07/06/2026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07B25-0590-4F27-9122-366D29B0A921}" type="slidenum">
              <a:rPr lang="en-GB" smtClean="0"/>
              <a:t>‹#›</a:t>
            </a:fld>
            <a:endParaRPr lang="en-GB"/>
          </a:p>
        </p:txBody>
      </p:sp>
    </p:spTree>
    <p:extLst>
      <p:ext uri="{BB962C8B-B14F-4D97-AF65-F5344CB8AC3E}">
        <p14:creationId xmlns:p14="http://schemas.microsoft.com/office/powerpoint/2010/main" val="905787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CDE1DF-9C8E-48A4-A617-A774228AADC7}"/>
              </a:ext>
            </a:extLst>
          </p:cNvPr>
          <p:cNvSpPr txBox="1"/>
          <p:nvPr/>
        </p:nvSpPr>
        <p:spPr>
          <a:xfrm>
            <a:off x="148304" y="3525768"/>
            <a:ext cx="4760247" cy="3046988"/>
          </a:xfrm>
          <a:prstGeom prst="rect">
            <a:avLst/>
          </a:prstGeom>
          <a:solidFill>
            <a:schemeClr val="bg1"/>
          </a:solidFill>
          <a:ln>
            <a:solidFill>
              <a:schemeClr val="tx1"/>
            </a:solidFill>
          </a:ln>
        </p:spPr>
        <p:txBody>
          <a:bodyPr wrap="square" rtlCol="0">
            <a:spAutoFit/>
          </a:bodyPr>
          <a:lstStyle/>
          <a:p>
            <a:r>
              <a:rPr lang="en-GB" sz="1000" b="1" u="sng" dirty="0"/>
              <a:t>English</a:t>
            </a:r>
          </a:p>
          <a:p>
            <a:pPr fontAlgn="base"/>
            <a:r>
              <a:rPr lang="en-GB" sz="1000" b="1" dirty="0"/>
              <a:t>Core texts</a:t>
            </a:r>
            <a:br>
              <a:rPr lang="en-GB" sz="900" b="1" dirty="0"/>
            </a:br>
            <a:r>
              <a:rPr lang="en-GB" sz="900" dirty="0"/>
              <a:t>“Rumble in the Jungle” Giles Andreae  </a:t>
            </a:r>
          </a:p>
          <a:p>
            <a:pPr fontAlgn="base"/>
            <a:r>
              <a:rPr lang="en-GB" sz="900" dirty="0"/>
              <a:t>“Mama Panya's Pancakes: A Village Tale from Kenya” by Mary and Rich Chamberlin </a:t>
            </a:r>
          </a:p>
          <a:p>
            <a:pPr fontAlgn="base"/>
            <a:r>
              <a:rPr lang="en-GB" sz="900" dirty="0"/>
              <a:t>“DK  Find Out! Big Cats </a:t>
            </a:r>
          </a:p>
          <a:p>
            <a:r>
              <a:rPr lang="en-GB" sz="1000" b="1" dirty="0"/>
              <a:t>Reading</a:t>
            </a:r>
          </a:p>
          <a:p>
            <a:pPr marL="177800" indent="-177800"/>
            <a:r>
              <a:rPr lang="en-GB" sz="900" dirty="0">
                <a:cs typeface="Times New Roman" panose="02020603050405020304" pitchFamily="18" charset="0"/>
              </a:rPr>
              <a:t>-Show understanding of vocabulary by discussing favourite words and phrases.</a:t>
            </a:r>
          </a:p>
          <a:p>
            <a:pPr marL="177800" indent="-177800"/>
            <a:r>
              <a:rPr lang="en-GB" sz="900" dirty="0">
                <a:cs typeface="Times New Roman" panose="02020603050405020304" pitchFamily="18" charset="0"/>
              </a:rPr>
              <a:t>-Re-read phonically decodable books to build up fluency and confidence in word reading.</a:t>
            </a:r>
          </a:p>
          <a:p>
            <a:pPr marL="177800" indent="-177800"/>
            <a:r>
              <a:rPr lang="en-GB" sz="900" dirty="0">
                <a:cs typeface="Times New Roman" panose="02020603050405020304" pitchFamily="18" charset="0"/>
              </a:rPr>
              <a:t>-Answer questions in discussion with the teacher and make simple inferences.</a:t>
            </a:r>
          </a:p>
          <a:p>
            <a:pPr marL="177800" indent="-177800"/>
            <a:r>
              <a:rPr lang="en-GB" sz="900" dirty="0">
                <a:cs typeface="Times New Roman" panose="02020603050405020304" pitchFamily="18" charset="0"/>
              </a:rPr>
              <a:t>-Know the key plots of the stories they read.</a:t>
            </a:r>
          </a:p>
          <a:p>
            <a:pPr marL="177800" indent="-177800"/>
            <a:r>
              <a:rPr lang="en-GB" sz="900" dirty="0">
                <a:cs typeface="Times New Roman" panose="02020603050405020304" pitchFamily="18" charset="0"/>
              </a:rPr>
              <a:t>-Understand the layout and features of a nonfiction book.</a:t>
            </a:r>
          </a:p>
          <a:p>
            <a:pPr marL="177800" indent="-177800"/>
            <a:r>
              <a:rPr lang="en-GB" sz="900" dirty="0">
                <a:cs typeface="Times New Roman" panose="02020603050405020304" pitchFamily="18" charset="0"/>
              </a:rPr>
              <a:t>-Understand that Non-fiction books do not always need to be read from start to finish.</a:t>
            </a:r>
          </a:p>
          <a:p>
            <a:pPr marL="177800" indent="-177800"/>
            <a:r>
              <a:rPr lang="en-GB" sz="900" dirty="0">
                <a:cs typeface="Times New Roman" panose="02020603050405020304" pitchFamily="18" charset="0"/>
              </a:rPr>
              <a:t>-Use a contents page and glossary to find information.</a:t>
            </a:r>
          </a:p>
          <a:p>
            <a:pPr marL="177800" indent="-177800"/>
            <a:r>
              <a:rPr lang="en-GB" sz="900" dirty="0">
                <a:cs typeface="Times New Roman" panose="02020603050405020304" pitchFamily="18" charset="0"/>
              </a:rPr>
              <a:t>-Understand and use alphabetical order (to retrieve information).</a:t>
            </a:r>
          </a:p>
          <a:p>
            <a:pPr marL="177800" indent="-177800"/>
            <a:r>
              <a:rPr lang="en-GB" sz="900" dirty="0">
                <a:cs typeface="Times New Roman" panose="02020603050405020304" pitchFamily="18" charset="0"/>
              </a:rPr>
              <a:t>-Retrieve information from a nonfiction text.</a:t>
            </a:r>
          </a:p>
          <a:p>
            <a:pPr marL="177800" indent="-177800"/>
            <a:r>
              <a:rPr lang="en-GB" sz="900" dirty="0">
                <a:cs typeface="Times New Roman" panose="02020603050405020304" pitchFamily="18" charset="0"/>
              </a:rPr>
              <a:t>-Skim and scan for key words in a text.</a:t>
            </a:r>
          </a:p>
          <a:p>
            <a:pPr marL="177800" indent="-177800"/>
            <a:r>
              <a:rPr lang="en-GB" sz="900" dirty="0">
                <a:cs typeface="Times New Roman" panose="02020603050405020304" pitchFamily="18" charset="0"/>
              </a:rPr>
              <a:t>-Talk about events in what is read or heard read and link them to his/her own experiences.</a:t>
            </a:r>
          </a:p>
          <a:p>
            <a:pPr marL="177800" indent="-177800"/>
            <a:r>
              <a:rPr lang="en-GB" sz="900" dirty="0">
                <a:cs typeface="Times New Roman" panose="02020603050405020304" pitchFamily="18" charset="0"/>
              </a:rPr>
              <a:t>-Apply phonic knowledge to decode words until automatic decoding is embedded.</a:t>
            </a:r>
          </a:p>
          <a:p>
            <a:pPr marL="177800" indent="-177800"/>
            <a:r>
              <a:rPr lang="en-GB" sz="900" dirty="0">
                <a:cs typeface="Times New Roman" panose="02020603050405020304" pitchFamily="18" charset="0"/>
              </a:rPr>
              <a:t>-Recognise alternative sounds for graphemes.</a:t>
            </a:r>
          </a:p>
          <a:p>
            <a:pPr marL="177800" indent="-177800"/>
            <a:r>
              <a:rPr lang="en-GB" sz="900" dirty="0">
                <a:cs typeface="Times New Roman" panose="02020603050405020304" pitchFamily="18" charset="0"/>
              </a:rPr>
              <a:t>-Draw on what they already know including background information and vocabulary.</a:t>
            </a:r>
          </a:p>
          <a:p>
            <a:pPr marL="177800" indent="-177800"/>
            <a:r>
              <a:rPr lang="en-GB" sz="900" dirty="0">
                <a:cs typeface="Times New Roman" panose="02020603050405020304" pitchFamily="18" charset="0"/>
              </a:rPr>
              <a:t>-Check that the text makes sense, correcting inaccurate reading.</a:t>
            </a:r>
          </a:p>
        </p:txBody>
      </p:sp>
      <p:sp>
        <p:nvSpPr>
          <p:cNvPr id="16" name="TextBox 15">
            <a:extLst>
              <a:ext uri="{FF2B5EF4-FFF2-40B4-BE49-F238E27FC236}">
                <a16:creationId xmlns:a16="http://schemas.microsoft.com/office/drawing/2014/main" id="{2D5E794B-6FF0-4E8C-9757-2EA28EC73E4E}"/>
              </a:ext>
            </a:extLst>
          </p:cNvPr>
          <p:cNvSpPr txBox="1"/>
          <p:nvPr/>
        </p:nvSpPr>
        <p:spPr>
          <a:xfrm>
            <a:off x="148304" y="239725"/>
            <a:ext cx="3081994" cy="3131627"/>
          </a:xfrm>
          <a:prstGeom prst="rect">
            <a:avLst/>
          </a:prstGeom>
          <a:solidFill>
            <a:schemeClr val="bg1"/>
          </a:solidFill>
          <a:ln>
            <a:solidFill>
              <a:schemeClr val="tx1"/>
            </a:solidFill>
          </a:ln>
        </p:spPr>
        <p:txBody>
          <a:bodyPr wrap="square" rtlCol="0">
            <a:spAutoFit/>
          </a:bodyPr>
          <a:lstStyle/>
          <a:p>
            <a:r>
              <a:rPr lang="en-GB" sz="1200" b="1" u="sng" dirty="0"/>
              <a:t>Maths –</a:t>
            </a:r>
            <a:r>
              <a:rPr lang="en-GB" sz="1200" b="1" dirty="0"/>
              <a:t> </a:t>
            </a:r>
            <a:r>
              <a:rPr lang="en-GB" sz="1200" b="1" u="sng" dirty="0"/>
              <a:t>Statistics</a:t>
            </a:r>
          </a:p>
          <a:p>
            <a:endParaRPr lang="en-GB" sz="1000" b="1" u="sng" dirty="0"/>
          </a:p>
          <a:p>
            <a:r>
              <a:rPr lang="en-GB" sz="1050" dirty="0"/>
              <a:t>-</a:t>
            </a:r>
            <a:r>
              <a:rPr lang="en-GB" sz="1000" dirty="0"/>
              <a:t>Interpret and construct simple pictograms, tally charts, block diagrams and tables.</a:t>
            </a:r>
          </a:p>
          <a:p>
            <a:r>
              <a:rPr lang="en-GB" sz="1000" dirty="0"/>
              <a:t>-Ask and answer simple questions by counting the number of objects in each category and sorting the categories by quantity.</a:t>
            </a:r>
          </a:p>
          <a:p>
            <a:r>
              <a:rPr lang="en-GB" sz="1000" dirty="0"/>
              <a:t>- Ask-and-answer questions about totalling and comparing categorical data.</a:t>
            </a:r>
          </a:p>
          <a:p>
            <a:endParaRPr lang="en-GB" sz="1050" dirty="0"/>
          </a:p>
          <a:p>
            <a:r>
              <a:rPr lang="en-GB" sz="1200" b="1" u="sng" dirty="0"/>
              <a:t>Position and Direction</a:t>
            </a:r>
          </a:p>
          <a:p>
            <a:endParaRPr lang="en-GB" sz="1200" b="1" u="sng" dirty="0"/>
          </a:p>
          <a:p>
            <a:r>
              <a:rPr lang="en-GB" sz="1050" b="1" dirty="0"/>
              <a:t>-</a:t>
            </a:r>
            <a:r>
              <a:rPr lang="en-GB" sz="1000" b="1" dirty="0"/>
              <a:t>O</a:t>
            </a:r>
            <a:r>
              <a:rPr lang="en-GB" sz="1000" dirty="0"/>
              <a:t>rder and arrange combinations of mathematical objects in patterns and sequences.</a:t>
            </a:r>
          </a:p>
          <a:p>
            <a:r>
              <a:rPr lang="en-GB" sz="1000" dirty="0"/>
              <a:t>-Use mathematical vocabulary to describe position, direction and movement, including movement in a straight line and distinguishing between rotation as a turn and in terms of right angles for quarter, half and three-quarter turns (clockwise and anti-clockwise)</a:t>
            </a:r>
          </a:p>
        </p:txBody>
      </p:sp>
      <p:sp>
        <p:nvSpPr>
          <p:cNvPr id="19" name="TextBox 18">
            <a:extLst>
              <a:ext uri="{FF2B5EF4-FFF2-40B4-BE49-F238E27FC236}">
                <a16:creationId xmlns:a16="http://schemas.microsoft.com/office/drawing/2014/main" id="{35DB1BC4-6706-4D5C-99BF-50E53B92AEFC}"/>
              </a:ext>
            </a:extLst>
          </p:cNvPr>
          <p:cNvSpPr txBox="1"/>
          <p:nvPr/>
        </p:nvSpPr>
        <p:spPr>
          <a:xfrm>
            <a:off x="5111750" y="2988013"/>
            <a:ext cx="4594071" cy="3747180"/>
          </a:xfrm>
          <a:prstGeom prst="rect">
            <a:avLst/>
          </a:prstGeom>
          <a:solidFill>
            <a:schemeClr val="bg1"/>
          </a:solidFill>
          <a:ln>
            <a:solidFill>
              <a:schemeClr val="tx1"/>
            </a:solidFill>
          </a:ln>
        </p:spPr>
        <p:txBody>
          <a:bodyPr wrap="square" rtlCol="0">
            <a:spAutoFit/>
          </a:bodyPr>
          <a:lstStyle/>
          <a:p>
            <a:r>
              <a:rPr lang="en-GB" sz="1050" b="1" dirty="0"/>
              <a:t>Writing</a:t>
            </a:r>
          </a:p>
          <a:p>
            <a:r>
              <a:rPr lang="en-GB" sz="900" dirty="0"/>
              <a:t>-Compose and write sentences independently to convey ideas.</a:t>
            </a:r>
            <a:endParaRPr lang="en-GB" sz="900" b="1" dirty="0"/>
          </a:p>
          <a:p>
            <a:r>
              <a:rPr lang="en-GB" sz="900" dirty="0"/>
              <a:t>-Write sentences, sequencing them to form short narratives (real or fictional).</a:t>
            </a:r>
          </a:p>
          <a:p>
            <a:r>
              <a:rPr lang="en-GB" sz="900" dirty="0"/>
              <a:t>-Write sentences by re-reading what he/she has written to check that it makes sense.</a:t>
            </a:r>
          </a:p>
          <a:p>
            <a:r>
              <a:rPr lang="en-GB" sz="900" dirty="0"/>
              <a:t>-Write effectively and coherently for different purposes, drawing on his/her reading to inform the vocabulary and grammar of his/her writing.</a:t>
            </a:r>
          </a:p>
          <a:p>
            <a:r>
              <a:rPr lang="en-GB" sz="900" dirty="0"/>
              <a:t>-Consider what he/she is going to write before beginning by writing down ideas and/or key words, including new vocabulary.</a:t>
            </a:r>
          </a:p>
          <a:p>
            <a:r>
              <a:rPr lang="en-GB" sz="900" dirty="0"/>
              <a:t>-Make simple additions, revisions and corrections to his/her own writing by proof-reading e.g. check for errors in spelling, grammar and punctuation or add/improve words and phrases independently or following  a conversation with the teacher</a:t>
            </a:r>
            <a:endParaRPr lang="en-GB" sz="900" b="1" u="sng" dirty="0"/>
          </a:p>
          <a:p>
            <a:r>
              <a:rPr lang="en-GB" sz="1000" b="1" u="sng" dirty="0"/>
              <a:t>Grammar, punctuation and spelling   </a:t>
            </a:r>
            <a:endParaRPr lang="en-GB" sz="900" dirty="0"/>
          </a:p>
          <a:p>
            <a:r>
              <a:rPr lang="en-GB" sz="900" dirty="0"/>
              <a:t>Use capital letters and full stops to demarcate sentences in some of his/her writing</a:t>
            </a:r>
          </a:p>
          <a:p>
            <a:r>
              <a:rPr lang="en-GB" sz="900" dirty="0"/>
              <a:t>Use co-ordination (using or, and, but) and some subordination (using when, if, that, because) to join clauses</a:t>
            </a:r>
          </a:p>
          <a:p>
            <a:r>
              <a:rPr lang="en-GB" sz="900" dirty="0"/>
              <a:t>Use expanded noun phrases for description and specification e.g. the blue butterfly, plain flour, the man in the moon</a:t>
            </a:r>
          </a:p>
          <a:p>
            <a:r>
              <a:rPr lang="en-GB" sz="900" dirty="0"/>
              <a:t>Begin to punctuate work using question marks and exclamation marks</a:t>
            </a:r>
          </a:p>
          <a:p>
            <a:r>
              <a:rPr lang="en-GB" sz="900" dirty="0"/>
              <a:t>Segment spoken words into phonemes and represent them with graphemes, spelling some correctly and making phonically-plausible attempts at others.</a:t>
            </a:r>
            <a:endParaRPr lang="en-GB" sz="1000" b="1" u="sng" dirty="0"/>
          </a:p>
          <a:p>
            <a:r>
              <a:rPr lang="en-GB" sz="1000" b="1" u="sng" dirty="0"/>
              <a:t>Handwriting</a:t>
            </a:r>
          </a:p>
          <a:p>
            <a:r>
              <a:rPr lang="en-GB" sz="900" dirty="0"/>
              <a:t>-Form lower-case letters in the correct direction, starting and finishing in the right place.</a:t>
            </a:r>
          </a:p>
          <a:p>
            <a:r>
              <a:rPr lang="en-GB" sz="900" dirty="0"/>
              <a:t>-Form capital letters.</a:t>
            </a:r>
          </a:p>
          <a:p>
            <a:r>
              <a:rPr lang="en-GB" sz="900" dirty="0"/>
              <a:t>-Use the diagonal and horizontal strokes needed to join letters.</a:t>
            </a:r>
          </a:p>
          <a:p>
            <a:r>
              <a:rPr lang="en-GB" sz="900" dirty="0"/>
              <a:t>-Write capital letters and digits of the correct size, orientation and relationship to one another and to lower case letters.</a:t>
            </a:r>
          </a:p>
        </p:txBody>
      </p:sp>
      <p:sp>
        <p:nvSpPr>
          <p:cNvPr id="20" name="TextBox 19">
            <a:extLst>
              <a:ext uri="{FF2B5EF4-FFF2-40B4-BE49-F238E27FC236}">
                <a16:creationId xmlns:a16="http://schemas.microsoft.com/office/drawing/2014/main" id="{C201C870-5CB8-4F6F-B1BC-9ABDAEB89610}"/>
              </a:ext>
            </a:extLst>
          </p:cNvPr>
          <p:cNvSpPr txBox="1"/>
          <p:nvPr/>
        </p:nvSpPr>
        <p:spPr>
          <a:xfrm>
            <a:off x="3230298" y="682153"/>
            <a:ext cx="3132172" cy="2246769"/>
          </a:xfrm>
          <a:prstGeom prst="rect">
            <a:avLst/>
          </a:prstGeom>
          <a:noFill/>
        </p:spPr>
        <p:txBody>
          <a:bodyPr wrap="square" rtlCol="0">
            <a:spAutoFit/>
          </a:bodyPr>
          <a:lstStyle/>
          <a:p>
            <a:pPr algn="ctr"/>
            <a:r>
              <a:rPr lang="en-GB" sz="2000" b="1" u="sng" dirty="0"/>
              <a:t>Year 2</a:t>
            </a:r>
          </a:p>
          <a:p>
            <a:pPr algn="ctr"/>
            <a:r>
              <a:rPr lang="en-GB" sz="2000" b="1" dirty="0"/>
              <a:t>   </a:t>
            </a:r>
            <a:r>
              <a:rPr lang="en-GB" sz="2000" b="1" u="sng" dirty="0"/>
              <a:t>Sea Turtles</a:t>
            </a:r>
          </a:p>
          <a:p>
            <a:pPr algn="ctr"/>
            <a:r>
              <a:rPr lang="en-GB" sz="2000" b="1" u="sng" dirty="0"/>
              <a:t>Term 6</a:t>
            </a:r>
          </a:p>
          <a:p>
            <a:pPr algn="ctr"/>
            <a:r>
              <a:rPr lang="en-GB" sz="2000" b="1" dirty="0"/>
              <a:t> </a:t>
            </a:r>
          </a:p>
          <a:p>
            <a:pPr algn="ctr"/>
            <a:r>
              <a:rPr lang="en-GB" sz="2000" b="1" dirty="0">
                <a:solidFill>
                  <a:srgbClr val="7030A0"/>
                </a:solidFill>
              </a:rPr>
              <a:t>   How is the weather different on hot and cold places</a:t>
            </a:r>
            <a:r>
              <a:rPr lang="en-GB" sz="1600" b="1" dirty="0">
                <a:solidFill>
                  <a:srgbClr val="7030A0"/>
                </a:solidFill>
              </a:rPr>
              <a:t>?</a:t>
            </a:r>
            <a:endParaRPr lang="en-GB" sz="1600" b="1" dirty="0"/>
          </a:p>
        </p:txBody>
      </p:sp>
      <p:pic>
        <p:nvPicPr>
          <p:cNvPr id="5" name="Picture 4">
            <a:extLst>
              <a:ext uri="{FF2B5EF4-FFF2-40B4-BE49-F238E27FC236}">
                <a16:creationId xmlns:a16="http://schemas.microsoft.com/office/drawing/2014/main" id="{16726FE4-27F8-DB8D-4D4A-78415AAB31B8}"/>
              </a:ext>
            </a:extLst>
          </p:cNvPr>
          <p:cNvPicPr>
            <a:picLocks noChangeAspect="1"/>
          </p:cNvPicPr>
          <p:nvPr/>
        </p:nvPicPr>
        <p:blipFill>
          <a:blip r:embed="rId2"/>
          <a:stretch>
            <a:fillRect/>
          </a:stretch>
        </p:blipFill>
        <p:spPr>
          <a:xfrm>
            <a:off x="7737875" y="219639"/>
            <a:ext cx="1967946" cy="2548550"/>
          </a:xfrm>
          <a:prstGeom prst="rect">
            <a:avLst/>
          </a:prstGeom>
        </p:spPr>
      </p:pic>
      <p:pic>
        <p:nvPicPr>
          <p:cNvPr id="7" name="Picture 6">
            <a:extLst>
              <a:ext uri="{FF2B5EF4-FFF2-40B4-BE49-F238E27FC236}">
                <a16:creationId xmlns:a16="http://schemas.microsoft.com/office/drawing/2014/main" id="{65D8B74D-27FC-ACA5-B7E8-9409ADF61475}"/>
              </a:ext>
            </a:extLst>
          </p:cNvPr>
          <p:cNvPicPr>
            <a:picLocks noChangeAspect="1"/>
          </p:cNvPicPr>
          <p:nvPr/>
        </p:nvPicPr>
        <p:blipFill>
          <a:blip r:embed="rId3"/>
          <a:stretch>
            <a:fillRect/>
          </a:stretch>
        </p:blipFill>
        <p:spPr>
          <a:xfrm>
            <a:off x="5719311" y="77508"/>
            <a:ext cx="1912786" cy="1867062"/>
          </a:xfrm>
          <a:prstGeom prst="rect">
            <a:avLst/>
          </a:prstGeom>
        </p:spPr>
      </p:pic>
    </p:spTree>
    <p:extLst>
      <p:ext uri="{BB962C8B-B14F-4D97-AF65-F5344CB8AC3E}">
        <p14:creationId xmlns:p14="http://schemas.microsoft.com/office/powerpoint/2010/main" val="4170706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12738BC-33DD-4E83-B0C5-4439A2351D72}"/>
              </a:ext>
            </a:extLst>
          </p:cNvPr>
          <p:cNvSpPr txBox="1"/>
          <p:nvPr/>
        </p:nvSpPr>
        <p:spPr>
          <a:xfrm>
            <a:off x="7224761" y="178640"/>
            <a:ext cx="2552177" cy="3308598"/>
          </a:xfrm>
          <a:prstGeom prst="rect">
            <a:avLst/>
          </a:prstGeom>
          <a:solidFill>
            <a:schemeClr val="bg1"/>
          </a:solidFill>
          <a:ln>
            <a:solidFill>
              <a:schemeClr val="tx1"/>
            </a:solidFill>
          </a:ln>
        </p:spPr>
        <p:txBody>
          <a:bodyPr wrap="square" lIns="91440" tIns="45720" rIns="91440" bIns="45720" rtlCol="0" anchor="t">
            <a:spAutoFit/>
          </a:bodyPr>
          <a:lstStyle/>
          <a:p>
            <a:r>
              <a:rPr lang="en-GB" sz="1100" b="1" u="sng" dirty="0"/>
              <a:t>PSHE</a:t>
            </a:r>
            <a:r>
              <a:rPr lang="en-GB" sz="1100" b="1" dirty="0"/>
              <a:t> –</a:t>
            </a:r>
            <a:r>
              <a:rPr lang="en-GB" sz="1100" b="1" dirty="0">
                <a:latin typeface="Calibri" panose="020F0502020204030204" pitchFamily="34" charset="0"/>
                <a:cs typeface="Times New Roman" panose="02020603050405020304" pitchFamily="18" charset="0"/>
              </a:rPr>
              <a:t> Changing Me</a:t>
            </a:r>
          </a:p>
          <a:p>
            <a:r>
              <a:rPr lang="en-GB" sz="1100" dirty="0"/>
              <a:t>-</a:t>
            </a:r>
            <a:r>
              <a:rPr lang="en-GB" sz="1100" dirty="0">
                <a:effectLst/>
                <a:ea typeface="MS Mincho" panose="02020609040205080304" pitchFamily="49" charset="-128"/>
                <a:cs typeface="Times New Roman" panose="02020603050405020304" pitchFamily="18" charset="0"/>
              </a:rPr>
              <a:t>I </a:t>
            </a:r>
            <a:r>
              <a:rPr lang="en-GB" sz="1100" dirty="0"/>
              <a:t>can recognise cycles of life in nature.</a:t>
            </a:r>
          </a:p>
          <a:p>
            <a:r>
              <a:rPr lang="en-GB" sz="1100" dirty="0"/>
              <a:t>-I can tell you about the natural process of growing from young to old and understand that this is not in my control.</a:t>
            </a:r>
          </a:p>
          <a:p>
            <a:r>
              <a:rPr lang="en-GB" sz="1100" dirty="0"/>
              <a:t>-I can recognise how my body has changed since I was a baby and where I am on the continuum from young to old.</a:t>
            </a:r>
          </a:p>
          <a:p>
            <a:r>
              <a:rPr lang="en-GB" sz="1100" dirty="0"/>
              <a:t>-I can recognise the physical differences between boys and girls, use the correct names for parts of the body and appreciate that some parts of my body are private.</a:t>
            </a:r>
          </a:p>
          <a:p>
            <a:endParaRPr lang="en-GB" sz="1100" dirty="0">
              <a:effectLst/>
              <a:ea typeface="MS Mincho" panose="02020609040205080304" pitchFamily="49" charset="-128"/>
              <a:cs typeface="Times New Roman" panose="02020603050405020304" pitchFamily="18" charset="0"/>
            </a:endParaRPr>
          </a:p>
          <a:p>
            <a:r>
              <a:rPr lang="en-GB" sz="1100" b="1" u="sng" dirty="0"/>
              <a:t>RSHE</a:t>
            </a:r>
            <a:r>
              <a:rPr lang="en-GB" sz="1100" b="1" dirty="0"/>
              <a:t> –  Asking for Help</a:t>
            </a:r>
          </a:p>
          <a:p>
            <a:r>
              <a:rPr lang="en-GB" sz="1100" dirty="0"/>
              <a:t> -I know the difference between secrets and surprises, and the importance of not keeping a secret that makes them feel uncomfortable, worried or afraid</a:t>
            </a:r>
            <a:r>
              <a:rPr lang="en-GB" sz="1000" dirty="0"/>
              <a:t>.</a:t>
            </a:r>
          </a:p>
        </p:txBody>
      </p:sp>
      <p:sp>
        <p:nvSpPr>
          <p:cNvPr id="8" name="TextBox 7">
            <a:extLst>
              <a:ext uri="{FF2B5EF4-FFF2-40B4-BE49-F238E27FC236}">
                <a16:creationId xmlns:a16="http://schemas.microsoft.com/office/drawing/2014/main" id="{194C6088-44CB-4484-9855-5B9FD45BD91A}"/>
              </a:ext>
            </a:extLst>
          </p:cNvPr>
          <p:cNvSpPr txBox="1"/>
          <p:nvPr/>
        </p:nvSpPr>
        <p:spPr>
          <a:xfrm>
            <a:off x="114553" y="184570"/>
            <a:ext cx="2658980" cy="2862322"/>
          </a:xfrm>
          <a:prstGeom prst="rect">
            <a:avLst/>
          </a:prstGeom>
          <a:solidFill>
            <a:schemeClr val="bg1"/>
          </a:solidFill>
          <a:ln>
            <a:solidFill>
              <a:schemeClr val="tx1"/>
            </a:solidFill>
          </a:ln>
        </p:spPr>
        <p:txBody>
          <a:bodyPr wrap="square" lIns="91440" tIns="45720" rIns="91440" bIns="45720" rtlCol="0" anchor="t">
            <a:spAutoFit/>
          </a:bodyPr>
          <a:lstStyle/>
          <a:p>
            <a:r>
              <a:rPr lang="en-GB" sz="1200" b="1" u="sng" dirty="0"/>
              <a:t>Geography</a:t>
            </a:r>
          </a:p>
          <a:p>
            <a:r>
              <a:rPr lang="en-GB" sz="1200" b="1" dirty="0"/>
              <a:t>Would you prefer to live in a hot or a cold place?</a:t>
            </a:r>
          </a:p>
          <a:p>
            <a:r>
              <a:rPr lang="en-GB" sz="1200" dirty="0"/>
              <a:t>-Understand geographical similarities and differences through studying the human and physical geography of a small area of the United Kingdom, and of a small area in a contrasting non-European country.</a:t>
            </a:r>
          </a:p>
          <a:p>
            <a:r>
              <a:rPr lang="en-GB" sz="1200" dirty="0"/>
              <a:t>-Identify seasonal and daily weather patterns in the United Kingdom and the location of hot and cold areas of the world in relation to the Equator and the North and South Poles.</a:t>
            </a:r>
          </a:p>
          <a:p>
            <a:r>
              <a:rPr lang="en-GB" sz="1200" dirty="0"/>
              <a:t> </a:t>
            </a:r>
          </a:p>
        </p:txBody>
      </p:sp>
      <p:sp>
        <p:nvSpPr>
          <p:cNvPr id="10" name="TextBox 9">
            <a:extLst>
              <a:ext uri="{FF2B5EF4-FFF2-40B4-BE49-F238E27FC236}">
                <a16:creationId xmlns:a16="http://schemas.microsoft.com/office/drawing/2014/main" id="{6FF1AB19-13E5-49C2-B1CF-51CD91751998}"/>
              </a:ext>
            </a:extLst>
          </p:cNvPr>
          <p:cNvSpPr txBox="1"/>
          <p:nvPr/>
        </p:nvSpPr>
        <p:spPr>
          <a:xfrm>
            <a:off x="3008671" y="4338975"/>
            <a:ext cx="4020460" cy="2277547"/>
          </a:xfrm>
          <a:prstGeom prst="rect">
            <a:avLst/>
          </a:prstGeom>
          <a:solidFill>
            <a:schemeClr val="bg1"/>
          </a:solidFill>
          <a:ln>
            <a:solidFill>
              <a:schemeClr val="tx1"/>
            </a:solidFill>
          </a:ln>
        </p:spPr>
        <p:txBody>
          <a:bodyPr wrap="square" rtlCol="0">
            <a:spAutoFit/>
          </a:bodyPr>
          <a:lstStyle/>
          <a:p>
            <a:r>
              <a:rPr lang="en-GB" sz="1200" b="1" u="sng" dirty="0"/>
              <a:t>Science – Animals Including Humans – Life Cycles</a:t>
            </a:r>
          </a:p>
          <a:p>
            <a:pPr lvl="0"/>
            <a:r>
              <a:rPr lang="en-GB" sz="1200" dirty="0"/>
              <a:t>-Notice that animals, including humans, have offspring which grow into adults.</a:t>
            </a:r>
          </a:p>
          <a:p>
            <a:pPr lvl="0"/>
            <a:endParaRPr lang="en-GB" sz="1200" dirty="0"/>
          </a:p>
          <a:p>
            <a:r>
              <a:rPr lang="en-GB" sz="1200" b="1" dirty="0"/>
              <a:t>Working scientifically</a:t>
            </a:r>
            <a:endParaRPr lang="en-GB" sz="1200" dirty="0"/>
          </a:p>
          <a:p>
            <a:pPr lvl="0"/>
            <a:r>
              <a:rPr lang="en-GB" sz="1200" dirty="0"/>
              <a:t>-Asking simple questions and recognising that they can be answered in different ways.</a:t>
            </a:r>
          </a:p>
          <a:p>
            <a:pPr lvl="0"/>
            <a:r>
              <a:rPr lang="en-GB" sz="1200" dirty="0"/>
              <a:t>--Identifying and classifying.</a:t>
            </a:r>
          </a:p>
          <a:p>
            <a:pPr lvl="0"/>
            <a:r>
              <a:rPr lang="en-GB" sz="1200" dirty="0"/>
              <a:t>-Using their observations and ideas to suggest answers to questions</a:t>
            </a:r>
          </a:p>
          <a:p>
            <a:r>
              <a:rPr lang="en-GB" sz="1200" dirty="0"/>
              <a:t>-Gathering and recording data to help in answering questions.</a:t>
            </a:r>
          </a:p>
          <a:p>
            <a:endParaRPr lang="en-GB" sz="1000" dirty="0"/>
          </a:p>
        </p:txBody>
      </p:sp>
      <p:sp>
        <p:nvSpPr>
          <p:cNvPr id="11" name="TextBox 10">
            <a:extLst>
              <a:ext uri="{FF2B5EF4-FFF2-40B4-BE49-F238E27FC236}">
                <a16:creationId xmlns:a16="http://schemas.microsoft.com/office/drawing/2014/main" id="{26B5B870-9396-43E8-8746-DC5AAC090A85}"/>
              </a:ext>
            </a:extLst>
          </p:cNvPr>
          <p:cNvSpPr txBox="1"/>
          <p:nvPr/>
        </p:nvSpPr>
        <p:spPr>
          <a:xfrm rot="10800000" flipV="1">
            <a:off x="138381" y="3200202"/>
            <a:ext cx="2650730" cy="3416320"/>
          </a:xfrm>
          <a:prstGeom prst="rect">
            <a:avLst/>
          </a:prstGeom>
          <a:solidFill>
            <a:schemeClr val="bg1"/>
          </a:solidFill>
          <a:ln>
            <a:solidFill>
              <a:schemeClr val="tx1"/>
            </a:solidFill>
          </a:ln>
        </p:spPr>
        <p:txBody>
          <a:bodyPr wrap="square" rtlCol="0">
            <a:spAutoFit/>
          </a:bodyPr>
          <a:lstStyle/>
          <a:p>
            <a:r>
              <a:rPr lang="en-GB" sz="1200" b="1" u="sng" dirty="0"/>
              <a:t> Design and Technology -</a:t>
            </a:r>
          </a:p>
          <a:p>
            <a:r>
              <a:rPr lang="en-GB" sz="1200" b="1" dirty="0"/>
              <a:t>Mechanisms Fairground Wheel</a:t>
            </a:r>
          </a:p>
          <a:p>
            <a:r>
              <a:rPr lang="en-GB" sz="1200" dirty="0"/>
              <a:t>-Explore and use mechanisms [for example, levers, sliders, wheels and axles], in their products. </a:t>
            </a:r>
          </a:p>
          <a:p>
            <a:r>
              <a:rPr lang="en-GB" sz="1200" dirty="0"/>
              <a:t>-Design purposeful, functional, appealing products for themselves and other users based on design criteria.</a:t>
            </a:r>
          </a:p>
          <a:p>
            <a:r>
              <a:rPr lang="en-GB" sz="1200" dirty="0"/>
              <a:t>-Evaluate their ideas and products against design criteria </a:t>
            </a:r>
            <a:endParaRPr lang="en-GB" sz="1200" b="1" dirty="0"/>
          </a:p>
          <a:p>
            <a:r>
              <a:rPr lang="en-GB" sz="1200" b="1" u="sng" dirty="0">
                <a:solidFill>
                  <a:srgbClr val="222222"/>
                </a:solidFill>
              </a:rPr>
              <a:t>Art and Design </a:t>
            </a:r>
            <a:r>
              <a:rPr lang="en-GB" sz="1200" b="1" dirty="0">
                <a:solidFill>
                  <a:srgbClr val="222222"/>
                </a:solidFill>
              </a:rPr>
              <a:t>– Sculpture and 3D Houses</a:t>
            </a:r>
          </a:p>
          <a:p>
            <a:r>
              <a:rPr lang="en-GB" sz="1200" dirty="0">
                <a:solidFill>
                  <a:srgbClr val="222222"/>
                </a:solidFill>
              </a:rPr>
              <a:t>-U</a:t>
            </a:r>
            <a:r>
              <a:rPr lang="en-GB" sz="1200" dirty="0"/>
              <a:t>se sculpture to develop and share their ideas, experiences and imagination.</a:t>
            </a:r>
          </a:p>
          <a:p>
            <a:r>
              <a:rPr lang="en-GB" sz="1200" dirty="0"/>
              <a:t>-Develop a wide range of art and design techniques in using pattern, texture, line, shape, form and space. </a:t>
            </a:r>
            <a:endParaRPr lang="en-GB" sz="1200" b="1" dirty="0"/>
          </a:p>
        </p:txBody>
      </p:sp>
      <p:sp>
        <p:nvSpPr>
          <p:cNvPr id="12" name="TextBox 11">
            <a:extLst>
              <a:ext uri="{FF2B5EF4-FFF2-40B4-BE49-F238E27FC236}">
                <a16:creationId xmlns:a16="http://schemas.microsoft.com/office/drawing/2014/main" id="{53427064-EA5A-4F1B-88EB-691EFD2EE2A3}"/>
              </a:ext>
            </a:extLst>
          </p:cNvPr>
          <p:cNvSpPr txBox="1"/>
          <p:nvPr/>
        </p:nvSpPr>
        <p:spPr>
          <a:xfrm>
            <a:off x="7149941" y="4722695"/>
            <a:ext cx="2617678" cy="2000548"/>
          </a:xfrm>
          <a:prstGeom prst="rect">
            <a:avLst/>
          </a:prstGeom>
          <a:solidFill>
            <a:schemeClr val="bg1"/>
          </a:solidFill>
          <a:ln>
            <a:solidFill>
              <a:schemeClr val="tx1"/>
            </a:solidFill>
          </a:ln>
        </p:spPr>
        <p:txBody>
          <a:bodyPr wrap="square" rtlCol="0" anchor="t">
            <a:spAutoFit/>
          </a:bodyPr>
          <a:lstStyle/>
          <a:p>
            <a:r>
              <a:rPr lang="en-GB" sz="1200" b="1" u="sng" dirty="0"/>
              <a:t>R.E.-What makes some places special to believers?</a:t>
            </a:r>
          </a:p>
          <a:p>
            <a:r>
              <a:rPr lang="en-GB" sz="1000" dirty="0"/>
              <a:t>-Recognise that there are special places where people go to worship and talk about what people do there.</a:t>
            </a:r>
          </a:p>
          <a:p>
            <a:r>
              <a:rPr lang="en-GB" sz="1000" dirty="0"/>
              <a:t>-Identify at least three objects used in worship in two religions and give a simple account of how they are used and something about what they mean.</a:t>
            </a:r>
          </a:p>
          <a:p>
            <a:r>
              <a:rPr lang="en-GB" sz="1000" dirty="0"/>
              <a:t>- Identify a belief about worship and a belief about God, connecting these beliefs simply to a place of worship.</a:t>
            </a:r>
          </a:p>
        </p:txBody>
      </p:sp>
      <p:sp>
        <p:nvSpPr>
          <p:cNvPr id="18" name="TextBox 17">
            <a:extLst>
              <a:ext uri="{FF2B5EF4-FFF2-40B4-BE49-F238E27FC236}">
                <a16:creationId xmlns:a16="http://schemas.microsoft.com/office/drawing/2014/main" id="{9543B879-2D8B-4C7C-ACF8-9C68C297BEBF}"/>
              </a:ext>
            </a:extLst>
          </p:cNvPr>
          <p:cNvSpPr txBox="1"/>
          <p:nvPr/>
        </p:nvSpPr>
        <p:spPr>
          <a:xfrm>
            <a:off x="2860750" y="179848"/>
            <a:ext cx="2117506" cy="3108543"/>
          </a:xfrm>
          <a:prstGeom prst="rect">
            <a:avLst/>
          </a:prstGeom>
          <a:solidFill>
            <a:schemeClr val="bg1"/>
          </a:solidFill>
          <a:ln>
            <a:solidFill>
              <a:schemeClr val="tx1"/>
            </a:solidFill>
          </a:ln>
        </p:spPr>
        <p:txBody>
          <a:bodyPr wrap="square" rtlCol="0">
            <a:spAutoFit/>
          </a:bodyPr>
          <a:lstStyle/>
          <a:p>
            <a:r>
              <a:rPr lang="en-GB" sz="1200" b="1" u="sng" dirty="0"/>
              <a:t>Computing</a:t>
            </a:r>
            <a:r>
              <a:rPr lang="en-GB" sz="1200" b="1" dirty="0"/>
              <a:t> –  </a:t>
            </a:r>
          </a:p>
          <a:p>
            <a:r>
              <a:rPr lang="en-GB" sz="1200" b="1" dirty="0"/>
              <a:t>Programming Quizzes and E-safety</a:t>
            </a:r>
          </a:p>
          <a:p>
            <a:pPr lvl="0"/>
            <a:r>
              <a:rPr lang="en-GB" sz="1000" b="1" dirty="0"/>
              <a:t>- </a:t>
            </a:r>
            <a:r>
              <a:rPr lang="en-GB" sz="1000" dirty="0"/>
              <a:t>Understand what algorithms are; how they are implemented as programs on digital devices; and that programs execute by following precise and unambiguous instructions. </a:t>
            </a:r>
          </a:p>
          <a:p>
            <a:pPr lvl="0"/>
            <a:r>
              <a:rPr lang="en-GB" sz="1000" dirty="0"/>
              <a:t>- Create and debug simple programs </a:t>
            </a:r>
          </a:p>
          <a:p>
            <a:pPr lvl="0"/>
            <a:r>
              <a:rPr lang="en-GB" sz="1000" dirty="0"/>
              <a:t>- Use logical reasoning to predict the behaviour of simple programs.</a:t>
            </a:r>
          </a:p>
          <a:p>
            <a:pPr lvl="0"/>
            <a:r>
              <a:rPr lang="en-GB" sz="1000" dirty="0">
                <a:solidFill>
                  <a:srgbClr val="000000"/>
                </a:solidFill>
                <a:ea typeface="MS Mincho" panose="02020609040205080304" pitchFamily="49" charset="-128"/>
                <a:cs typeface="Times New Roman" panose="02020603050405020304" pitchFamily="18" charset="0"/>
              </a:rPr>
              <a:t>- </a:t>
            </a:r>
            <a:r>
              <a:rPr lang="en-GB" sz="1000" u="none" strike="noStrike" dirty="0">
                <a:solidFill>
                  <a:srgbClr val="000000"/>
                </a:solidFill>
                <a:effectLst/>
                <a:ea typeface="MS Mincho" panose="02020609040205080304" pitchFamily="49" charset="-128"/>
                <a:cs typeface="Times New Roman" panose="02020603050405020304" pitchFamily="18" charset="0"/>
              </a:rPr>
              <a:t>Use technology safely and respectfully, keeping personal information private; identify where to go for help and support when they have concerns about content or contact on the internet or other online technologies</a:t>
            </a:r>
            <a:r>
              <a:rPr lang="en-GB" sz="1000" b="1" u="none" strike="noStrike" dirty="0">
                <a:solidFill>
                  <a:srgbClr val="000000"/>
                </a:solidFill>
                <a:effectLst/>
                <a:ea typeface="MS Mincho" panose="02020609040205080304" pitchFamily="49" charset="-128"/>
                <a:cs typeface="Times New Roman" panose="02020603050405020304" pitchFamily="18" charset="0"/>
              </a:rPr>
              <a:t>.</a:t>
            </a:r>
            <a:endParaRPr lang="en-GB" sz="1000" u="none" strike="noStrike" dirty="0">
              <a:effectLst/>
              <a:ea typeface="MS Mincho" panose="02020609040205080304" pitchFamily="49" charset="-128"/>
              <a:cs typeface="Times New Roman" panose="02020603050405020304" pitchFamily="18" charset="0"/>
            </a:endParaRPr>
          </a:p>
        </p:txBody>
      </p:sp>
      <p:sp>
        <p:nvSpPr>
          <p:cNvPr id="17" name="TextBox 16">
            <a:extLst>
              <a:ext uri="{FF2B5EF4-FFF2-40B4-BE49-F238E27FC236}">
                <a16:creationId xmlns:a16="http://schemas.microsoft.com/office/drawing/2014/main" id="{4548220F-B1DE-45A2-39A3-EA6AE3EA31C5}"/>
              </a:ext>
            </a:extLst>
          </p:cNvPr>
          <p:cNvSpPr txBox="1"/>
          <p:nvPr/>
        </p:nvSpPr>
        <p:spPr>
          <a:xfrm>
            <a:off x="4953000" y="1702029"/>
            <a:ext cx="2211586" cy="2492990"/>
          </a:xfrm>
          <a:prstGeom prst="rect">
            <a:avLst/>
          </a:prstGeom>
          <a:noFill/>
        </p:spPr>
        <p:txBody>
          <a:bodyPr wrap="square" rtlCol="0">
            <a:spAutoFit/>
          </a:bodyPr>
          <a:lstStyle/>
          <a:p>
            <a:pPr algn="ctr"/>
            <a:endParaRPr lang="en-GB" sz="1600" b="1" dirty="0">
              <a:latin typeface="XCCW Joined 1a" panose="03050602040000000000" pitchFamily="66" charset="0"/>
            </a:endParaRPr>
          </a:p>
          <a:p>
            <a:pPr algn="ctr"/>
            <a:r>
              <a:rPr lang="en-GB" sz="2000" b="1" dirty="0"/>
              <a:t>                    </a:t>
            </a:r>
          </a:p>
          <a:p>
            <a:pPr algn="ctr"/>
            <a:r>
              <a:rPr lang="en-GB" sz="2000" b="1" dirty="0"/>
              <a:t>    Year 2  Term 6</a:t>
            </a:r>
          </a:p>
          <a:p>
            <a:pPr algn="ctr"/>
            <a:r>
              <a:rPr lang="en-GB" sz="2000" b="1" dirty="0"/>
              <a:t> </a:t>
            </a:r>
          </a:p>
          <a:p>
            <a:pPr algn="ctr"/>
            <a:r>
              <a:rPr lang="en-GB" sz="2000" b="1" dirty="0">
                <a:solidFill>
                  <a:srgbClr val="7030A0"/>
                </a:solidFill>
              </a:rPr>
              <a:t>How is the weather different in hot and cold places?</a:t>
            </a:r>
            <a:endParaRPr lang="en-GB" sz="2000" b="1" dirty="0"/>
          </a:p>
        </p:txBody>
      </p:sp>
      <p:sp>
        <p:nvSpPr>
          <p:cNvPr id="24" name="TextBox 23">
            <a:extLst>
              <a:ext uri="{FF2B5EF4-FFF2-40B4-BE49-F238E27FC236}">
                <a16:creationId xmlns:a16="http://schemas.microsoft.com/office/drawing/2014/main" id="{0054C766-6B10-E17C-0DAC-FE12D4D5C7CB}"/>
              </a:ext>
            </a:extLst>
          </p:cNvPr>
          <p:cNvSpPr txBox="1"/>
          <p:nvPr/>
        </p:nvSpPr>
        <p:spPr>
          <a:xfrm>
            <a:off x="5078626" y="173078"/>
            <a:ext cx="2071315" cy="1384995"/>
          </a:xfrm>
          <a:prstGeom prst="rect">
            <a:avLst/>
          </a:prstGeom>
          <a:solidFill>
            <a:schemeClr val="bg1"/>
          </a:solidFill>
          <a:ln>
            <a:solidFill>
              <a:schemeClr val="tx1"/>
            </a:solidFill>
          </a:ln>
        </p:spPr>
        <p:txBody>
          <a:bodyPr wrap="square" rtlCol="0" anchor="t">
            <a:spAutoFit/>
          </a:bodyPr>
          <a:lstStyle/>
          <a:p>
            <a:r>
              <a:rPr lang="en-GB" sz="1200" b="1" u="sng" dirty="0"/>
              <a:t>P.E. - </a:t>
            </a:r>
            <a:r>
              <a:rPr lang="en-GB" sz="1200" b="1" dirty="0"/>
              <a:t> Target Games and Athletics</a:t>
            </a:r>
          </a:p>
          <a:p>
            <a:r>
              <a:rPr lang="en-GB" sz="1200" b="1" dirty="0">
                <a:solidFill>
                  <a:srgbClr val="FF0000"/>
                </a:solidFill>
              </a:rPr>
              <a:t>P. E. Days  Mondays and Tuesdays </a:t>
            </a:r>
          </a:p>
          <a:p>
            <a:r>
              <a:rPr lang="en-GB" sz="1200" dirty="0"/>
              <a:t>-Master basic movements including running, throwing and catching.</a:t>
            </a:r>
          </a:p>
        </p:txBody>
      </p:sp>
      <p:sp>
        <p:nvSpPr>
          <p:cNvPr id="2" name="Rectangle 1">
            <a:extLst>
              <a:ext uri="{FF2B5EF4-FFF2-40B4-BE49-F238E27FC236}">
                <a16:creationId xmlns:a16="http://schemas.microsoft.com/office/drawing/2014/main" id="{D027186D-95DA-6F94-CDF2-5164D546137F}"/>
              </a:ext>
            </a:extLst>
          </p:cNvPr>
          <p:cNvSpPr/>
          <p:nvPr/>
        </p:nvSpPr>
        <p:spPr>
          <a:xfrm>
            <a:off x="7149941" y="3598605"/>
            <a:ext cx="2626997" cy="101272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b="1" u="sng" dirty="0">
                <a:solidFill>
                  <a:schemeClr val="tx1"/>
                </a:solidFill>
              </a:rPr>
              <a:t>Music</a:t>
            </a:r>
            <a:r>
              <a:rPr lang="en-US" sz="1200" b="1" dirty="0">
                <a:solidFill>
                  <a:schemeClr val="tx1"/>
                </a:solidFill>
              </a:rPr>
              <a:t>- Call and Response (Animal Theme)</a:t>
            </a:r>
          </a:p>
          <a:p>
            <a:pPr fontAlgn="base"/>
            <a:r>
              <a:rPr lang="en-US" sz="1200" b="1" dirty="0">
                <a:solidFill>
                  <a:schemeClr val="tx1"/>
                </a:solidFill>
              </a:rPr>
              <a:t>- </a:t>
            </a:r>
            <a:r>
              <a:rPr lang="en-US" sz="1200" dirty="0">
                <a:solidFill>
                  <a:schemeClr val="tx1"/>
                </a:solidFill>
              </a:rPr>
              <a:t>To perform a group composition.</a:t>
            </a:r>
          </a:p>
          <a:p>
            <a:pPr fontAlgn="base"/>
            <a:r>
              <a:rPr lang="en-US" sz="1200" dirty="0">
                <a:solidFill>
                  <a:schemeClr val="tx1"/>
                </a:solidFill>
              </a:rPr>
              <a:t>- Play tuned and untuned instruments musically.</a:t>
            </a:r>
          </a:p>
        </p:txBody>
      </p:sp>
    </p:spTree>
    <p:extLst>
      <p:ext uri="{BB962C8B-B14F-4D97-AF65-F5344CB8AC3E}">
        <p14:creationId xmlns:p14="http://schemas.microsoft.com/office/powerpoint/2010/main" val="36419579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1275</Words>
  <Application>Microsoft Office PowerPoint</Application>
  <PresentationFormat>A4 Paper (210x297 mm)</PresentationFormat>
  <Paragraphs>104</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XCCW Joined 1a</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RSmout</dc:creator>
  <cp:lastModifiedBy>Fran Brassleay</cp:lastModifiedBy>
  <cp:revision>211</cp:revision>
  <dcterms:created xsi:type="dcterms:W3CDTF">2019-08-20T16:45:42Z</dcterms:created>
  <dcterms:modified xsi:type="dcterms:W3CDTF">2026-06-07T19:44:15Z</dcterms:modified>
</cp:coreProperties>
</file>