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60" r:id="rId2"/>
    <p:sldId id="261" r:id="rId3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rah Brewster" initials="SB" lastIdx="1" clrIdx="0">
    <p:extLst>
      <p:ext uri="{19B8F6BF-5375-455C-9EA6-DF929625EA0E}">
        <p15:presenceInfo xmlns:p15="http://schemas.microsoft.com/office/powerpoint/2012/main" userId="S-1-5-21-3861077892-3023442961-1438572999-220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702" autoAdjust="0"/>
    <p:restoredTop sz="94710" autoAdjust="0"/>
  </p:normalViewPr>
  <p:slideViewPr>
    <p:cSldViewPr snapToGrid="0">
      <p:cViewPr varScale="1">
        <p:scale>
          <a:sx n="107" d="100"/>
          <a:sy n="107" d="100"/>
        </p:scale>
        <p:origin x="2106" y="102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192EE1-3073-45B9-8D7F-1F299C2CA8CF}" type="datetimeFigureOut">
              <a:rPr lang="en-GB" smtClean="0"/>
              <a:t>26/02/2026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AEEDC6-8799-4C88-8E41-49DD4126D6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80966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AEEDC6-8799-4C88-8E41-49DD4126D6CB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05582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A2ED8-13E3-4C0C-9F0B-C7A65019C021}" type="datetimeFigureOut">
              <a:rPr lang="en-GB" smtClean="0"/>
              <a:t>26/02/2026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07B25-0590-4F27-9122-366D29B0A9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37299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A2ED8-13E3-4C0C-9F0B-C7A65019C021}" type="datetimeFigureOut">
              <a:rPr lang="en-GB" smtClean="0"/>
              <a:t>26/02/2026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07B25-0590-4F27-9122-366D29B0A9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3273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A2ED8-13E3-4C0C-9F0B-C7A65019C021}" type="datetimeFigureOut">
              <a:rPr lang="en-GB" smtClean="0"/>
              <a:t>26/02/2026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07B25-0590-4F27-9122-366D29B0A9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9807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A2ED8-13E3-4C0C-9F0B-C7A65019C021}" type="datetimeFigureOut">
              <a:rPr lang="en-GB" smtClean="0"/>
              <a:t>26/02/2026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07B25-0590-4F27-9122-366D29B0A9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29454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A2ED8-13E3-4C0C-9F0B-C7A65019C021}" type="datetimeFigureOut">
              <a:rPr lang="en-GB" smtClean="0"/>
              <a:t>26/02/2026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07B25-0590-4F27-9122-366D29B0A9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8379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A2ED8-13E3-4C0C-9F0B-C7A65019C021}" type="datetimeFigureOut">
              <a:rPr lang="en-GB" smtClean="0"/>
              <a:t>26/02/2026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07B25-0590-4F27-9122-366D29B0A9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5010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A2ED8-13E3-4C0C-9F0B-C7A65019C021}" type="datetimeFigureOut">
              <a:rPr lang="en-GB" smtClean="0"/>
              <a:t>26/02/2026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07B25-0590-4F27-9122-366D29B0A9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6195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A2ED8-13E3-4C0C-9F0B-C7A65019C021}" type="datetimeFigureOut">
              <a:rPr lang="en-GB" smtClean="0"/>
              <a:t>26/02/2026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07B25-0590-4F27-9122-366D29B0A9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72424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A2ED8-13E3-4C0C-9F0B-C7A65019C021}" type="datetimeFigureOut">
              <a:rPr lang="en-GB" smtClean="0"/>
              <a:t>26/02/2026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07B25-0590-4F27-9122-366D29B0A9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18584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A2ED8-13E3-4C0C-9F0B-C7A65019C021}" type="datetimeFigureOut">
              <a:rPr lang="en-GB" smtClean="0"/>
              <a:t>26/02/2026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07B25-0590-4F27-9122-366D29B0A9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9407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A2ED8-13E3-4C0C-9F0B-C7A65019C021}" type="datetimeFigureOut">
              <a:rPr lang="en-GB" smtClean="0"/>
              <a:t>26/02/2026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07B25-0590-4F27-9122-366D29B0A9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84560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5A2ED8-13E3-4C0C-9F0B-C7A65019C021}" type="datetimeFigureOut">
              <a:rPr lang="en-GB" smtClean="0"/>
              <a:t>26/02/2026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07B25-0590-4F27-9122-366D29B0A9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5787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6CDE1DF-9C8E-48A4-A617-A774228AADC7}"/>
              </a:ext>
            </a:extLst>
          </p:cNvPr>
          <p:cNvSpPr txBox="1"/>
          <p:nvPr/>
        </p:nvSpPr>
        <p:spPr>
          <a:xfrm>
            <a:off x="148303" y="3178659"/>
            <a:ext cx="4812122" cy="332398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00" b="1" u="sng" dirty="0"/>
              <a:t>English</a:t>
            </a:r>
          </a:p>
          <a:p>
            <a:r>
              <a:rPr lang="en-GB" sz="1000" b="1" dirty="0"/>
              <a:t>Core texts</a:t>
            </a:r>
            <a:br>
              <a:rPr lang="en-GB" sz="1000" b="1" dirty="0"/>
            </a:br>
            <a:r>
              <a:rPr lang="en-GB" sz="1000" dirty="0"/>
              <a:t>“In my Magic Box” Kit Wright</a:t>
            </a:r>
          </a:p>
          <a:p>
            <a:r>
              <a:rPr lang="en-GB" sz="1000" dirty="0"/>
              <a:t>“Jack and the Beanstalk” Mara Alperin</a:t>
            </a:r>
          </a:p>
          <a:p>
            <a:r>
              <a:rPr lang="en-GB" sz="1000" b="1" dirty="0"/>
              <a:t>Reading</a:t>
            </a:r>
          </a:p>
          <a:p>
            <a:pPr marL="177800" indent="-177800"/>
            <a:r>
              <a:rPr lang="en-GB" sz="1000" dirty="0">
                <a:cs typeface="Times New Roman" panose="02020603050405020304" pitchFamily="18" charset="0"/>
              </a:rPr>
              <a:t>-Show understanding of vocabulary by discussing favourite words and phrases.</a:t>
            </a:r>
          </a:p>
          <a:p>
            <a:pPr marL="177800" indent="-177800"/>
            <a:r>
              <a:rPr lang="en-GB" sz="1000" dirty="0">
                <a:cs typeface="Times New Roman" panose="02020603050405020304" pitchFamily="18" charset="0"/>
              </a:rPr>
              <a:t>-Re-read phonically decodable books to build up fluency and confidence in word reading.</a:t>
            </a:r>
          </a:p>
          <a:p>
            <a:pPr marL="177800" indent="-177800"/>
            <a:r>
              <a:rPr lang="en-GB" sz="1000" dirty="0">
                <a:cs typeface="Times New Roman" panose="02020603050405020304" pitchFamily="18" charset="0"/>
              </a:rPr>
              <a:t>-Answer questions in discussion with the teacher and make simple inferences.</a:t>
            </a:r>
          </a:p>
          <a:p>
            <a:pPr marL="177800" indent="-177800"/>
            <a:r>
              <a:rPr lang="en-GB" sz="1000" dirty="0">
                <a:cs typeface="Times New Roman" panose="02020603050405020304" pitchFamily="18" charset="0"/>
              </a:rPr>
              <a:t>-Know the key plots of the stories they read.</a:t>
            </a:r>
          </a:p>
          <a:p>
            <a:pPr marL="177800" indent="-177800"/>
            <a:r>
              <a:rPr lang="en-GB" sz="1000" dirty="0">
                <a:cs typeface="Times New Roman" panose="02020603050405020304" pitchFamily="18" charset="0"/>
              </a:rPr>
              <a:t>-Understand the layout and features of a nonfiction book.</a:t>
            </a:r>
          </a:p>
          <a:p>
            <a:pPr marL="177800" indent="-177800"/>
            <a:r>
              <a:rPr lang="en-GB" sz="1000" dirty="0">
                <a:cs typeface="Times New Roman" panose="02020603050405020304" pitchFamily="18" charset="0"/>
              </a:rPr>
              <a:t>-Understand that Non-fiction books do not always need to be read from start to finish.</a:t>
            </a:r>
          </a:p>
          <a:p>
            <a:pPr marL="177800" indent="-177800"/>
            <a:r>
              <a:rPr lang="en-GB" sz="1000" dirty="0">
                <a:cs typeface="Times New Roman" panose="02020603050405020304" pitchFamily="18" charset="0"/>
              </a:rPr>
              <a:t>-Use a contents page and glossary to find information.</a:t>
            </a:r>
          </a:p>
          <a:p>
            <a:pPr marL="177800" indent="-177800"/>
            <a:r>
              <a:rPr lang="en-GB" sz="1000" dirty="0">
                <a:cs typeface="Times New Roman" panose="02020603050405020304" pitchFamily="18" charset="0"/>
              </a:rPr>
              <a:t>-Understand and use alphabetical order (to retrieve information).</a:t>
            </a:r>
          </a:p>
          <a:p>
            <a:pPr marL="177800" indent="-177800"/>
            <a:r>
              <a:rPr lang="en-GB" sz="1000" dirty="0">
                <a:cs typeface="Times New Roman" panose="02020603050405020304" pitchFamily="18" charset="0"/>
              </a:rPr>
              <a:t>-Retrieve information from a nonfiction text.</a:t>
            </a:r>
          </a:p>
          <a:p>
            <a:pPr marL="177800" indent="-177800"/>
            <a:r>
              <a:rPr lang="en-GB" sz="1000" dirty="0">
                <a:cs typeface="Times New Roman" panose="02020603050405020304" pitchFamily="18" charset="0"/>
              </a:rPr>
              <a:t>-Skim and scan for key words in a text.</a:t>
            </a:r>
          </a:p>
          <a:p>
            <a:pPr marL="177800" indent="-177800"/>
            <a:r>
              <a:rPr lang="en-GB" sz="1000" dirty="0">
                <a:cs typeface="Times New Roman" panose="02020603050405020304" pitchFamily="18" charset="0"/>
              </a:rPr>
              <a:t>-Talk about events in what is read or heard read and link them to his/her own experiences.</a:t>
            </a:r>
          </a:p>
          <a:p>
            <a:pPr marL="177800" indent="-177800"/>
            <a:r>
              <a:rPr lang="en-GB" sz="1000" dirty="0">
                <a:cs typeface="Times New Roman" panose="02020603050405020304" pitchFamily="18" charset="0"/>
              </a:rPr>
              <a:t>-Apply phonic knowledge to decode words until automatic decoding is embedded.</a:t>
            </a:r>
          </a:p>
          <a:p>
            <a:pPr marL="177800" indent="-177800"/>
            <a:r>
              <a:rPr lang="en-GB" sz="1000" dirty="0">
                <a:cs typeface="Times New Roman" panose="02020603050405020304" pitchFamily="18" charset="0"/>
              </a:rPr>
              <a:t>-Recognise alternative sounds for graphemes.</a:t>
            </a:r>
          </a:p>
          <a:p>
            <a:pPr marL="177800" indent="-177800"/>
            <a:r>
              <a:rPr lang="en-GB" sz="1000" dirty="0">
                <a:cs typeface="Times New Roman" panose="02020603050405020304" pitchFamily="18" charset="0"/>
              </a:rPr>
              <a:t>-Draw on what they already know including background information and vocabulary.</a:t>
            </a:r>
          </a:p>
          <a:p>
            <a:pPr marL="177800" indent="-177800"/>
            <a:r>
              <a:rPr lang="en-GB" sz="1000" dirty="0">
                <a:cs typeface="Times New Roman" panose="02020603050405020304" pitchFamily="18" charset="0"/>
              </a:rPr>
              <a:t>-Check that the text makes sense, correcting inaccurate reading.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D5E794B-6FF0-4E8C-9757-2EA28EC73E4E}"/>
              </a:ext>
            </a:extLst>
          </p:cNvPr>
          <p:cNvSpPr txBox="1"/>
          <p:nvPr/>
        </p:nvSpPr>
        <p:spPr>
          <a:xfrm>
            <a:off x="148303" y="239725"/>
            <a:ext cx="3527225" cy="280076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100" b="1" u="sng" dirty="0"/>
              <a:t>Maths -</a:t>
            </a:r>
            <a:r>
              <a:rPr lang="en-GB" sz="1100" b="1" dirty="0"/>
              <a:t> </a:t>
            </a:r>
            <a:r>
              <a:rPr lang="en-GB" sz="1100" b="1" u="sng" dirty="0"/>
              <a:t>Multiplication and Division</a:t>
            </a:r>
          </a:p>
          <a:p>
            <a:r>
              <a:rPr lang="en-GB" sz="1100" dirty="0"/>
              <a:t>-Recall and use multiplication and division facts for the 2, 5 and 10 multiplication tables, including recognising odd and even numbers</a:t>
            </a:r>
          </a:p>
          <a:p>
            <a:endParaRPr lang="en-GB" sz="1100" dirty="0"/>
          </a:p>
          <a:p>
            <a:endParaRPr lang="en-GB" sz="1100" dirty="0"/>
          </a:p>
          <a:p>
            <a:r>
              <a:rPr lang="en-GB" sz="1100" b="1" u="sng" dirty="0"/>
              <a:t>Length and Height</a:t>
            </a:r>
          </a:p>
          <a:p>
            <a:r>
              <a:rPr lang="en-GB" sz="1100" b="1" u="sng" dirty="0"/>
              <a:t>Mass, Capacity and Temperature</a:t>
            </a:r>
          </a:p>
          <a:p>
            <a:endParaRPr lang="en-GB" sz="1100" b="1" u="sng" dirty="0"/>
          </a:p>
          <a:p>
            <a:r>
              <a:rPr lang="en-GB" sz="1100" dirty="0"/>
              <a:t>-Choose and use appropriate standard units to estimate and measure length/height in any direction (m/cm); mass (kg/g); temperature (°C); capacity (litres/ml) to the nearest appropriate unit, using rulers, scales, thermometers and measuring vessels</a:t>
            </a:r>
          </a:p>
          <a:p>
            <a:r>
              <a:rPr lang="en-GB" sz="1100" dirty="0"/>
              <a:t>-Compare and order lengths, mass, volume/capacity and record the results using &gt;, &lt; and =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5DB1BC4-6706-4D5C-99BF-50E53B92AEFC}"/>
              </a:ext>
            </a:extLst>
          </p:cNvPr>
          <p:cNvSpPr txBox="1"/>
          <p:nvPr/>
        </p:nvSpPr>
        <p:spPr>
          <a:xfrm>
            <a:off x="5111750" y="2988013"/>
            <a:ext cx="4594071" cy="37471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50" b="1" dirty="0"/>
              <a:t>Writing</a:t>
            </a:r>
          </a:p>
          <a:p>
            <a:r>
              <a:rPr lang="en-GB" sz="900" dirty="0"/>
              <a:t>-Compose and write sentences independently to convey ideas.</a:t>
            </a:r>
            <a:endParaRPr lang="en-GB" sz="900" b="1" dirty="0"/>
          </a:p>
          <a:p>
            <a:r>
              <a:rPr lang="en-GB" sz="900" dirty="0"/>
              <a:t>-Write sentences, sequencing them to form short narratives (real or fictional).</a:t>
            </a:r>
          </a:p>
          <a:p>
            <a:r>
              <a:rPr lang="en-GB" sz="900" dirty="0"/>
              <a:t>-Write sentences by re-reading what he/she has written to check that it makes sense.</a:t>
            </a:r>
          </a:p>
          <a:p>
            <a:r>
              <a:rPr lang="en-GB" sz="900" dirty="0"/>
              <a:t>-Write effectively and coherently for different purposes, drawing on his/her reading to inform the vocabulary and grammar of his/her writing.</a:t>
            </a:r>
          </a:p>
          <a:p>
            <a:r>
              <a:rPr lang="en-GB" sz="900" dirty="0"/>
              <a:t>-Consider what he/she is going to write before beginning by writing down ideas and/or key words, including new vocabulary.</a:t>
            </a:r>
          </a:p>
          <a:p>
            <a:r>
              <a:rPr lang="en-GB" sz="900" dirty="0"/>
              <a:t>-Make simple additions, revisions and corrections to his/her own writing by proof-reading e.g. check for errors in spelling, grammar and punctuation or add/improve words and phrases independently or following  a conversation with the teacher</a:t>
            </a:r>
            <a:endParaRPr lang="en-GB" sz="900" b="1" u="sng" dirty="0"/>
          </a:p>
          <a:p>
            <a:r>
              <a:rPr lang="en-GB" sz="1000" b="1" u="sng" dirty="0"/>
              <a:t>Grammar, punctuation and spelling   </a:t>
            </a:r>
            <a:endParaRPr lang="en-GB" sz="900" dirty="0"/>
          </a:p>
          <a:p>
            <a:r>
              <a:rPr lang="en-GB" sz="900" dirty="0"/>
              <a:t>Use capital letters and full stops to demarcate sentences in some of his/her writing</a:t>
            </a:r>
          </a:p>
          <a:p>
            <a:r>
              <a:rPr lang="en-GB" sz="900" dirty="0"/>
              <a:t>Use co-ordination (using or, and, but) and some subordination (using when, if, that, because) to join clauses</a:t>
            </a:r>
          </a:p>
          <a:p>
            <a:r>
              <a:rPr lang="en-GB" sz="900" dirty="0"/>
              <a:t>Use expanded noun phrases for description and specification e.g. the blue butterfly, plain flour, the man in the moon</a:t>
            </a:r>
          </a:p>
          <a:p>
            <a:r>
              <a:rPr lang="en-GB" sz="900" dirty="0"/>
              <a:t>Begin to punctuate work using question marks and exclamation marks</a:t>
            </a:r>
          </a:p>
          <a:p>
            <a:r>
              <a:rPr lang="en-GB" sz="900" dirty="0"/>
              <a:t>Segment spoken words into phonemes and represent them with graphemes, spelling some correctly and making phonically-plausible attempts at others.</a:t>
            </a:r>
            <a:endParaRPr lang="en-GB" sz="1000" b="1" u="sng" dirty="0"/>
          </a:p>
          <a:p>
            <a:r>
              <a:rPr lang="en-GB" sz="1000" b="1" u="sng" dirty="0"/>
              <a:t>Handwriting</a:t>
            </a:r>
          </a:p>
          <a:p>
            <a:r>
              <a:rPr lang="en-GB" sz="900" dirty="0"/>
              <a:t>-Form lower-case letters in the correct direction, starting and finishing in the right place.</a:t>
            </a:r>
          </a:p>
          <a:p>
            <a:r>
              <a:rPr lang="en-GB" sz="900" dirty="0"/>
              <a:t>-Form capital letters.</a:t>
            </a:r>
          </a:p>
          <a:p>
            <a:r>
              <a:rPr lang="en-GB" sz="900" dirty="0"/>
              <a:t>-Use the diagonal and horizontal strokes needed to join letters.</a:t>
            </a:r>
          </a:p>
          <a:p>
            <a:r>
              <a:rPr lang="en-GB" sz="900" dirty="0"/>
              <a:t>-Write capital letters and digits of the correct size, orientation and relationship to one another and to lower case letters.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201C870-5CB8-4F6F-B1BC-9ABDAEB89610}"/>
              </a:ext>
            </a:extLst>
          </p:cNvPr>
          <p:cNvSpPr txBox="1"/>
          <p:nvPr/>
        </p:nvSpPr>
        <p:spPr>
          <a:xfrm>
            <a:off x="3098302" y="343155"/>
            <a:ext cx="313217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u="sng" dirty="0"/>
              <a:t>Year 2</a:t>
            </a:r>
          </a:p>
          <a:p>
            <a:pPr algn="ctr"/>
            <a:r>
              <a:rPr lang="en-GB" b="1" dirty="0"/>
              <a:t>   </a:t>
            </a:r>
            <a:r>
              <a:rPr lang="en-GB" b="1" u="sng" dirty="0"/>
              <a:t>Sea Turtles</a:t>
            </a:r>
          </a:p>
          <a:p>
            <a:pPr algn="ctr"/>
            <a:r>
              <a:rPr lang="en-GB" b="1" u="sng" dirty="0"/>
              <a:t>Term 4</a:t>
            </a:r>
          </a:p>
          <a:p>
            <a:pPr algn="ctr"/>
            <a:r>
              <a:rPr lang="en-GB" b="1" dirty="0"/>
              <a:t> </a:t>
            </a:r>
          </a:p>
          <a:p>
            <a:pPr algn="ctr"/>
            <a:r>
              <a:rPr lang="en-GB" b="1" dirty="0">
                <a:solidFill>
                  <a:srgbClr val="7030A0"/>
                </a:solidFill>
              </a:rPr>
              <a:t>   Why is our </a:t>
            </a:r>
          </a:p>
          <a:p>
            <a:pPr algn="ctr"/>
            <a:r>
              <a:rPr lang="en-GB" b="1" dirty="0">
                <a:solidFill>
                  <a:srgbClr val="7030A0"/>
                </a:solidFill>
              </a:rPr>
              <a:t>     World Wonderful?</a:t>
            </a:r>
            <a:endParaRPr lang="en-GB" b="1" dirty="0"/>
          </a:p>
        </p:txBody>
      </p:sp>
      <p:pic>
        <p:nvPicPr>
          <p:cNvPr id="5" name="Picture 4" descr="A book cover with a cartoon character running on a green grass&#10;&#10;AI-generated content may be incorrect.">
            <a:extLst>
              <a:ext uri="{FF2B5EF4-FFF2-40B4-BE49-F238E27FC236}">
                <a16:creationId xmlns:a16="http://schemas.microsoft.com/office/drawing/2014/main" id="{96432BDD-C95F-7451-AF8E-4A5E8403ED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7896" y="122807"/>
            <a:ext cx="2319968" cy="2646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7069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12738BC-33DD-4E83-B0C5-4439A2351D72}"/>
              </a:ext>
            </a:extLst>
          </p:cNvPr>
          <p:cNvSpPr txBox="1"/>
          <p:nvPr/>
        </p:nvSpPr>
        <p:spPr>
          <a:xfrm>
            <a:off x="7159688" y="178640"/>
            <a:ext cx="2542858" cy="378565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200" b="1" u="sng" dirty="0"/>
              <a:t>PSHE</a:t>
            </a:r>
            <a:r>
              <a:rPr lang="en-GB" sz="1200" b="1" dirty="0"/>
              <a:t> –</a:t>
            </a:r>
            <a:r>
              <a:rPr lang="en-GB" sz="1200" b="1" dirty="0">
                <a:latin typeface="Calibri" panose="020F0502020204030204" pitchFamily="34" charset="0"/>
                <a:cs typeface="Times New Roman" panose="02020603050405020304" pitchFamily="18" charset="0"/>
              </a:rPr>
              <a:t> Healthy Me</a:t>
            </a:r>
            <a:endParaRPr lang="en-GB" sz="1200" b="1" dirty="0"/>
          </a:p>
          <a:p>
            <a:pPr marL="171450" indent="-171450">
              <a:buFontTx/>
              <a:buChar char="-"/>
            </a:pPr>
            <a:r>
              <a:rPr lang="en-GB" sz="1200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I know what I need to keep my body healthy.</a:t>
            </a:r>
          </a:p>
          <a:p>
            <a:pPr marL="171450" indent="-171450">
              <a:buFontTx/>
              <a:buChar char="-"/>
            </a:pPr>
            <a:r>
              <a:rPr lang="en-GB" sz="1200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I understand how medicines work in my body and how important it is to use them safely.</a:t>
            </a:r>
          </a:p>
          <a:p>
            <a:pPr marL="171450" indent="-171450">
              <a:buFontTx/>
              <a:buChar char="-"/>
            </a:pPr>
            <a:r>
              <a:rPr lang="en-GB" sz="1200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I know which foods my body needs to keep me healthy.</a:t>
            </a:r>
          </a:p>
          <a:p>
            <a:endParaRPr lang="en-GB" sz="1200" dirty="0"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r>
              <a:rPr lang="en-GB" sz="1200" b="1" u="sng" dirty="0"/>
              <a:t>RSHE</a:t>
            </a:r>
            <a:r>
              <a:rPr lang="en-GB" sz="1200" b="1" dirty="0"/>
              <a:t> – Beliefs</a:t>
            </a:r>
          </a:p>
          <a:p>
            <a:pPr marL="171450" indent="-171450">
              <a:buFontTx/>
              <a:buChar char="-"/>
            </a:pPr>
            <a:r>
              <a:rPr lang="en-GB" sz="1200" dirty="0"/>
              <a:t>I can identify the ways in which people and families are unique, understanding there has never been and will never be another them. </a:t>
            </a:r>
          </a:p>
          <a:p>
            <a:pPr marL="171450" indent="-171450">
              <a:buFontTx/>
              <a:buChar char="-"/>
            </a:pPr>
            <a:r>
              <a:rPr lang="en-GB" sz="1200" dirty="0"/>
              <a:t>I know that I am uniquely special.</a:t>
            </a:r>
          </a:p>
          <a:p>
            <a:pPr marL="171450" indent="-171450">
              <a:buFontTx/>
              <a:buChar char="-"/>
            </a:pPr>
            <a:r>
              <a:rPr lang="en-GB" sz="1200" dirty="0"/>
              <a:t>I know that there are lots of different types of families.</a:t>
            </a:r>
          </a:p>
          <a:p>
            <a:pPr marL="171450" indent="-171450">
              <a:buFontTx/>
              <a:buChar char="-"/>
            </a:pPr>
            <a:r>
              <a:rPr lang="en-GB" sz="1200" dirty="0"/>
              <a:t>I do not feel under pressure to be different to who I am.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94C6088-44CB-4484-9855-5B9FD45BD91A}"/>
              </a:ext>
            </a:extLst>
          </p:cNvPr>
          <p:cNvSpPr txBox="1"/>
          <p:nvPr/>
        </p:nvSpPr>
        <p:spPr>
          <a:xfrm>
            <a:off x="114553" y="184570"/>
            <a:ext cx="2559914" cy="249299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200" b="1" u="sng" dirty="0"/>
              <a:t>Geography</a:t>
            </a:r>
          </a:p>
          <a:p>
            <a:endParaRPr lang="en-GB" sz="1200" b="1" u="sng" dirty="0"/>
          </a:p>
          <a:p>
            <a:r>
              <a:rPr lang="en-GB" sz="1200" b="1" dirty="0"/>
              <a:t>Why is our world wonderful?</a:t>
            </a:r>
          </a:p>
          <a:p>
            <a:endParaRPr lang="en-GB" sz="1200" b="1" dirty="0"/>
          </a:p>
          <a:p>
            <a:pPr marL="171450" indent="-171450">
              <a:buFontTx/>
              <a:buChar char="-"/>
            </a:pPr>
            <a:r>
              <a:rPr lang="en-GB" sz="1200" dirty="0"/>
              <a:t>Name and locate the world’s seven continents and five oceans.</a:t>
            </a:r>
          </a:p>
          <a:p>
            <a:pPr marL="171450" indent="-171450">
              <a:buFontTx/>
              <a:buChar char="-"/>
            </a:pPr>
            <a:r>
              <a:rPr lang="en-GB" sz="1200" dirty="0"/>
              <a:t>Name, locate and identify characteristics of the four countries and capital cities of the United Kingdom and its surrounding seas.</a:t>
            </a:r>
          </a:p>
          <a:p>
            <a:pPr marL="171450" indent="-171450">
              <a:buFontTx/>
              <a:buChar char="-"/>
            </a:pPr>
            <a:r>
              <a:rPr lang="en-GB" sz="1200" dirty="0"/>
              <a:t>Use basic geographical vocabulary to refer to key physical and human features.</a:t>
            </a:r>
            <a:endParaRPr lang="en-GB" sz="12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FF1AB19-13E5-49C2-B1CF-51CD91751998}"/>
              </a:ext>
            </a:extLst>
          </p:cNvPr>
          <p:cNvSpPr txBox="1"/>
          <p:nvPr/>
        </p:nvSpPr>
        <p:spPr>
          <a:xfrm>
            <a:off x="2844334" y="4227079"/>
            <a:ext cx="4057329" cy="246221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100" b="1" u="sng" dirty="0"/>
              <a:t>Science – Animals including humans  (Growth)</a:t>
            </a:r>
          </a:p>
          <a:p>
            <a:r>
              <a:rPr lang="en-GB" sz="1100" dirty="0"/>
              <a:t>-Notice that animals, including humans, have offspring which grow into adults.</a:t>
            </a:r>
          </a:p>
          <a:p>
            <a:r>
              <a:rPr lang="en-GB" sz="1100" dirty="0"/>
              <a:t>-Find out about and describe the basic needs of animals, including humans, for survival (water, food and air).</a:t>
            </a:r>
          </a:p>
          <a:p>
            <a:r>
              <a:rPr lang="en-GB" sz="1100" dirty="0"/>
              <a:t>-Describe the importance for humans of exercise, eating the right amounts of different types of food, and hygiene.</a:t>
            </a:r>
          </a:p>
          <a:p>
            <a:endParaRPr lang="en-GB" sz="1100" dirty="0"/>
          </a:p>
          <a:p>
            <a:r>
              <a:rPr lang="en-GB" sz="1100" b="1" dirty="0"/>
              <a:t>Working Scientifically</a:t>
            </a:r>
            <a:endParaRPr lang="en-GB" sz="1100" dirty="0"/>
          </a:p>
          <a:p>
            <a:pPr lvl="0"/>
            <a:r>
              <a:rPr lang="en-GB" sz="1100" dirty="0"/>
              <a:t>-Asking simple questions and recognising that they can be answered in different ways.</a:t>
            </a:r>
          </a:p>
          <a:p>
            <a:pPr lvl="0"/>
            <a:r>
              <a:rPr lang="en-GB" sz="1100" dirty="0"/>
              <a:t>-Observing closely, using simple equipment.</a:t>
            </a:r>
          </a:p>
          <a:p>
            <a:pPr lvl="0"/>
            <a:r>
              <a:rPr lang="en-GB" sz="1100" dirty="0"/>
              <a:t>-Identifying and classifying.</a:t>
            </a:r>
          </a:p>
          <a:p>
            <a:pPr lvl="0"/>
            <a:r>
              <a:rPr lang="en-GB" sz="1100" dirty="0"/>
              <a:t>-Gathering and recording data to help in answering questions.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6B5B870-9396-43E8-8746-DC5AAC090A85}"/>
              </a:ext>
            </a:extLst>
          </p:cNvPr>
          <p:cNvSpPr txBox="1"/>
          <p:nvPr/>
        </p:nvSpPr>
        <p:spPr>
          <a:xfrm rot="10800000" flipV="1">
            <a:off x="125681" y="3543221"/>
            <a:ext cx="2525702" cy="267765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b="1" u="sng" dirty="0"/>
              <a:t>Art and Design</a:t>
            </a:r>
          </a:p>
          <a:p>
            <a:endParaRPr lang="en-GB" sz="1200" b="1" u="sng" dirty="0"/>
          </a:p>
          <a:p>
            <a:r>
              <a:rPr lang="en-GB" sz="1200" b="1" u="sng" dirty="0"/>
              <a:t>Painting and Mixed Media</a:t>
            </a:r>
          </a:p>
          <a:p>
            <a:endParaRPr lang="en-GB" sz="1200" b="1" dirty="0"/>
          </a:p>
          <a:p>
            <a:pPr marL="171450" indent="-171450">
              <a:buFontTx/>
              <a:buChar char="-"/>
            </a:pPr>
            <a:r>
              <a:rPr lang="en-GB" sz="1200" dirty="0">
                <a:solidFill>
                  <a:srgbClr val="222222"/>
                </a:solidFill>
              </a:rPr>
              <a:t>T</a:t>
            </a:r>
            <a:r>
              <a:rPr lang="en-GB" sz="1200" dirty="0"/>
              <a:t>o use a range of materials creatively to design and make products.</a:t>
            </a:r>
          </a:p>
          <a:p>
            <a:pPr marL="171450" indent="-171450">
              <a:buFontTx/>
              <a:buChar char="-"/>
            </a:pPr>
            <a:r>
              <a:rPr lang="en-GB" sz="1200" dirty="0"/>
              <a:t>To use drawing and  painting to develop and share their ideas, experiences and imagination.</a:t>
            </a:r>
          </a:p>
          <a:p>
            <a:pPr marL="171450" indent="-171450">
              <a:buFontTx/>
              <a:buChar char="-"/>
            </a:pPr>
            <a:r>
              <a:rPr lang="en-GB" sz="1200" dirty="0"/>
              <a:t>To develop a wide range of art and design techniques in using colour, pattern, texture, line, shape, form and space. </a:t>
            </a:r>
            <a:endParaRPr lang="en-GB" sz="1200" dirty="0">
              <a:solidFill>
                <a:srgbClr val="222222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3427064-EA5A-4F1B-88EB-691EFD2EE2A3}"/>
              </a:ext>
            </a:extLst>
          </p:cNvPr>
          <p:cNvSpPr txBox="1"/>
          <p:nvPr/>
        </p:nvSpPr>
        <p:spPr>
          <a:xfrm>
            <a:off x="7149941" y="5126101"/>
            <a:ext cx="2542858" cy="138499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 anchor="t">
            <a:spAutoFit/>
          </a:bodyPr>
          <a:lstStyle/>
          <a:p>
            <a:r>
              <a:rPr lang="en-GB" sz="1200" b="1" u="sng" dirty="0"/>
              <a:t>R.E.-Why does Easter matter to Christians?</a:t>
            </a:r>
          </a:p>
          <a:p>
            <a:endParaRPr lang="en-GB" sz="1200" dirty="0"/>
          </a:p>
          <a:p>
            <a:pPr marL="171450" indent="-171450">
              <a:buFontTx/>
              <a:buChar char="-"/>
            </a:pPr>
            <a:r>
              <a:rPr lang="en-GB" sz="1200" dirty="0"/>
              <a:t>Main events of the Bible story of holy week and Easter.</a:t>
            </a:r>
          </a:p>
          <a:p>
            <a:pPr marL="171450" indent="-171450">
              <a:buFontTx/>
              <a:buChar char="-"/>
            </a:pPr>
            <a:r>
              <a:rPr lang="en-GB" sz="1200" dirty="0"/>
              <a:t>Impact the Easter story has on Christians.</a:t>
            </a:r>
            <a:endParaRPr lang="en-GB" sz="10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543B879-2D8B-4C7C-ACF8-9C68C297BEBF}"/>
              </a:ext>
            </a:extLst>
          </p:cNvPr>
          <p:cNvSpPr txBox="1"/>
          <p:nvPr/>
        </p:nvSpPr>
        <p:spPr>
          <a:xfrm>
            <a:off x="2749288" y="179848"/>
            <a:ext cx="2078087" cy="29700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100" b="1" u="sng" dirty="0"/>
              <a:t>Computing</a:t>
            </a:r>
            <a:r>
              <a:rPr lang="en-GB" sz="1100" b="1" dirty="0"/>
              <a:t> –  </a:t>
            </a:r>
          </a:p>
          <a:p>
            <a:r>
              <a:rPr lang="en-GB" sz="1100" b="1" dirty="0"/>
              <a:t>Data and Information- Pictograms and E-safety</a:t>
            </a:r>
          </a:p>
          <a:p>
            <a:endParaRPr lang="en-GB" sz="1100" b="1" dirty="0"/>
          </a:p>
          <a:p>
            <a:r>
              <a:rPr lang="en-GB" sz="1100" dirty="0"/>
              <a:t>-Recognise that we can count and compare objects using tally charts.</a:t>
            </a:r>
          </a:p>
          <a:p>
            <a:r>
              <a:rPr lang="en-GB" sz="1100" dirty="0"/>
              <a:t>-Create a pictogram.</a:t>
            </a:r>
          </a:p>
          <a:p>
            <a:r>
              <a:rPr lang="en-GB" sz="1100" dirty="0"/>
              <a:t>-Explain what a pictogram shows.</a:t>
            </a:r>
            <a:endParaRPr lang="en-GB" sz="1100" b="1" dirty="0"/>
          </a:p>
          <a:p>
            <a:pPr lvl="0"/>
            <a:r>
              <a:rPr lang="en-GB" sz="1100" u="none" strike="noStrike" dirty="0">
                <a:solidFill>
                  <a:srgbClr val="000000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-Use technology safely and respectfully, keeping personal information private; identify where to go for help and support when they have concerns about content or contact on the internet or other online technologies</a:t>
            </a:r>
            <a:r>
              <a:rPr lang="en-GB" sz="1100" b="1" u="none" strike="noStrike" dirty="0">
                <a:solidFill>
                  <a:srgbClr val="000000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.</a:t>
            </a:r>
            <a:endParaRPr lang="en-GB" sz="1100" u="none" strike="noStrike" dirty="0">
              <a:effectLst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548220F-B1DE-45A2-39A3-EA6AE3EA31C5}"/>
              </a:ext>
            </a:extLst>
          </p:cNvPr>
          <p:cNvSpPr txBox="1"/>
          <p:nvPr/>
        </p:nvSpPr>
        <p:spPr>
          <a:xfrm>
            <a:off x="3569968" y="1995730"/>
            <a:ext cx="2759293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1600" b="1" dirty="0">
              <a:latin typeface="XCCW Joined 1a" panose="03050602040000000000" pitchFamily="66" charset="0"/>
            </a:endParaRPr>
          </a:p>
          <a:p>
            <a:pPr algn="ctr"/>
            <a:r>
              <a:rPr lang="en-GB" sz="2000" b="1" dirty="0"/>
              <a:t>                    </a:t>
            </a:r>
          </a:p>
          <a:p>
            <a:pPr algn="ctr"/>
            <a:r>
              <a:rPr lang="en-GB" sz="2000" b="1" dirty="0"/>
              <a:t>                      </a:t>
            </a:r>
          </a:p>
          <a:p>
            <a:pPr algn="ctr"/>
            <a:r>
              <a:rPr lang="en-GB" sz="2000" b="1" dirty="0"/>
              <a:t>        </a:t>
            </a:r>
          </a:p>
          <a:p>
            <a:pPr algn="ctr"/>
            <a:r>
              <a:rPr lang="en-GB" sz="2000" b="1" dirty="0"/>
              <a:t>Year 2 - Term 4</a:t>
            </a:r>
          </a:p>
          <a:p>
            <a:pPr algn="ctr"/>
            <a:r>
              <a:rPr lang="en-GB" sz="2000" b="1" dirty="0"/>
              <a:t> </a:t>
            </a:r>
            <a:r>
              <a:rPr lang="en-GB" sz="2000" b="1" dirty="0">
                <a:solidFill>
                  <a:srgbClr val="7030A0"/>
                </a:solidFill>
              </a:rPr>
              <a:t>Why is our World Wonderful?</a:t>
            </a:r>
            <a:endParaRPr lang="en-GB" sz="2000" b="1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054C766-6B10-E17C-0DAC-FE12D4D5C7CB}"/>
              </a:ext>
            </a:extLst>
          </p:cNvPr>
          <p:cNvSpPr txBox="1"/>
          <p:nvPr/>
        </p:nvSpPr>
        <p:spPr>
          <a:xfrm>
            <a:off x="4949614" y="202931"/>
            <a:ext cx="2071315" cy="286232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 anchor="t">
            <a:spAutoFit/>
          </a:bodyPr>
          <a:lstStyle/>
          <a:p>
            <a:r>
              <a:rPr lang="en-GB" sz="1200" b="1" u="sng" dirty="0"/>
              <a:t>P.E. - </a:t>
            </a:r>
            <a:r>
              <a:rPr lang="en-GB" sz="1200" b="1" dirty="0"/>
              <a:t> Yoga, Net and Wall Games</a:t>
            </a:r>
          </a:p>
          <a:p>
            <a:r>
              <a:rPr lang="en-GB" sz="1200" b="1" dirty="0">
                <a:solidFill>
                  <a:srgbClr val="FF0000"/>
                </a:solidFill>
              </a:rPr>
              <a:t>P. E. Days Tuesdays and Fridays</a:t>
            </a:r>
          </a:p>
          <a:p>
            <a:r>
              <a:rPr lang="en-GB" sz="1200" dirty="0"/>
              <a:t>-Master basic movements including running, jumping, throwing and catching, as well as developing balance, agility and co-ordination, and begin to apply these in a range of activities.</a:t>
            </a:r>
          </a:p>
          <a:p>
            <a:endParaRPr lang="en-GB" sz="1200" dirty="0"/>
          </a:p>
          <a:p>
            <a:r>
              <a:rPr lang="en-GB" sz="1200" dirty="0"/>
              <a:t>-Participate in team games, developing simple tactics for attacking and defending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027186D-95DA-6F94-CDF2-5164D546137F}"/>
              </a:ext>
            </a:extLst>
          </p:cNvPr>
          <p:cNvSpPr/>
          <p:nvPr/>
        </p:nvSpPr>
        <p:spPr>
          <a:xfrm>
            <a:off x="7159688" y="4074438"/>
            <a:ext cx="2542858" cy="94151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r>
              <a:rPr lang="en-GB" sz="1200" b="1" u="sng" dirty="0">
                <a:solidFill>
                  <a:schemeClr val="tx1"/>
                </a:solidFill>
              </a:rPr>
              <a:t>Music</a:t>
            </a:r>
            <a:r>
              <a:rPr lang="en-US" sz="1200" b="1" dirty="0">
                <a:solidFill>
                  <a:schemeClr val="tx1"/>
                </a:solidFill>
              </a:rPr>
              <a:t>- Instruments (Storytelling)</a:t>
            </a:r>
          </a:p>
          <a:p>
            <a:pPr fontAlgn="base"/>
            <a:endParaRPr lang="en-US" sz="1200" b="1" dirty="0">
              <a:solidFill>
                <a:schemeClr val="tx1"/>
              </a:solidFill>
            </a:endParaRPr>
          </a:p>
          <a:p>
            <a:pPr fontAlgn="base"/>
            <a:r>
              <a:rPr lang="en-US" sz="1200" dirty="0">
                <a:solidFill>
                  <a:schemeClr val="tx1"/>
                </a:solidFill>
              </a:rPr>
              <a:t>- Play tuned and untuned instruments musically.</a:t>
            </a:r>
          </a:p>
        </p:txBody>
      </p:sp>
    </p:spTree>
    <p:extLst>
      <p:ext uri="{BB962C8B-B14F-4D97-AF65-F5344CB8AC3E}">
        <p14:creationId xmlns:p14="http://schemas.microsoft.com/office/powerpoint/2010/main" val="36419579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</TotalTime>
  <Words>1162</Words>
  <Application>Microsoft Office PowerPoint</Application>
  <PresentationFormat>A4 Paper (210x297 mm)</PresentationFormat>
  <Paragraphs>112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XCCW Joined 1a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RSmout</dc:creator>
  <cp:lastModifiedBy>Fran Brassleay</cp:lastModifiedBy>
  <cp:revision>208</cp:revision>
  <dcterms:created xsi:type="dcterms:W3CDTF">2019-08-20T16:45:42Z</dcterms:created>
  <dcterms:modified xsi:type="dcterms:W3CDTF">2026-02-26T13:46:52Z</dcterms:modified>
</cp:coreProperties>
</file>