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7"/>
  </p:notesMasterIdLst>
  <p:sldIdLst>
    <p:sldId id="260" r:id="rId5"/>
    <p:sldId id="261" r:id="rId6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08607F-7353-2B8E-EF22-0711B5E7B4C3}" v="635" dt="2026-05-28T10:35:56.90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482" y="102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192EE1-3073-45B9-8D7F-1F299C2CA8CF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AEEDC6-8799-4C88-8E41-49DD4126D6C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0966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EEDC6-8799-4C88-8E41-49DD4126D6C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457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AEEDC6-8799-4C88-8E41-49DD4126D6C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97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729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32734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49807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2945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83792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50109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1951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72424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1858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9407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8456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9000">
              <a:srgbClr val="00B050"/>
            </a:gs>
            <a:gs pos="100000">
              <a:schemeClr val="accent1">
                <a:lumMod val="45000"/>
                <a:lumOff val="55000"/>
              </a:schemeClr>
            </a:gs>
            <a:gs pos="11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5A2ED8-13E3-4C0C-9F0B-C7A65019C021}" type="datetimeFigureOut">
              <a:rPr lang="en-GB" smtClean="0"/>
              <a:t>11/06/2026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B07B25-0590-4F27-9122-366D29B0A9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787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46CDE1DF-9C8E-48A4-A617-A774228AADC7}"/>
              </a:ext>
            </a:extLst>
          </p:cNvPr>
          <p:cNvSpPr txBox="1"/>
          <p:nvPr/>
        </p:nvSpPr>
        <p:spPr>
          <a:xfrm>
            <a:off x="5023497" y="1754194"/>
            <a:ext cx="4670898" cy="500136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36195"/>
            <a:r>
              <a:rPr lang="en-GB" sz="1100" b="1" u="sng" dirty="0">
                <a:solidFill>
                  <a:srgbClr val="FF0000"/>
                </a:solidFill>
                <a:effectLst/>
                <a:ea typeface="Calibri"/>
                <a:cs typeface="Calibri"/>
              </a:rPr>
              <a:t>English</a:t>
            </a:r>
            <a:endParaRPr lang="en-GB" sz="1100" b="1" u="sng" spc="5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36195"/>
            <a:r>
              <a:rPr lang="en-GB" sz="1100" b="1" dirty="0">
                <a:ea typeface="+mn-lt"/>
                <a:cs typeface="+mn-lt"/>
              </a:rPr>
              <a:t>Reading </a:t>
            </a:r>
            <a:endParaRPr lang="en-GB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Understand the books that they can already read accurately and fluently and those that they listen to by: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drawing on what they already know on background information and vocabulary provided by the teacher.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checking that the text makes sense to them as they read and corrects inaccurate reading.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answering questions and making inferences on the basis of what is being said and done.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answering and asking questions and making links.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by predicting what might happen on the basis of what has been read so far</a:t>
            </a:r>
          </a:p>
          <a:p>
            <a:endParaRPr lang="en-GB" sz="1100" dirty="0"/>
          </a:p>
          <a:p>
            <a:r>
              <a:rPr lang="en-GB" sz="1100" b="1" u="sng" dirty="0"/>
              <a:t>Writing Composition</a:t>
            </a:r>
            <a:r>
              <a:rPr lang="en-GB" sz="1100" u="sng" dirty="0"/>
              <a:t> </a:t>
            </a:r>
            <a:endParaRPr lang="en-GB" sz="1100" dirty="0"/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Write sentences that are linked thematically about personal experiences and those of others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Write about real events recording these simply and clearly 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To develop positive attitudes and stamina for writing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Write effectively for different purposes drawing on their reading to inform vocabulary and grammar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Consider what they are going to write before beginning by: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100" dirty="0"/>
              <a:t>planning and saying out loud what they are going to write about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GB" sz="1100" dirty="0"/>
              <a:t>writing down ideas  and or key words including new vocabulary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Make simple additions, revisions and corrections to their own writing by: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evaluating their writing with the teacher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/>
              <a:t>Re-reading to check that their writing makes sense and that verbs to indicate time  are used correctly</a:t>
            </a:r>
            <a:endParaRPr lang="en-GB" sz="1100" dirty="0">
              <a:ea typeface="Calibri"/>
              <a:cs typeface="Calibri"/>
            </a:endParaRP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en-GB" sz="1100" dirty="0"/>
              <a:t>proof reading e.g. check errors in spelling, grammar and punctuation or add /improve words and phrases independently </a:t>
            </a:r>
            <a:endParaRPr lang="en-GB" sz="1100" dirty="0">
              <a:ea typeface="Calibri"/>
              <a:cs typeface="Calibri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5E794B-6FF0-4E8C-9757-2EA28EC73E4E}"/>
              </a:ext>
            </a:extLst>
          </p:cNvPr>
          <p:cNvSpPr txBox="1"/>
          <p:nvPr/>
        </p:nvSpPr>
        <p:spPr>
          <a:xfrm>
            <a:off x="159599" y="4002000"/>
            <a:ext cx="2368592" cy="276998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100" b="1" u="sng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Year 1 Maths</a:t>
            </a:r>
            <a:r>
              <a:rPr lang="en-GB" sz="1100" b="1" dirty="0">
                <a:solidFill>
                  <a:srgbClr val="FF0000"/>
                </a:solidFill>
                <a:ea typeface="Calibri"/>
                <a:cs typeface="Times New Roman"/>
              </a:rPr>
              <a:t> </a:t>
            </a:r>
          </a:p>
          <a:p>
            <a:r>
              <a:rPr lang="en-GB" sz="1100" b="1" dirty="0">
                <a:solidFill>
                  <a:srgbClr val="FF000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GB" sz="1100" b="1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Position and Direction</a:t>
            </a:r>
            <a:endParaRPr lang="en-GB" sz="1200" b="1" dirty="0"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ea typeface="+mn-lt"/>
                <a:cs typeface="+mn-lt"/>
              </a:rPr>
              <a:t>Describe turns</a:t>
            </a:r>
            <a:endParaRPr lang="en-GB" sz="10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ea typeface="+mn-lt"/>
                <a:cs typeface="+mn-lt"/>
              </a:rPr>
              <a:t>Describe position – left and right</a:t>
            </a:r>
            <a:endParaRPr lang="en-GB" sz="10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ea typeface="+mn-lt"/>
                <a:cs typeface="+mn-lt"/>
              </a:rPr>
              <a:t>Forwards and backwards</a:t>
            </a:r>
            <a:endParaRPr lang="en-GB" sz="10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ea typeface="+mn-lt"/>
                <a:cs typeface="+mn-lt"/>
              </a:rPr>
              <a:t>Above and below</a:t>
            </a:r>
            <a:endParaRPr lang="en-GB" sz="1000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ea typeface="+mn-lt"/>
                <a:cs typeface="+mn-lt"/>
              </a:rPr>
              <a:t>Ordinal numbers</a:t>
            </a:r>
            <a:endParaRPr lang="en-GB" sz="1000" dirty="0">
              <a:highlight>
                <a:srgbClr val="FFFFFF"/>
              </a:highlight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endParaRPr lang="en-GB" sz="1100" dirty="0">
              <a:solidFill>
                <a:srgbClr val="002E63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en-GB" sz="1100" b="1" dirty="0"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Place Value to 100</a:t>
            </a: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Count from 50 to 100</a:t>
            </a:r>
            <a:endParaRPr lang="en-GB" sz="10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Tens to 100</a:t>
            </a:r>
            <a:endParaRPr lang="en-GB" sz="10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Partition into tens and ones</a:t>
            </a:r>
            <a:endParaRPr lang="en-GB" sz="10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The number line to 100</a:t>
            </a:r>
            <a:endParaRPr lang="en-GB" sz="10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1 more, 1 less</a:t>
            </a:r>
            <a:endParaRPr lang="en-GB" sz="1000" dirty="0">
              <a:highlight>
                <a:srgbClr val="FFFFFF"/>
              </a:highlight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Compare Numbers with the same number of tens</a:t>
            </a: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Compare any two numbers</a:t>
            </a:r>
            <a:endParaRPr lang="en-GB" sz="10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5DB1BC4-6706-4D5C-99BF-50E53B92AEFC}"/>
              </a:ext>
            </a:extLst>
          </p:cNvPr>
          <p:cNvSpPr txBox="1"/>
          <p:nvPr/>
        </p:nvSpPr>
        <p:spPr>
          <a:xfrm>
            <a:off x="97792" y="799660"/>
            <a:ext cx="2580091" cy="1446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u="sng">
                <a:solidFill>
                  <a:srgbClr val="FF0000"/>
                </a:solidFill>
              </a:rPr>
              <a:t>Grammar, punctuation and spelling</a:t>
            </a:r>
          </a:p>
          <a:p>
            <a:pPr marL="171450" indent="-171450">
              <a:buFontTx/>
              <a:buChar char="-"/>
            </a:pPr>
            <a:r>
              <a:rPr lang="en-GB" sz="1100"/>
              <a:t>Use capital letters and full stops.</a:t>
            </a:r>
          </a:p>
          <a:p>
            <a:pPr marL="171450" indent="-171450">
              <a:buFontTx/>
              <a:buChar char="-"/>
            </a:pPr>
            <a:r>
              <a:rPr lang="en-GB" sz="1100"/>
              <a:t>Use finger spaces between words.</a:t>
            </a:r>
          </a:p>
          <a:p>
            <a:pPr marL="171450" indent="-171450">
              <a:buFontTx/>
              <a:buChar char="-"/>
            </a:pPr>
            <a:r>
              <a:rPr lang="en-GB" sz="1100"/>
              <a:t>Use conjunction ‘and’ to join words and clauses.</a:t>
            </a:r>
          </a:p>
          <a:p>
            <a:pPr marL="171450" indent="-171450">
              <a:buFontTx/>
              <a:buChar char="-"/>
            </a:pPr>
            <a:r>
              <a:rPr lang="en-GB" sz="1100"/>
              <a:t>Spell common exception words.</a:t>
            </a:r>
          </a:p>
          <a:p>
            <a:pPr marL="171450" indent="-171450">
              <a:buFontTx/>
              <a:buChar char="-"/>
            </a:pPr>
            <a:r>
              <a:rPr lang="en-GB" sz="1100"/>
              <a:t>Use question marks and exclamation marks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201C870-5CB8-4F6F-B1BC-9ABDAEB89610}"/>
              </a:ext>
            </a:extLst>
          </p:cNvPr>
          <p:cNvSpPr txBox="1"/>
          <p:nvPr/>
        </p:nvSpPr>
        <p:spPr>
          <a:xfrm>
            <a:off x="4108611" y="293420"/>
            <a:ext cx="4084676" cy="1015663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2000" u="sng" dirty="0">
                <a:latin typeface="Comic Sans MS"/>
              </a:rPr>
              <a:t>Year 1  Clownfish  - Term 6</a:t>
            </a:r>
            <a:r>
              <a:rPr lang="en-GB" sz="2000" dirty="0">
                <a:latin typeface="Comic Sans MS"/>
              </a:rPr>
              <a:t> </a:t>
            </a:r>
          </a:p>
          <a:p>
            <a:pPr algn="ctr"/>
            <a:r>
              <a:rPr lang="en-GB" sz="2000" dirty="0">
                <a:solidFill>
                  <a:srgbClr val="002060"/>
                </a:solidFill>
                <a:latin typeface="Comic Sans MS"/>
              </a:rPr>
              <a:t>How Have Explorers Changed The World?</a:t>
            </a:r>
            <a:endParaRPr lang="en-GB" sz="2000" dirty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7793" y="2349612"/>
            <a:ext cx="2577256" cy="1425390"/>
          </a:xfrm>
          <a:prstGeom prst="rect">
            <a:avLst/>
          </a:prstGeom>
          <a:solidFill>
            <a:schemeClr val="bg1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314960">
              <a:lnSpc>
                <a:spcPts val="1100"/>
              </a:lnSpc>
            </a:pPr>
            <a:r>
              <a:rPr lang="en-US" sz="1100" b="1" u="sng" dirty="0">
                <a:solidFill>
                  <a:srgbClr val="FF0000"/>
                </a:solidFill>
                <a:effectLst/>
                <a:ea typeface="Tahoma" panose="020B0604030504040204" pitchFamily="34" charset="0"/>
              </a:rPr>
              <a:t>Handwriting</a:t>
            </a:r>
            <a:endParaRPr lang="en-GB" sz="1100" u="sng" dirty="0">
              <a:effectLst/>
              <a:ea typeface="Tahoma" panose="020B0604030504040204" pitchFamily="34" charset="0"/>
            </a:endParaRPr>
          </a:p>
          <a:p>
            <a:pPr marL="342900" marR="321945" lvl="0" indent="-342900">
              <a:lnSpc>
                <a:spcPct val="82000"/>
              </a:lnSpc>
              <a:spcBef>
                <a:spcPts val="185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9085" algn="l"/>
              </a:tabLst>
            </a:pP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sit</a:t>
            </a:r>
            <a:r>
              <a:rPr lang="en-US" sz="1100" spc="-1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correctly</a:t>
            </a:r>
            <a:r>
              <a:rPr lang="en-US" sz="1100" spc="-1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at</a:t>
            </a:r>
            <a:r>
              <a:rPr lang="en-US" sz="1100" spc="-1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a</a:t>
            </a:r>
            <a:r>
              <a:rPr lang="en-US" sz="1100" spc="-1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table,</a:t>
            </a:r>
            <a:r>
              <a:rPr lang="en-US" sz="11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holding</a:t>
            </a:r>
            <a:r>
              <a:rPr lang="en-US" sz="1100" spc="-1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a</a:t>
            </a:r>
            <a:r>
              <a:rPr lang="en-US" sz="1100" spc="-29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pencil</a:t>
            </a:r>
            <a:r>
              <a:rPr lang="en-US" sz="11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comfortably</a:t>
            </a:r>
            <a:r>
              <a:rPr lang="en-US" sz="11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and</a:t>
            </a:r>
            <a:r>
              <a:rPr lang="en-US" sz="1100" spc="-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correctly</a:t>
            </a:r>
            <a:endParaRPr lang="en-GB" sz="1100" dirty="0">
              <a:effectLst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lvl="0" indent="-342900">
              <a:lnSpc>
                <a:spcPct val="82000"/>
              </a:lnSpc>
              <a:spcBef>
                <a:spcPts val="205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9085" algn="l"/>
              </a:tabLst>
            </a:pP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begin to form lower-case letters in the</a:t>
            </a:r>
            <a:r>
              <a:rPr lang="en-US" sz="1100" spc="-30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correct direction, starting and finishing</a:t>
            </a:r>
            <a:r>
              <a:rPr lang="en-US" sz="1100" spc="-1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in the</a:t>
            </a:r>
            <a:r>
              <a:rPr lang="en-US" sz="1100" spc="-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right</a:t>
            </a:r>
            <a:r>
              <a:rPr lang="en-US" sz="1100" spc="-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place</a:t>
            </a:r>
            <a:endParaRPr lang="en-GB" sz="1100" dirty="0">
              <a:effectLst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lvl="0" indent="-342900">
              <a:lnSpc>
                <a:spcPts val="1225"/>
              </a:lnSpc>
              <a:spcBef>
                <a:spcPts val="35"/>
              </a:spcBef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299085" algn="l"/>
              </a:tabLst>
            </a:pP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form</a:t>
            </a:r>
            <a:r>
              <a:rPr lang="en-US" sz="11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capital</a:t>
            </a:r>
            <a:r>
              <a:rPr lang="en-US" sz="1100" spc="-2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letters</a:t>
            </a:r>
            <a:endParaRPr lang="en-GB" sz="1100" dirty="0">
              <a:effectLst/>
              <a:ea typeface="Symbol" panose="05050102010706020507" pitchFamily="18" charset="2"/>
              <a:cs typeface="Symbol" panose="05050102010706020507" pitchFamily="18" charset="2"/>
            </a:endParaRPr>
          </a:p>
          <a:p>
            <a:pPr marL="342900" lvl="0" indent="-342900">
              <a:lnSpc>
                <a:spcPts val="1225"/>
              </a:lnSpc>
              <a:buSzPts val="1000"/>
              <a:buFont typeface="Symbol" panose="05050102010706020507" pitchFamily="18" charset="2"/>
              <a:buChar char=""/>
              <a:tabLst>
                <a:tab pos="299085" algn="l"/>
              </a:tabLst>
            </a:pP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form</a:t>
            </a:r>
            <a:r>
              <a:rPr lang="en-US" sz="1100" spc="-1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digits</a:t>
            </a:r>
            <a:r>
              <a:rPr lang="en-US" sz="1100" spc="-5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 </a:t>
            </a:r>
            <a:r>
              <a:rPr lang="en-US" sz="1100" dirty="0">
                <a:effectLst/>
                <a:ea typeface="Symbol" panose="05050102010706020507" pitchFamily="18" charset="2"/>
                <a:cs typeface="Symbol" panose="05050102010706020507" pitchFamily="18" charset="2"/>
              </a:rPr>
              <a:t>0-9</a:t>
            </a:r>
            <a:endParaRPr lang="en-GB" sz="1100" dirty="0">
              <a:effectLst/>
              <a:ea typeface="Symbol" panose="05050102010706020507" pitchFamily="18" charset="2"/>
              <a:cs typeface="Symbol" panose="05050102010706020507" pitchFamily="18" charset="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74415" y="111483"/>
            <a:ext cx="2500633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600">
                <a:solidFill>
                  <a:srgbClr val="FF0000"/>
                </a:solidFill>
                <a:latin typeface="Comic Sans MS" panose="030F0702030302020204" pitchFamily="66" charset="0"/>
              </a:rPr>
              <a:t>Core Values </a:t>
            </a:r>
          </a:p>
          <a:p>
            <a:pPr algn="ctr"/>
            <a:r>
              <a:rPr lang="en-GB" sz="160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9472C9-A3F2-C7A9-0224-9C7E23B5209B}"/>
              </a:ext>
            </a:extLst>
          </p:cNvPr>
          <p:cNvSpPr txBox="1"/>
          <p:nvPr/>
        </p:nvSpPr>
        <p:spPr>
          <a:xfrm>
            <a:off x="2636070" y="4202055"/>
            <a:ext cx="2279548" cy="256993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100" b="1" u="sng" dirty="0">
                <a:solidFill>
                  <a:srgbClr val="FF0000"/>
                </a:solidFill>
                <a:effectLst/>
                <a:ea typeface="Calibri"/>
                <a:cs typeface="Times New Roman"/>
              </a:rPr>
              <a:t>Year 1 Maths</a:t>
            </a:r>
            <a:r>
              <a:rPr lang="en-GB" sz="1100" b="1" dirty="0">
                <a:solidFill>
                  <a:srgbClr val="FF0000"/>
                </a:solidFill>
                <a:ea typeface="Calibri"/>
                <a:cs typeface="Times New Roman"/>
              </a:rPr>
              <a:t> </a:t>
            </a:r>
          </a:p>
          <a:p>
            <a:r>
              <a:rPr lang="en-GB" sz="1100" b="1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Money</a:t>
            </a:r>
            <a:endParaRPr lang="en-GB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100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Unitising</a:t>
            </a:r>
            <a:endParaRPr lang="en-GB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100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Recognise coins</a:t>
            </a:r>
            <a:endParaRPr lang="en-GB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100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Recognise notes</a:t>
            </a:r>
            <a:endParaRPr lang="en-GB" dirty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n-GB" sz="1100" dirty="0"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Count in coins</a:t>
            </a:r>
            <a:endParaRPr lang="en-GB" dirty="0"/>
          </a:p>
          <a:p>
            <a:pPr marL="285750" indent="-285750">
              <a:buFont typeface="Arial"/>
              <a:buChar char="•"/>
            </a:pPr>
            <a:endParaRPr lang="en-GB" sz="1100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Calibri"/>
              <a:cs typeface="Calibri"/>
            </a:endParaRPr>
          </a:p>
          <a:p>
            <a:r>
              <a:rPr lang="en-GB" sz="1200" b="1" dirty="0"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Time</a:t>
            </a: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Before and after</a:t>
            </a:r>
            <a:endParaRPr lang="en-GB" sz="10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Days of the week </a:t>
            </a:r>
            <a:endParaRPr lang="en-GB" sz="10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Months of the year</a:t>
            </a:r>
            <a:endParaRPr lang="en-GB" sz="10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Hours, minutes and seconds</a:t>
            </a:r>
            <a:endParaRPr lang="en-GB" sz="10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Tell the time to the hour</a:t>
            </a:r>
            <a:endParaRPr lang="en-GB" sz="10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000" dirty="0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+mn-lt"/>
                <a:cs typeface="Calibri"/>
              </a:rPr>
              <a:t>Tell the time to the half hour </a:t>
            </a:r>
            <a:endParaRPr lang="en-GB" sz="1000" dirty="0">
              <a:ea typeface="Calibri"/>
              <a:cs typeface="Calibri"/>
            </a:endParaRPr>
          </a:p>
          <a:p>
            <a:endParaRPr lang="en-GB" sz="1200" b="1" dirty="0">
              <a:solidFill>
                <a:srgbClr val="000000"/>
              </a:solidFill>
              <a:highlight>
                <a:srgbClr val="FFFFFF"/>
              </a:highlight>
              <a:latin typeface="Calibri"/>
              <a:ea typeface="+mn-lt"/>
              <a:cs typeface="Calibri"/>
            </a:endParaRPr>
          </a:p>
        </p:txBody>
      </p:sp>
      <p:pic>
        <p:nvPicPr>
          <p:cNvPr id="3" name="Picture 2" descr="A book cover with a whale and birds&#10;&#10;AI-generated content may be incorrect.">
            <a:extLst>
              <a:ext uri="{FF2B5EF4-FFF2-40B4-BE49-F238E27FC236}">
                <a16:creationId xmlns:a16="http://schemas.microsoft.com/office/drawing/2014/main" id="{8B320B6E-5427-ADEC-DB2E-4F441493DC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5061" y="2090855"/>
            <a:ext cx="2061057" cy="1812762"/>
          </a:xfrm>
          <a:prstGeom prst="rect">
            <a:avLst/>
          </a:prstGeom>
        </p:spPr>
      </p:pic>
      <p:pic>
        <p:nvPicPr>
          <p:cNvPr id="5" name="Picture 4" descr="A cartoon of a child holding a planet&#10;&#10;AI-generated content may be incorrect.">
            <a:extLst>
              <a:ext uri="{FF2B5EF4-FFF2-40B4-BE49-F238E27FC236}">
                <a16:creationId xmlns:a16="http://schemas.microsoft.com/office/drawing/2014/main" id="{2187EAD8-B1E6-9659-2252-AE7B3029BF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01292" y="106707"/>
            <a:ext cx="1265949" cy="1614050"/>
          </a:xfrm>
          <a:prstGeom prst="rect">
            <a:avLst/>
          </a:prstGeom>
        </p:spPr>
      </p:pic>
      <p:pic>
        <p:nvPicPr>
          <p:cNvPr id="6" name="Picture 5" descr="A book cover of a child&#10;&#10;AI-generated content may be incorrect.">
            <a:extLst>
              <a:ext uri="{FF2B5EF4-FFF2-40B4-BE49-F238E27FC236}">
                <a16:creationId xmlns:a16="http://schemas.microsoft.com/office/drawing/2014/main" id="{D3F9B7C2-0684-4093-0FE4-17370EC1C4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9822" y="288518"/>
            <a:ext cx="1429667" cy="150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06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201C870-5CB8-4F6F-B1BC-9ABDAEB89610}"/>
              </a:ext>
            </a:extLst>
          </p:cNvPr>
          <p:cNvSpPr txBox="1"/>
          <p:nvPr/>
        </p:nvSpPr>
        <p:spPr>
          <a:xfrm>
            <a:off x="2661854" y="125112"/>
            <a:ext cx="4689200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1600" u="sng" dirty="0">
                <a:latin typeface="Comic Sans MS"/>
              </a:rPr>
              <a:t>Years 1  - Term 6 </a:t>
            </a:r>
            <a:endParaRPr lang="en-GB" sz="1600" dirty="0">
              <a:latin typeface="Comic Sans MS" panose="030F0702030302020204" pitchFamily="66" charset="0"/>
            </a:endParaRPr>
          </a:p>
          <a:p>
            <a:pPr algn="ctr"/>
            <a:r>
              <a:rPr lang="en-GB" sz="1600" dirty="0">
                <a:solidFill>
                  <a:srgbClr val="002060"/>
                </a:solidFill>
                <a:latin typeface="Comic Sans MS"/>
              </a:rPr>
              <a:t>How Have Explorers Changed The World?</a:t>
            </a:r>
            <a:endParaRPr lang="en-GB" sz="1600" dirty="0">
              <a:solidFill>
                <a:srgbClr val="002060"/>
              </a:solidFill>
              <a:latin typeface="Comic Sans MS" panose="030F0702030302020204" pitchFamily="66" charset="0"/>
            </a:endParaRPr>
          </a:p>
          <a:p>
            <a:pPr algn="ctr"/>
            <a:endParaRPr lang="en-GB" sz="1600" dirty="0">
              <a:latin typeface="Comic Sans MS" panose="030F0702030302020204" pitchFamily="66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2738BC-33DD-4E83-B0C5-4439A2351D72}"/>
              </a:ext>
            </a:extLst>
          </p:cNvPr>
          <p:cNvSpPr txBox="1"/>
          <p:nvPr/>
        </p:nvSpPr>
        <p:spPr>
          <a:xfrm>
            <a:off x="4138839" y="865703"/>
            <a:ext cx="2608054" cy="39549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512445" marR="764540">
              <a:lnSpc>
                <a:spcPts val="1210"/>
              </a:lnSpc>
              <a:spcBef>
                <a:spcPts val="5"/>
              </a:spcBef>
              <a:spcAft>
                <a:spcPts val="0"/>
              </a:spcAft>
            </a:pPr>
            <a:r>
              <a:rPr lang="en-US" sz="1200" b="1" u="sng" kern="0" dirty="0">
                <a:solidFill>
                  <a:srgbClr val="FF0000"/>
                </a:solidFill>
                <a:effectLst/>
                <a:ea typeface="Tahoma"/>
              </a:rPr>
              <a:t>PSHE </a:t>
            </a:r>
            <a:r>
              <a:rPr lang="en-US" sz="1200" b="1" u="sng" kern="0" dirty="0">
                <a:solidFill>
                  <a:srgbClr val="FF0000"/>
                </a:solidFill>
                <a:ea typeface="Tahoma"/>
              </a:rPr>
              <a:t>Changing </a:t>
            </a:r>
            <a:r>
              <a:rPr lang="en-US" sz="1200" b="1" u="sng" kern="0">
                <a:solidFill>
                  <a:srgbClr val="FF0000"/>
                </a:solidFill>
                <a:ea typeface="Tahoma"/>
              </a:rPr>
              <a:t>Me</a:t>
            </a:r>
            <a:endParaRPr lang="en-US" sz="1200" b="1" u="sng" kern="0">
              <a:solidFill>
                <a:srgbClr val="FF0000"/>
              </a:solidFill>
              <a:effectLst/>
              <a:ea typeface="Tahoma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Calibri"/>
                <a:cs typeface="Calibri"/>
              </a:rPr>
              <a:t>understand the life cycles of animals and humans</a:t>
            </a:r>
          </a:p>
          <a:p>
            <a:pPr marL="171450" indent="-171450">
              <a:buFont typeface="Arial"/>
              <a:buChar char="•"/>
            </a:pPr>
            <a:r>
              <a:rPr lang="en-GB" sz="1100">
                <a:ea typeface="Calibri"/>
                <a:cs typeface="Calibri"/>
              </a:rPr>
              <a:t>know that changes are OK and that sometimes they will happen whether I want them to or not</a:t>
            </a:r>
            <a:endParaRPr lang="en-GB" sz="1100" dirty="0">
              <a:effectLst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>
                <a:ea typeface="Calibri"/>
                <a:cs typeface="Calibri"/>
              </a:rPr>
              <a:t>Understand how my body has changed since I was a baby</a:t>
            </a:r>
            <a:endParaRPr lang="en-GB" sz="11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>
                <a:ea typeface="Calibri"/>
                <a:cs typeface="Calibri"/>
              </a:rPr>
              <a:t>understand that growing up is natural and that everybody grows at different rates</a:t>
            </a:r>
            <a:endParaRPr lang="en-GB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Calibri"/>
                <a:cs typeface="Calibri"/>
              </a:rPr>
              <a:t>identify the parts of the body that make boys different to girls and can use the correct names for these</a:t>
            </a:r>
          </a:p>
          <a:p>
            <a:pPr marL="171450" indent="-171450">
              <a:buFont typeface="Arial"/>
              <a:buChar char="•"/>
            </a:pPr>
            <a:r>
              <a:rPr lang="en-GB" sz="1100">
                <a:ea typeface="Calibri"/>
                <a:cs typeface="Calibri"/>
              </a:rPr>
              <a:t>respect my body and understand which parts are private</a:t>
            </a:r>
            <a:endParaRPr lang="en-GB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kern="0" dirty="0">
                <a:ea typeface="Calibri"/>
                <a:cs typeface="Calibri"/>
              </a:rPr>
              <a:t>understand that every time I learn something new I change a little bit</a:t>
            </a:r>
            <a:endParaRPr lang="en-GB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kern="0">
                <a:ea typeface="Calibri"/>
                <a:cs typeface="Calibri"/>
              </a:rPr>
              <a:t>enjoy learning new things</a:t>
            </a:r>
            <a:endParaRPr lang="en-GB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kern="0">
                <a:ea typeface="Calibri"/>
                <a:cs typeface="Calibri"/>
              </a:rPr>
              <a:t>tell you about changes that have happened in my life</a:t>
            </a:r>
            <a:endParaRPr lang="en-GB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kern="0">
                <a:ea typeface="Calibri"/>
                <a:cs typeface="Calibri"/>
              </a:rPr>
              <a:t>know some ways to cope with changes</a:t>
            </a:r>
            <a:endParaRPr lang="en-GB">
              <a:ea typeface="Calibri"/>
              <a:cs typeface="Calibri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94C6088-44CB-4484-9855-5B9FD45BD91A}"/>
              </a:ext>
            </a:extLst>
          </p:cNvPr>
          <p:cNvSpPr txBox="1"/>
          <p:nvPr/>
        </p:nvSpPr>
        <p:spPr>
          <a:xfrm>
            <a:off x="167284" y="865427"/>
            <a:ext cx="3672221" cy="1800493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 fontAlgn="base"/>
            <a:r>
              <a:rPr lang="en-GB" sz="1200" b="1" u="sng" dirty="0">
                <a:solidFill>
                  <a:srgbClr val="FF0000"/>
                </a:solidFill>
              </a:rPr>
              <a:t>History - </a:t>
            </a:r>
            <a:r>
              <a:rPr lang="en-GB" sz="1100" b="1" u="sng" dirty="0">
                <a:solidFill>
                  <a:srgbClr val="FF0000"/>
                </a:solidFill>
                <a:highlight>
                  <a:srgbClr val="FFFFFF"/>
                </a:highlight>
              </a:rPr>
              <a:t>How Have Explorers Changed The World?</a:t>
            </a:r>
            <a:endParaRPr lang="en-GB" sz="1100" dirty="0">
              <a:solidFill>
                <a:srgbClr val="FF0000"/>
              </a:solidFill>
              <a:highlight>
                <a:srgbClr val="C6C6C6"/>
              </a:highlight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1100" dirty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Explain what explorers do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Name equipment or transport an explorer would need.</a:t>
            </a:r>
            <a:endParaRPr lang="en-GB" sz="1100" dirty="0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Name important explorers (e.g. Christopher Columbus, Dame Ellen MacArthur, Matthew Henson and Mary Kingsley).</a:t>
            </a:r>
            <a:endParaRPr lang="en-GB" sz="1100" dirty="0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Identify where they travelled and what they achieved.</a:t>
            </a:r>
            <a:endParaRPr lang="en-GB" sz="1100" dirty="0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rgbClr val="222222"/>
                </a:solidFill>
                <a:latin typeface="Calibri"/>
                <a:ea typeface="Calibri"/>
                <a:cs typeface="Calibri"/>
              </a:rPr>
              <a:t>Describe how an explorer is significant and how they impacted events or people’s ideas</a:t>
            </a:r>
            <a:endParaRPr lang="en-GB" sz="1100" dirty="0">
              <a:latin typeface="Calibri"/>
              <a:ea typeface="Calibri"/>
              <a:cs typeface="Calibri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F1AB19-13E5-49C2-B1CF-51CD91751998}"/>
              </a:ext>
            </a:extLst>
          </p:cNvPr>
          <p:cNvSpPr txBox="1"/>
          <p:nvPr/>
        </p:nvSpPr>
        <p:spPr>
          <a:xfrm>
            <a:off x="7098814" y="157681"/>
            <a:ext cx="2639902" cy="297004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100" b="1" u="sng" dirty="0">
                <a:solidFill>
                  <a:srgbClr val="FF0000"/>
                </a:solidFill>
              </a:rPr>
              <a:t>Science: Animals Including Humans</a:t>
            </a:r>
          </a:p>
          <a:p>
            <a:r>
              <a:rPr lang="en-GB" sz="1100" b="1" dirty="0">
                <a:ea typeface="+mn-lt"/>
                <a:cs typeface="+mn-lt"/>
              </a:rPr>
              <a:t>Scientific Enquiry</a:t>
            </a: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+mn-lt"/>
                <a:cs typeface="+mn-lt"/>
              </a:rPr>
              <a:t>Discover the five animal families</a:t>
            </a:r>
            <a:endParaRPr lang="en-GB" sz="11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+mn-lt"/>
                <a:cs typeface="+mn-lt"/>
              </a:rPr>
              <a:t>Learn about the differences between mammals and birds</a:t>
            </a:r>
            <a:endParaRPr lang="en-GB" sz="11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+mn-lt"/>
                <a:cs typeface="+mn-lt"/>
              </a:rPr>
              <a:t>Learn about the differences between amphibians,</a:t>
            </a:r>
            <a:r>
              <a:rPr lang="en-GB" sz="1100" dirty="0">
                <a:ea typeface="Calibri"/>
                <a:cs typeface="Calibri"/>
              </a:rPr>
              <a:t> </a:t>
            </a:r>
            <a:r>
              <a:rPr lang="en-GB" sz="1100" dirty="0">
                <a:ea typeface="+mn-lt"/>
                <a:cs typeface="+mn-lt"/>
              </a:rPr>
              <a:t>reptiles and fish</a:t>
            </a:r>
            <a:endParaRPr lang="en-GB" sz="11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+mn-lt"/>
                <a:cs typeface="+mn-lt"/>
              </a:rPr>
              <a:t>Discover the types of food living things eat</a:t>
            </a:r>
            <a:endParaRPr lang="en-GB" sz="11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+mn-lt"/>
                <a:cs typeface="+mn-lt"/>
              </a:rPr>
              <a:t>Explore the difference between wild animals and</a:t>
            </a:r>
            <a:r>
              <a:rPr lang="en-GB" sz="1100" dirty="0">
                <a:ea typeface="Calibri"/>
                <a:cs typeface="Calibri"/>
              </a:rPr>
              <a:t> </a:t>
            </a:r>
            <a:r>
              <a:rPr lang="en-GB" sz="1100" dirty="0">
                <a:ea typeface="+mn-lt"/>
                <a:cs typeface="+mn-lt"/>
              </a:rPr>
              <a:t>pets</a:t>
            </a:r>
            <a:endParaRPr lang="en-GB" sz="11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+mn-lt"/>
                <a:cs typeface="+mn-lt"/>
              </a:rPr>
              <a:t>Explain the characteristics of an animal</a:t>
            </a:r>
            <a:endParaRPr lang="en-GB" sz="1100" dirty="0">
              <a:ea typeface="Calibri"/>
              <a:cs typeface="Calibri"/>
            </a:endParaRPr>
          </a:p>
          <a:p>
            <a:endParaRPr lang="en-GB" sz="1100" b="1" dirty="0"/>
          </a:p>
          <a:p>
            <a:r>
              <a:rPr lang="en-GB" sz="1100" b="1" dirty="0"/>
              <a:t>Working Scientifically: </a:t>
            </a:r>
            <a:endParaRPr lang="en-GB" sz="1100" dirty="0"/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+mn-lt"/>
                <a:cs typeface="+mn-lt"/>
              </a:rPr>
              <a:t>Use observations and ideas to suggest answers to questions</a:t>
            </a:r>
            <a:endParaRPr lang="en-GB" sz="1100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+mn-lt"/>
                <a:cs typeface="+mn-lt"/>
              </a:rPr>
              <a:t>Group and sort</a:t>
            </a:r>
            <a:endParaRPr lang="en-GB" sz="1100" dirty="0">
              <a:ea typeface="Calibri"/>
              <a:cs typeface="Calibri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3427064-EA5A-4F1B-88EB-691EFD2EE2A3}"/>
              </a:ext>
            </a:extLst>
          </p:cNvPr>
          <p:cNvSpPr txBox="1"/>
          <p:nvPr/>
        </p:nvSpPr>
        <p:spPr>
          <a:xfrm>
            <a:off x="129906" y="4902101"/>
            <a:ext cx="3712029" cy="144655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100" b="1" u="sng" dirty="0">
                <a:solidFill>
                  <a:srgbClr val="FF0000"/>
                </a:solidFill>
                <a:effectLst/>
                <a:latin typeface="Calibri"/>
                <a:ea typeface="Calibri"/>
                <a:cs typeface="Times New Roman"/>
              </a:rPr>
              <a:t>RE – </a:t>
            </a:r>
            <a:r>
              <a:rPr lang="en-GB" sz="1100" b="1" u="sng" dirty="0">
                <a:solidFill>
                  <a:srgbClr val="FF0000"/>
                </a:solidFill>
              </a:rPr>
              <a:t>What is the ‘good news’ Christians say Jesus brings?</a:t>
            </a:r>
            <a:endParaRPr lang="en-GB" sz="1100" b="1" dirty="0">
              <a:solidFill>
                <a:srgbClr val="FF0000"/>
              </a:solidFill>
            </a:endParaRPr>
          </a:p>
          <a:p>
            <a:r>
              <a:rPr lang="en-GB" sz="1100" dirty="0"/>
              <a:t>Make sense of belief: </a:t>
            </a:r>
          </a:p>
          <a:p>
            <a:pPr fontAlgn="base"/>
            <a:r>
              <a:rPr lang="en-GB" sz="1100" dirty="0"/>
              <a:t>• Tell stories from the Bible and recognise a link with the concept of ‘Gospel’ or ‘good news’ </a:t>
            </a:r>
          </a:p>
          <a:p>
            <a:pPr fontAlgn="base"/>
            <a:r>
              <a:rPr lang="en-GB" sz="1100" dirty="0"/>
              <a:t>• Give clear, simple accounts of what Bible texts (such as the story of Matthew the tax collector) mean to Christians </a:t>
            </a:r>
          </a:p>
          <a:p>
            <a:pPr fontAlgn="base"/>
            <a:r>
              <a:rPr lang="en-GB" sz="1100" dirty="0"/>
              <a:t>• Recognise that Jesus gives instructions to people about how to behave 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07918C-FAA7-4208-ABC2-042F8BAAE200}"/>
              </a:ext>
            </a:extLst>
          </p:cNvPr>
          <p:cNvSpPr txBox="1"/>
          <p:nvPr/>
        </p:nvSpPr>
        <p:spPr>
          <a:xfrm>
            <a:off x="4138845" y="5055924"/>
            <a:ext cx="2608054" cy="164660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u="sng" dirty="0">
                <a:solidFill>
                  <a:srgbClr val="FF0000"/>
                </a:solidFill>
              </a:rPr>
              <a:t>RSHE – </a:t>
            </a:r>
            <a:r>
              <a:rPr lang="en-GB" sz="1200" b="1" u="sng" dirty="0">
                <a:solidFill>
                  <a:srgbClr val="FF0000"/>
                </a:solidFill>
              </a:rPr>
              <a:t>Asking For Help</a:t>
            </a:r>
            <a:endParaRPr lang="en-GB" sz="900" b="1" u="sng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>
                <a:ea typeface="Calibri"/>
                <a:cs typeface="Calibri"/>
              </a:rPr>
              <a:t>identify </a:t>
            </a:r>
            <a:r>
              <a:rPr lang="en-GB" sz="1100" dirty="0">
                <a:ea typeface="Calibri"/>
                <a:cs typeface="Calibri"/>
              </a:rPr>
              <a:t>the people who look after me and how to attract their attention if needed.</a:t>
            </a:r>
            <a:endParaRPr lang="en-GB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Calibri"/>
                <a:cs typeface="Calibri"/>
              </a:rPr>
              <a:t>know the people that can help look after me</a:t>
            </a:r>
            <a:endParaRPr lang="en-GB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Calibri"/>
                <a:cs typeface="Calibri"/>
              </a:rPr>
              <a:t>identify people I can ask for help</a:t>
            </a:r>
            <a:endParaRPr lang="en-GB" dirty="0"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 dirty="0">
                <a:ea typeface="Calibri"/>
                <a:cs typeface="Calibri"/>
              </a:rPr>
              <a:t>ask for help if I need to</a:t>
            </a:r>
            <a:endParaRPr lang="en-GB" dirty="0">
              <a:ea typeface="Calibri"/>
              <a:cs typeface="Calibri"/>
            </a:endParaRPr>
          </a:p>
          <a:p>
            <a:endParaRPr lang="en-GB" sz="1200" b="1" u="sng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3427064-EA5A-4F1B-88EB-691EFD2EE2A3}"/>
              </a:ext>
            </a:extLst>
          </p:cNvPr>
          <p:cNvSpPr txBox="1"/>
          <p:nvPr/>
        </p:nvSpPr>
        <p:spPr>
          <a:xfrm>
            <a:off x="361010" y="2870874"/>
            <a:ext cx="3373775" cy="163121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  <a:ea typeface="Calibri"/>
                <a:cs typeface="Calibri"/>
              </a:rPr>
              <a:t>DT-Textiles: Simple Stitche</a:t>
            </a:r>
            <a:r>
              <a:rPr lang="en-GB" sz="1200" b="1" u="sng">
                <a:solidFill>
                  <a:srgbClr val="FF0000"/>
                </a:solidFill>
                <a:ea typeface="Calibri"/>
                <a:cs typeface="Calibri"/>
              </a:rPr>
              <a:t>s (Bunting)</a:t>
            </a:r>
            <a:endParaRPr lang="en-GB" sz="1200" b="1" u="sng" dirty="0">
              <a:solidFill>
                <a:srgbClr val="FF0000"/>
              </a:solidFill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Name some objects made of fabric.</a:t>
            </a:r>
            <a:endParaRPr lang="en-GB" sz="1100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Describe the look and feel of different fabrics.</a:t>
            </a:r>
            <a:endParaRPr lang="en-GB" sz="1100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Thread a needle.</a:t>
            </a:r>
            <a:endParaRPr lang="en-GB" sz="1100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Make a series of stitches that match each other in embroidery fabric.</a:t>
            </a:r>
            <a:endParaRPr lang="en-GB" sz="1100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Choose colours and shapes for a design.</a:t>
            </a:r>
            <a:endParaRPr lang="en-GB" sz="1100">
              <a:latin typeface="Calibri"/>
              <a:ea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sz="1100">
                <a:solidFill>
                  <a:srgbClr val="222222"/>
                </a:solidFill>
                <a:highlight>
                  <a:srgbClr val="FFFFFF"/>
                </a:highlight>
                <a:latin typeface="Calibri"/>
                <a:ea typeface="Calibri"/>
                <a:cs typeface="Calibri"/>
              </a:rPr>
              <a:t>Explain their ideas to others verbally and with a sketch.</a:t>
            </a:r>
            <a:endParaRPr lang="en-GB" sz="1100">
              <a:latin typeface="Calibri"/>
              <a:ea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123140" y="4533491"/>
            <a:ext cx="2521351" cy="10021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200" b="1" u="sng" dirty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Computing –</a:t>
            </a:r>
            <a:r>
              <a:rPr lang="en-GB" sz="1200" b="1" dirty="0">
                <a:solidFill>
                  <a:srgbClr val="FF0000"/>
                </a:solidFill>
                <a:effectLst/>
                <a:latin typeface="Calibri"/>
                <a:ea typeface="Calibri"/>
                <a:cs typeface="Calibri"/>
              </a:rPr>
              <a:t> Programming B</a:t>
            </a:r>
          </a:p>
          <a:p>
            <a:pPr marL="171450" indent="-171450">
              <a:buFont typeface="Arial"/>
              <a:buChar char="•"/>
            </a:pPr>
            <a:r>
              <a:rPr lang="en-GB" sz="1200" dirty="0">
                <a:highlight>
                  <a:srgbClr val="FFFFFF"/>
                </a:highlight>
                <a:ea typeface="Calibri"/>
                <a:cs typeface="Calibri"/>
              </a:rPr>
              <a:t>E-safety</a:t>
            </a:r>
            <a:r>
              <a:rPr lang="en-GB" sz="1200" dirty="0">
                <a:solidFill>
                  <a:srgbClr val="FF0000"/>
                </a:solidFill>
                <a:highlight>
                  <a:srgbClr val="FFFFFF"/>
                </a:highlight>
                <a:ea typeface="Calibri"/>
                <a:cs typeface="Calibri"/>
              </a:rPr>
              <a:t> </a:t>
            </a:r>
          </a:p>
          <a:p>
            <a:pPr marL="171450" indent="-171450">
              <a:buFont typeface="Arial"/>
              <a:buChar char="•"/>
            </a:pPr>
            <a:r>
              <a:rPr lang="en-US" sz="1200" dirty="0">
                <a:solidFill>
                  <a:schemeClr val="bg2">
                    <a:lumMod val="10000"/>
                  </a:schemeClr>
                </a:solidFill>
                <a:highlight>
                  <a:srgbClr val="FFFFFF"/>
                </a:highlight>
                <a:ea typeface="Calibri"/>
                <a:cs typeface="Calibri"/>
              </a:rPr>
              <a:t>Programming Animations</a:t>
            </a:r>
            <a:endParaRPr lang="en-GB" sz="1200" dirty="0">
              <a:solidFill>
                <a:schemeClr val="bg2">
                  <a:lumMod val="10000"/>
                </a:schemeClr>
              </a:solidFill>
              <a:highlight>
                <a:srgbClr val="FFFFFF"/>
              </a:highlight>
              <a:ea typeface="Calibri"/>
              <a:cs typeface="Calibri"/>
            </a:endParaRPr>
          </a:p>
          <a:p>
            <a:pPr>
              <a:lnSpc>
                <a:spcPct val="114999"/>
              </a:lnSpc>
              <a:spcAft>
                <a:spcPts val="1000"/>
              </a:spcAft>
            </a:pPr>
            <a:endParaRPr lang="en-GB" sz="1200" b="1" dirty="0">
              <a:solidFill>
                <a:srgbClr val="FF0000"/>
              </a:solidFill>
              <a:ea typeface="Calibri"/>
              <a:cs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77435" y="5807838"/>
            <a:ext cx="2682660" cy="64633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u="sng" baseline="0" dirty="0">
                <a:solidFill>
                  <a:srgbClr val="FF0000"/>
                </a:solidFill>
                <a:latin typeface="Calibri"/>
                <a:ea typeface="Segoe UI"/>
                <a:cs typeface="Segoe UI"/>
              </a:rPr>
              <a:t>P.E.</a:t>
            </a:r>
            <a:r>
              <a:rPr lang="en-GB" sz="1200" u="sng" dirty="0">
                <a:solidFill>
                  <a:srgbClr val="FF0000"/>
                </a:solidFill>
                <a:latin typeface="Calibri"/>
                <a:ea typeface="Segoe UI"/>
                <a:cs typeface="Segoe UI"/>
              </a:rPr>
              <a:t> 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/>
                <a:ea typeface="Segoe UI"/>
                <a:cs typeface="Segoe UI"/>
              </a:rPr>
              <a:t>Target Games (indoor)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200" dirty="0">
                <a:latin typeface="Calibri"/>
                <a:ea typeface="Segoe UI"/>
                <a:cs typeface="Segoe UI"/>
              </a:rPr>
              <a:t>Athletics (outdoor)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555001" y="3270984"/>
            <a:ext cx="1657631" cy="83099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GB" sz="1200" b="1" u="sng" dirty="0">
                <a:solidFill>
                  <a:srgbClr val="FF0000"/>
                </a:solidFill>
              </a:rPr>
              <a:t>Music – Under the sea</a:t>
            </a:r>
            <a:endParaRPr lang="en-US" dirty="0">
              <a:solidFill>
                <a:srgbClr val="000000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en-GB" sz="1200" dirty="0"/>
              <a:t>explore Musical Symbols </a:t>
            </a:r>
            <a:endParaRPr lang="en-US" dirty="0">
              <a:ea typeface="Calibri"/>
              <a:cs typeface="Calibri"/>
            </a:endParaRPr>
          </a:p>
          <a:p>
            <a:endParaRPr lang="en-GB" sz="1200" b="1" u="sng" dirty="0">
              <a:solidFill>
                <a:srgbClr val="FF0000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19579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4DB10C7FF20A04D85F53CECBB3B4BA6" ma:contentTypeVersion="14" ma:contentTypeDescription="Create a new document." ma:contentTypeScope="" ma:versionID="4d756957a29cff8e52d401b6dc0ea080">
  <xsd:schema xmlns:xsd="http://www.w3.org/2001/XMLSchema" xmlns:xs="http://www.w3.org/2001/XMLSchema" xmlns:p="http://schemas.microsoft.com/office/2006/metadata/properties" xmlns:ns2="1e02909d-f913-409e-b9da-bd55e6e22809" xmlns:ns3="ad2ba1ed-08cc-4d6a-a473-380eb6088c29" targetNamespace="http://schemas.microsoft.com/office/2006/metadata/properties" ma:root="true" ma:fieldsID="1b95ebb62a20a162f30c91790839b46a" ns2:_="" ns3:_="">
    <xsd:import namespace="1e02909d-f913-409e-b9da-bd55e6e22809"/>
    <xsd:import namespace="ad2ba1ed-08cc-4d6a-a473-380eb6088c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02909d-f913-409e-b9da-bd55e6e228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df28ee0b-3149-4d3b-932f-175a594d71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2ba1ed-08cc-4d6a-a473-380eb6088c29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68fd6b3-95c7-4020-b3fb-26237faa549a}" ma:internalName="TaxCatchAll" ma:showField="CatchAllData" ma:web="ad2ba1ed-08cc-4d6a-a473-380eb6088c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d2ba1ed-08cc-4d6a-a473-380eb6088c29" xsi:nil="true"/>
    <lcf76f155ced4ddcb4097134ff3c332f xmlns="1e02909d-f913-409e-b9da-bd55e6e22809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D24F78D-CEC8-4AA0-A33A-19D6492E08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0790D10-037C-428B-9355-2E8D18216AD2}">
  <ds:schemaRefs>
    <ds:schemaRef ds:uri="1e02909d-f913-409e-b9da-bd55e6e22809"/>
    <ds:schemaRef ds:uri="ad2ba1ed-08cc-4d6a-a473-380eb6088c2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C49AEF8F-61C7-4F2F-8904-6FF0B6EB8D40}">
  <ds:schemaRefs>
    <ds:schemaRef ds:uri="1e02909d-f913-409e-b9da-bd55e6e22809"/>
    <ds:schemaRef ds:uri="ad2ba1ed-08cc-4d6a-a473-380eb6088c29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896</Words>
  <Application>Microsoft Office PowerPoint</Application>
  <PresentationFormat>A4 Paper (210x297 mm)</PresentationFormat>
  <Paragraphs>125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Symbol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RSmout</dc:creator>
  <cp:lastModifiedBy>Fran Brassleay</cp:lastModifiedBy>
  <cp:revision>196</cp:revision>
  <dcterms:created xsi:type="dcterms:W3CDTF">2019-08-20T16:45:42Z</dcterms:created>
  <dcterms:modified xsi:type="dcterms:W3CDTF">2026-06-11T06:36:17Z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0x01010024DB10C7FF20A04D85F53CECBB3B4BA6</vt:lpwstr>
  </property>
  <property fmtid="{D5CDD505-2E9C-101B-9397-08002B2CF9AE}" pid="3" name="MediaServiceImageTags">
    <vt:lpwstr/>
  </property>
</Properties>
</file>