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7"/>
  </p:notesMasterIdLst>
  <p:sldIdLst>
    <p:sldId id="260" r:id="rId5"/>
    <p:sldId id="261" r:id="rId6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482" y="10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192EE1-3073-45B9-8D7F-1F299C2CA8CF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AEEDC6-8799-4C88-8E41-49DD4126D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8096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EEDC6-8799-4C88-8E41-49DD4126D6C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9457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EEDC6-8799-4C88-8E41-49DD4126D6C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97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2ED8-13E3-4C0C-9F0B-C7A65019C021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729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2ED8-13E3-4C0C-9F0B-C7A65019C021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273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2ED8-13E3-4C0C-9F0B-C7A65019C021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807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2ED8-13E3-4C0C-9F0B-C7A65019C021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945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2ED8-13E3-4C0C-9F0B-C7A65019C021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379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2ED8-13E3-4C0C-9F0B-C7A65019C021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010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2ED8-13E3-4C0C-9F0B-C7A65019C021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195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2ED8-13E3-4C0C-9F0B-C7A65019C021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7242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2ED8-13E3-4C0C-9F0B-C7A65019C021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1858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2ED8-13E3-4C0C-9F0B-C7A65019C021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407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2ED8-13E3-4C0C-9F0B-C7A65019C021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456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00"/>
            </a:gs>
            <a:gs pos="10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A2ED8-13E3-4C0C-9F0B-C7A65019C021}" type="datetimeFigureOut">
              <a:rPr lang="en-GB" smtClean="0"/>
              <a:t>25/02/2026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787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CDE1DF-9C8E-48A4-A617-A774228AADC7}"/>
              </a:ext>
            </a:extLst>
          </p:cNvPr>
          <p:cNvSpPr txBox="1"/>
          <p:nvPr/>
        </p:nvSpPr>
        <p:spPr>
          <a:xfrm>
            <a:off x="97793" y="1819643"/>
            <a:ext cx="4084677" cy="48936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36195">
              <a:lnSpc>
                <a:spcPts val="1100"/>
              </a:lnSpc>
              <a:spcBef>
                <a:spcPts val="60"/>
              </a:spcBef>
              <a:spcAft>
                <a:spcPts val="1000"/>
              </a:spcAft>
            </a:pPr>
            <a:r>
              <a:rPr lang="en-GB" sz="1200" b="1" u="sng" dirty="0">
                <a:solidFill>
                  <a:srgbClr val="FF0000"/>
                </a:solidFill>
                <a:effectLst/>
                <a:ea typeface="Calibri"/>
                <a:cs typeface="Calibri"/>
              </a:rPr>
              <a:t>English</a:t>
            </a:r>
            <a:r>
              <a:rPr lang="en-GB" sz="1200" b="1" spc="5" dirty="0">
                <a:solidFill>
                  <a:srgbClr val="FF0000"/>
                </a:solidFill>
                <a:effectLst/>
                <a:ea typeface="Calibri"/>
                <a:cs typeface="Calibri"/>
              </a:rPr>
              <a:t> </a:t>
            </a:r>
            <a:r>
              <a:rPr lang="en-GB" sz="1200" b="1" spc="60" dirty="0">
                <a:solidFill>
                  <a:srgbClr val="FF0000"/>
                </a:solidFill>
                <a:ea typeface="Calibri"/>
                <a:cs typeface="Calibri"/>
              </a:rPr>
              <a:t>     </a:t>
            </a:r>
          </a:p>
          <a:p>
            <a:pPr marL="36195">
              <a:lnSpc>
                <a:spcPts val="1100"/>
              </a:lnSpc>
              <a:spcBef>
                <a:spcPts val="60"/>
              </a:spcBef>
              <a:spcAft>
                <a:spcPts val="1000"/>
              </a:spcAft>
            </a:pPr>
            <a:r>
              <a:rPr lang="en-GB" sz="1200" b="1" dirty="0">
                <a:ea typeface="+mn-lt"/>
                <a:cs typeface="+mn-lt"/>
              </a:rPr>
              <a:t>Reading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dirty="0"/>
              <a:t>Read aloud accurately books (both fiction, non-fiction and poetry) that are consistent with their phonic knowledge.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dirty="0"/>
              <a:t>Re-read these books to build fluency and confidence.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dirty="0"/>
              <a:t>Become very familiar with key stories, retelling them and considering their characteristics.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dirty="0"/>
              <a:t>Discuss the significance of the title and events.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dirty="0"/>
              <a:t>Make inferences on the basis of what’s said and done.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dirty="0"/>
              <a:t>Answer and ask questions; predict what might happen on the basis of what has been read.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GB" sz="1200" b="1" dirty="0">
              <a:ea typeface="+mn-lt"/>
              <a:cs typeface="+mn-lt"/>
            </a:endParaRPr>
          </a:p>
          <a:p>
            <a:pPr marL="36195">
              <a:lnSpc>
                <a:spcPts val="1100"/>
              </a:lnSpc>
              <a:spcBef>
                <a:spcPts val="60"/>
              </a:spcBef>
              <a:spcAft>
                <a:spcPts val="1000"/>
              </a:spcAft>
            </a:pPr>
            <a:r>
              <a:rPr lang="en-GB" sz="1200" b="1" dirty="0">
                <a:ea typeface="+mn-lt"/>
                <a:cs typeface="+mn-lt"/>
              </a:rPr>
              <a:t>Writing </a:t>
            </a:r>
            <a:endParaRPr lang="en-GB" b="1" dirty="0">
              <a:ea typeface="+mn-lt"/>
              <a:cs typeface="+mn-lt"/>
            </a:endParaRPr>
          </a:p>
          <a:p>
            <a:pPr marL="207645" indent="-171450">
              <a:spcBef>
                <a:spcPts val="60"/>
              </a:spcBef>
              <a:buFont typeface="Arial" panose="020B0604020202020204" pitchFamily="34" charset="0"/>
              <a:buChar char="•"/>
            </a:pPr>
            <a:r>
              <a:rPr lang="en-GB" sz="1200" dirty="0">
                <a:ea typeface="+mn-lt"/>
                <a:cs typeface="+mn-lt"/>
              </a:rPr>
              <a:t>To say aloud what they are going to write about. </a:t>
            </a:r>
            <a:endParaRPr lang="en-GB" dirty="0">
              <a:ea typeface="+mn-lt"/>
              <a:cs typeface="+mn-lt"/>
            </a:endParaRPr>
          </a:p>
          <a:p>
            <a:pPr marL="207645" indent="-171450">
              <a:spcBef>
                <a:spcPts val="60"/>
              </a:spcBef>
              <a:buFont typeface="Arial" panose="020B0604020202020204" pitchFamily="34" charset="0"/>
              <a:buChar char="•"/>
            </a:pPr>
            <a:r>
              <a:rPr lang="en-GB" sz="1200" dirty="0">
                <a:ea typeface="+mn-lt"/>
                <a:cs typeface="+mn-lt"/>
              </a:rPr>
              <a:t>To compose a sentence (poetry phrase) before writing it.</a:t>
            </a:r>
            <a:endParaRPr lang="en-GB" dirty="0">
              <a:ea typeface="+mn-lt"/>
              <a:cs typeface="+mn-lt"/>
            </a:endParaRPr>
          </a:p>
          <a:p>
            <a:pPr marL="207645" indent="-171450">
              <a:spcBef>
                <a:spcPts val="60"/>
              </a:spcBef>
              <a:buFont typeface="Arial" panose="020B0604020202020204" pitchFamily="34" charset="0"/>
              <a:buChar char="•"/>
            </a:pPr>
            <a:r>
              <a:rPr lang="en-GB" sz="1200" dirty="0">
                <a:ea typeface="+mn-lt"/>
                <a:cs typeface="+mn-lt"/>
              </a:rPr>
              <a:t>To write down one of the sentences that they have rehearsed. </a:t>
            </a:r>
            <a:endParaRPr lang="en-GB" dirty="0">
              <a:ea typeface="+mn-lt"/>
              <a:cs typeface="+mn-lt"/>
            </a:endParaRPr>
          </a:p>
          <a:p>
            <a:pPr marL="207645" indent="-171450">
              <a:spcBef>
                <a:spcPts val="60"/>
              </a:spcBef>
              <a:buFont typeface="Arial" panose="020B0604020202020204" pitchFamily="34" charset="0"/>
              <a:buChar char="•"/>
            </a:pPr>
            <a:r>
              <a:rPr lang="en-GB" sz="1200" dirty="0">
                <a:ea typeface="+mn-lt"/>
                <a:cs typeface="+mn-lt"/>
              </a:rPr>
              <a:t>To sequence sentences to form short narratives.</a:t>
            </a:r>
            <a:endParaRPr lang="en-GB" dirty="0">
              <a:ea typeface="+mn-lt"/>
              <a:cs typeface="+mn-lt"/>
            </a:endParaRPr>
          </a:p>
          <a:p>
            <a:pPr marL="207645" indent="-171450">
              <a:spcBef>
                <a:spcPts val="60"/>
              </a:spcBef>
              <a:buFont typeface="Arial" panose="020B0604020202020204" pitchFamily="34" charset="0"/>
              <a:buChar char="•"/>
            </a:pPr>
            <a:r>
              <a:rPr lang="en-GB" sz="1200" dirty="0">
                <a:ea typeface="+mn-lt"/>
                <a:cs typeface="+mn-lt"/>
              </a:rPr>
              <a:t>To write sentences by re-reading what they have written to check that it makes sense.</a:t>
            </a:r>
            <a:endParaRPr lang="en-GB" dirty="0">
              <a:ea typeface="+mn-lt"/>
              <a:cs typeface="+mn-lt"/>
            </a:endParaRPr>
          </a:p>
          <a:p>
            <a:pPr marL="207645" indent="-171450">
              <a:spcBef>
                <a:spcPts val="60"/>
              </a:spcBef>
              <a:buFont typeface="Arial" panose="020B0604020202020204" pitchFamily="34" charset="0"/>
              <a:buChar char="•"/>
            </a:pPr>
            <a:r>
              <a:rPr lang="en-GB" sz="1200" dirty="0">
                <a:ea typeface="+mn-lt"/>
                <a:cs typeface="+mn-lt"/>
              </a:rPr>
              <a:t>To discuss what they have written with the teacher or other pupils.</a:t>
            </a:r>
            <a:endParaRPr lang="en-GB" dirty="0">
              <a:ea typeface="+mn-lt"/>
              <a:cs typeface="+mn-lt"/>
            </a:endParaRPr>
          </a:p>
          <a:p>
            <a:pPr marL="207645" indent="-171450">
              <a:spcBef>
                <a:spcPts val="60"/>
              </a:spcBef>
              <a:buFont typeface="Arial" panose="020B0604020202020204" pitchFamily="34" charset="0"/>
              <a:buChar char="•"/>
            </a:pPr>
            <a:r>
              <a:rPr lang="en-GB" sz="1200" dirty="0">
                <a:ea typeface="+mn-lt"/>
                <a:cs typeface="+mn-lt"/>
              </a:rPr>
              <a:t>To read their writing aloud clearly enough to be heard by their peers and the teacher. </a:t>
            </a:r>
            <a:endParaRPr lang="en-GB" dirty="0">
              <a:ea typeface="Calibri"/>
              <a:cs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5E794B-6FF0-4E8C-9757-2EA28EC73E4E}"/>
              </a:ext>
            </a:extLst>
          </p:cNvPr>
          <p:cNvSpPr txBox="1"/>
          <p:nvPr/>
        </p:nvSpPr>
        <p:spPr>
          <a:xfrm>
            <a:off x="6833848" y="939322"/>
            <a:ext cx="3041749" cy="415498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b="1" u="sng" dirty="0">
                <a:solidFill>
                  <a:srgbClr val="FF0000"/>
                </a:solidFill>
                <a:effectLst/>
                <a:latin typeface="Calibri"/>
                <a:ea typeface="Calibri"/>
                <a:cs typeface="Times New Roman"/>
              </a:rPr>
              <a:t>Year 1 Maths</a:t>
            </a:r>
            <a:r>
              <a:rPr lang="en-GB" sz="1200" b="1" dirty="0">
                <a:solidFill>
                  <a:srgbClr val="FF0000"/>
                </a:solidFill>
                <a:latin typeface="Calibri"/>
                <a:ea typeface="Calibri"/>
                <a:cs typeface="Times New Roman"/>
              </a:rPr>
              <a:t>  </a:t>
            </a:r>
            <a:r>
              <a:rPr lang="en-GB" sz="12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Number</a:t>
            </a:r>
            <a:endParaRPr lang="en-GB" sz="1200" b="1" dirty="0">
              <a:solidFill>
                <a:srgbClr val="000000"/>
              </a:solidFill>
              <a:latin typeface="Calibri"/>
              <a:ea typeface="+mn-lt"/>
              <a:cs typeface="+mn-lt"/>
            </a:endParaRPr>
          </a:p>
          <a:p>
            <a:r>
              <a:rPr lang="en-GB" sz="1200" b="1" u="sng" dirty="0"/>
              <a:t>Place value within 50 </a:t>
            </a:r>
            <a:endParaRPr lang="en-GB" sz="1200" dirty="0"/>
          </a:p>
          <a:p>
            <a:r>
              <a:rPr lang="en-GB" sz="1200" dirty="0"/>
              <a:t>Step 1 Count from 20 to 50        </a:t>
            </a:r>
          </a:p>
          <a:p>
            <a:r>
              <a:rPr lang="en-GB" sz="1200" dirty="0"/>
              <a:t>Step 2 20, 30, 40 and 50        </a:t>
            </a:r>
          </a:p>
          <a:p>
            <a:r>
              <a:rPr lang="en-GB" sz="1200" dirty="0"/>
              <a:t>Step 3 Count by making groups of tens        </a:t>
            </a:r>
          </a:p>
          <a:p>
            <a:r>
              <a:rPr lang="en-GB" sz="1200" dirty="0"/>
              <a:t>Step 4 Groups of tens and ones        </a:t>
            </a:r>
          </a:p>
          <a:p>
            <a:r>
              <a:rPr lang="en-GB" sz="1200" dirty="0"/>
              <a:t>Step 5 Partition into tens and ones        </a:t>
            </a:r>
          </a:p>
          <a:p>
            <a:r>
              <a:rPr lang="en-GB" sz="1200" dirty="0"/>
              <a:t>Step 6 The number line to 50        </a:t>
            </a:r>
          </a:p>
          <a:p>
            <a:r>
              <a:rPr lang="en-GB" sz="1200" dirty="0"/>
              <a:t>Step 7 Estimate on a number line to 50        </a:t>
            </a:r>
          </a:p>
          <a:p>
            <a:r>
              <a:rPr lang="en-GB" sz="1200" dirty="0"/>
              <a:t>Step 8 1 more, 1 less</a:t>
            </a:r>
          </a:p>
          <a:p>
            <a:r>
              <a:rPr lang="en-GB" sz="1200" b="1" u="sng" dirty="0"/>
              <a:t>Measurement  </a:t>
            </a:r>
            <a:endParaRPr lang="en-GB" sz="1200" dirty="0"/>
          </a:p>
          <a:p>
            <a:r>
              <a:rPr lang="en-GB" sz="1200" dirty="0"/>
              <a:t>Step 1 Compare lengths and heights       </a:t>
            </a:r>
          </a:p>
          <a:p>
            <a:r>
              <a:rPr lang="en-GB" sz="1200" dirty="0"/>
              <a:t>Step 2 Measure length using objects        </a:t>
            </a:r>
          </a:p>
          <a:p>
            <a:r>
              <a:rPr lang="en-GB" sz="1200" dirty="0"/>
              <a:t>Step 3 Measure length in centimetres</a:t>
            </a:r>
          </a:p>
          <a:p>
            <a:r>
              <a:rPr lang="en-GB" sz="1200" dirty="0"/>
              <a:t>Step 1 Heavier and lighter        </a:t>
            </a:r>
          </a:p>
          <a:p>
            <a:r>
              <a:rPr lang="en-GB" sz="1200" dirty="0"/>
              <a:t>Step 2 Measure mass        </a:t>
            </a:r>
          </a:p>
          <a:p>
            <a:r>
              <a:rPr lang="en-GB" sz="1200" dirty="0"/>
              <a:t>Step 3 Compare mass        </a:t>
            </a:r>
          </a:p>
          <a:p>
            <a:r>
              <a:rPr lang="en-GB" sz="1200" dirty="0"/>
              <a:t>Step 4 Full and empty        </a:t>
            </a:r>
          </a:p>
          <a:p>
            <a:r>
              <a:rPr lang="en-GB" sz="1200" dirty="0"/>
              <a:t>Step 5 Compare volume        </a:t>
            </a:r>
          </a:p>
          <a:p>
            <a:r>
              <a:rPr lang="en-GB" sz="1200" dirty="0"/>
              <a:t>Step 6 Measure capacity        </a:t>
            </a:r>
          </a:p>
          <a:p>
            <a:r>
              <a:rPr lang="en-GB" sz="1200" dirty="0"/>
              <a:t>Step 7 Compare capacity</a:t>
            </a:r>
          </a:p>
          <a:p>
            <a:pPr>
              <a:spcAft>
                <a:spcPts val="1000"/>
              </a:spcAft>
            </a:pPr>
            <a:endParaRPr lang="en-GB" sz="1200" b="1" dirty="0">
              <a:ea typeface="+mn-lt"/>
              <a:cs typeface="+mn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DB1BC4-6706-4D5C-99BF-50E53B92AEFC}"/>
              </a:ext>
            </a:extLst>
          </p:cNvPr>
          <p:cNvSpPr txBox="1"/>
          <p:nvPr/>
        </p:nvSpPr>
        <p:spPr>
          <a:xfrm>
            <a:off x="97793" y="339158"/>
            <a:ext cx="3492583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u="sng" dirty="0">
                <a:solidFill>
                  <a:srgbClr val="FF0000"/>
                </a:solidFill>
              </a:rPr>
              <a:t>Grammar, punctuation and spelling</a:t>
            </a:r>
          </a:p>
          <a:p>
            <a:pPr marL="171450" indent="-171450">
              <a:buFontTx/>
              <a:buChar char="-"/>
            </a:pPr>
            <a:r>
              <a:rPr lang="en-GB" sz="1200" dirty="0"/>
              <a:t>Use capital letters and full stops.</a:t>
            </a:r>
          </a:p>
          <a:p>
            <a:pPr marL="171450" indent="-171450">
              <a:buFontTx/>
              <a:buChar char="-"/>
            </a:pPr>
            <a:r>
              <a:rPr lang="en-GB" sz="1200" dirty="0"/>
              <a:t>Use finger spaces between words.</a:t>
            </a:r>
          </a:p>
          <a:p>
            <a:pPr marL="171450" indent="-171450">
              <a:buFontTx/>
              <a:buChar char="-"/>
            </a:pPr>
            <a:r>
              <a:rPr lang="en-GB" sz="1200" dirty="0"/>
              <a:t>Use conjunction ‘and’ to join words and clauses.</a:t>
            </a:r>
          </a:p>
          <a:p>
            <a:pPr marL="171450" indent="-171450">
              <a:buFontTx/>
              <a:buChar char="-"/>
            </a:pPr>
            <a:r>
              <a:rPr lang="en-GB" sz="1200" dirty="0"/>
              <a:t>Spell common exception words.</a:t>
            </a:r>
          </a:p>
          <a:p>
            <a:pPr marL="171450" indent="-171450">
              <a:buFontTx/>
              <a:buChar char="-"/>
            </a:pPr>
            <a:r>
              <a:rPr lang="en-GB" sz="1200" dirty="0"/>
              <a:t>Use question marks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201C870-5CB8-4F6F-B1BC-9ABDAEB89610}"/>
              </a:ext>
            </a:extLst>
          </p:cNvPr>
          <p:cNvSpPr txBox="1"/>
          <p:nvPr/>
        </p:nvSpPr>
        <p:spPr>
          <a:xfrm>
            <a:off x="3274738" y="108325"/>
            <a:ext cx="4084676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400" b="1" u="sng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Year 1  Clownfish  - Term 4</a:t>
            </a:r>
            <a:r>
              <a:rPr lang="en-GB" sz="24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algn="ctr"/>
            <a:r>
              <a:rPr lang="en-GB" sz="2400" b="1" dirty="0">
                <a:solidFill>
                  <a:srgbClr val="00206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How Have Toys Changed?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27263" y="5192392"/>
            <a:ext cx="2980944" cy="154965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314960">
              <a:lnSpc>
                <a:spcPts val="1100"/>
              </a:lnSpc>
            </a:pPr>
            <a:r>
              <a:rPr lang="en-US" sz="1200" b="1" dirty="0">
                <a:solidFill>
                  <a:srgbClr val="FF0000"/>
                </a:solidFill>
                <a:effectLst/>
                <a:ea typeface="Tahoma" panose="020B0604030504040204" pitchFamily="34" charset="0"/>
              </a:rPr>
              <a:t>Handwriting</a:t>
            </a:r>
            <a:endParaRPr lang="en-GB" sz="1200" dirty="0">
              <a:effectLst/>
              <a:ea typeface="Tahoma" panose="020B0604030504040204" pitchFamily="34" charset="0"/>
            </a:endParaRPr>
          </a:p>
          <a:p>
            <a:pPr marL="342900" marR="321945" lvl="0" indent="-342900">
              <a:lnSpc>
                <a:spcPct val="82000"/>
              </a:lnSpc>
              <a:spcBef>
                <a:spcPts val="185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299085" algn="l"/>
              </a:tabLst>
            </a:pPr>
            <a:r>
              <a:rPr lang="en-US" sz="12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sit</a:t>
            </a:r>
            <a:r>
              <a:rPr lang="en-US" sz="1200" spc="-15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2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correctly</a:t>
            </a:r>
            <a:r>
              <a:rPr lang="en-US" sz="1200" spc="-15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2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at</a:t>
            </a:r>
            <a:r>
              <a:rPr lang="en-US" sz="1200" spc="-1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2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a</a:t>
            </a:r>
            <a:r>
              <a:rPr lang="en-US" sz="1200" spc="-1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2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table,</a:t>
            </a:r>
            <a:r>
              <a:rPr lang="en-US" sz="1200" spc="-2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2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holding</a:t>
            </a:r>
            <a:r>
              <a:rPr lang="en-US" sz="1200" spc="-15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2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a</a:t>
            </a:r>
            <a:r>
              <a:rPr lang="en-US" sz="1200" spc="-295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2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pencil</a:t>
            </a:r>
            <a:r>
              <a:rPr lang="en-US" sz="1200" spc="-2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2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comfortably</a:t>
            </a:r>
            <a:r>
              <a:rPr lang="en-US" sz="1200" spc="-2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2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and</a:t>
            </a:r>
            <a:r>
              <a:rPr lang="en-US" sz="1200" spc="-5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2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correctly</a:t>
            </a:r>
            <a:endParaRPr lang="en-GB" sz="1200" dirty="0">
              <a:effectLst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lvl="0" indent="-342900">
              <a:lnSpc>
                <a:spcPct val="82000"/>
              </a:lnSpc>
              <a:spcBef>
                <a:spcPts val="205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299085" algn="l"/>
              </a:tabLst>
            </a:pPr>
            <a:r>
              <a:rPr lang="en-US" sz="12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begin to form lower-case letters in the</a:t>
            </a:r>
            <a:r>
              <a:rPr lang="en-US" sz="1200" spc="-305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2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correct direction, starting and finishing</a:t>
            </a:r>
            <a:r>
              <a:rPr lang="en-US" sz="1200" spc="-1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2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in the</a:t>
            </a:r>
            <a:r>
              <a:rPr lang="en-US" sz="1200" spc="-5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2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right</a:t>
            </a:r>
            <a:r>
              <a:rPr lang="en-US" sz="1200" spc="-5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2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place</a:t>
            </a:r>
            <a:endParaRPr lang="en-GB" sz="1200" dirty="0">
              <a:effectLst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lvl="0" indent="-342900">
              <a:lnSpc>
                <a:spcPts val="1225"/>
              </a:lnSpc>
              <a:spcBef>
                <a:spcPts val="35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299085" algn="l"/>
              </a:tabLst>
            </a:pPr>
            <a:r>
              <a:rPr lang="en-US" sz="12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form</a:t>
            </a:r>
            <a:r>
              <a:rPr lang="en-US" sz="1200" spc="-2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2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capital</a:t>
            </a:r>
            <a:r>
              <a:rPr lang="en-US" sz="1200" spc="-2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2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letters</a:t>
            </a:r>
            <a:endParaRPr lang="en-GB" sz="1200" dirty="0">
              <a:effectLst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lvl="0" indent="-342900">
              <a:lnSpc>
                <a:spcPts val="1225"/>
              </a:lnSpc>
              <a:buSzPts val="1000"/>
              <a:buFont typeface="Symbol" panose="05050102010706020507" pitchFamily="18" charset="2"/>
              <a:buChar char=""/>
              <a:tabLst>
                <a:tab pos="299085" algn="l"/>
              </a:tabLst>
            </a:pPr>
            <a:r>
              <a:rPr lang="en-US" sz="12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form</a:t>
            </a:r>
            <a:r>
              <a:rPr lang="en-US" sz="1200" spc="-1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2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digits</a:t>
            </a:r>
            <a:r>
              <a:rPr lang="en-US" sz="1200" spc="-5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2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0-9</a:t>
            </a:r>
            <a:endParaRPr lang="en-GB" sz="1200" dirty="0">
              <a:effectLst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GB" sz="1200" dirty="0">
              <a:effectLst/>
              <a:ea typeface="Calibri" panose="020F0502020204030204" pitchFamily="34" charset="0"/>
              <a:cs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06014" y="1111757"/>
            <a:ext cx="282212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Core Values </a:t>
            </a:r>
          </a:p>
          <a:p>
            <a:pPr algn="ctr"/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 Caring and Compassionate</a:t>
            </a:r>
          </a:p>
        </p:txBody>
      </p:sp>
      <p:pic>
        <p:nvPicPr>
          <p:cNvPr id="6" name="Picture 5" descr="A child holding a teddy bear&#10;&#10;AI-generated content may be incorrect.">
            <a:extLst>
              <a:ext uri="{FF2B5EF4-FFF2-40B4-BE49-F238E27FC236}">
                <a16:creationId xmlns:a16="http://schemas.microsoft.com/office/drawing/2014/main" id="{A29BE681-9DE9-AC80-A57F-732A24C43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2544" y="1784409"/>
            <a:ext cx="2049277" cy="2381484"/>
          </a:xfrm>
          <a:prstGeom prst="rect">
            <a:avLst/>
          </a:prstGeom>
        </p:spPr>
      </p:pic>
      <p:pic>
        <p:nvPicPr>
          <p:cNvPr id="10" name="Picture 9" descr="A book cover with teddy bears&#10;&#10;AI-generated content may be incorrect.">
            <a:extLst>
              <a:ext uri="{FF2B5EF4-FFF2-40B4-BE49-F238E27FC236}">
                <a16:creationId xmlns:a16="http://schemas.microsoft.com/office/drawing/2014/main" id="{BF8DA01C-762B-F746-3E65-B771891885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4787" y="4253770"/>
            <a:ext cx="2067034" cy="2488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706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201C870-5CB8-4F6F-B1BC-9ABDAEB89610}"/>
              </a:ext>
            </a:extLst>
          </p:cNvPr>
          <p:cNvSpPr txBox="1"/>
          <p:nvPr/>
        </p:nvSpPr>
        <p:spPr>
          <a:xfrm>
            <a:off x="2702543" y="142932"/>
            <a:ext cx="4689200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000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Years 1  - Term 4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Have Toys Changed?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2738BC-33DD-4E83-B0C5-4439A2351D72}"/>
              </a:ext>
            </a:extLst>
          </p:cNvPr>
          <p:cNvSpPr txBox="1"/>
          <p:nvPr/>
        </p:nvSpPr>
        <p:spPr>
          <a:xfrm>
            <a:off x="161386" y="1632952"/>
            <a:ext cx="2608054" cy="4022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512445" marR="764540">
              <a:lnSpc>
                <a:spcPts val="121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1200" b="1" u="sng" kern="0">
                <a:solidFill>
                  <a:srgbClr val="FF0000"/>
                </a:solidFill>
                <a:effectLst/>
                <a:ea typeface="Tahoma" panose="020B0604030504040204" pitchFamily="34" charset="0"/>
              </a:rPr>
              <a:t>PSHE </a:t>
            </a:r>
            <a:r>
              <a:rPr lang="en-US" sz="1200" b="1" kern="0">
                <a:solidFill>
                  <a:srgbClr val="FF0000"/>
                </a:solidFill>
                <a:effectLst/>
                <a:ea typeface="Tahoma" panose="020B0604030504040204" pitchFamily="34" charset="0"/>
              </a:rPr>
              <a:t>Celebrating Differences</a:t>
            </a:r>
            <a:endParaRPr lang="en-GB" sz="1200" b="1" kern="0">
              <a:effectLst/>
              <a:ea typeface="Tahom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4C6088-44CB-4484-9855-5B9FD45BD91A}"/>
              </a:ext>
            </a:extLst>
          </p:cNvPr>
          <p:cNvSpPr txBox="1"/>
          <p:nvPr/>
        </p:nvSpPr>
        <p:spPr>
          <a:xfrm>
            <a:off x="7278488" y="202941"/>
            <a:ext cx="2436352" cy="286232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b="1" u="sng" dirty="0">
                <a:solidFill>
                  <a:srgbClr val="FF0000"/>
                </a:solidFill>
                <a:ea typeface="Calibri"/>
                <a:cs typeface="Calibri"/>
              </a:rPr>
              <a:t>History: How Have Toys Changed</a:t>
            </a:r>
            <a:r>
              <a:rPr lang="en-GB" sz="1200" b="1" dirty="0">
                <a:solidFill>
                  <a:srgbClr val="FF0000"/>
                </a:solidFill>
                <a:ea typeface="Calibri"/>
                <a:cs typeface="Calibri"/>
              </a:rPr>
              <a:t>?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200" dirty="0"/>
              <a:t>Discuss their favourite toy using language related to the past.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200" dirty="0"/>
              <a:t>Ask questions about toys in the past.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200" dirty="0"/>
              <a:t>Make comparisons between toys in the past and present.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200" dirty="0"/>
              <a:t>Sequence artefacts from different periods of time.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200" dirty="0"/>
              <a:t>Identify changes between teddy bears today and those from 100 years ago. 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200" dirty="0"/>
              <a:t>Describe how toys have changed over time </a:t>
            </a:r>
          </a:p>
          <a:p>
            <a:pPr marL="171450" indent="-171450">
              <a:buFont typeface="Arial"/>
              <a:buChar char="•"/>
            </a:pPr>
            <a:endParaRPr lang="en-GB" sz="1200" dirty="0"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F1AB19-13E5-49C2-B1CF-51CD91751998}"/>
              </a:ext>
            </a:extLst>
          </p:cNvPr>
          <p:cNvSpPr txBox="1"/>
          <p:nvPr/>
        </p:nvSpPr>
        <p:spPr>
          <a:xfrm>
            <a:off x="161385" y="202941"/>
            <a:ext cx="2639902" cy="48936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b="1" u="sng" dirty="0">
                <a:solidFill>
                  <a:srgbClr val="FF0000"/>
                </a:solidFill>
              </a:rPr>
              <a:t>Science: Everyday Materials 2</a:t>
            </a:r>
          </a:p>
          <a:p>
            <a:r>
              <a:rPr lang="en-GB" sz="1200" b="1" dirty="0">
                <a:ea typeface="+mn-lt"/>
                <a:cs typeface="+mn-lt"/>
              </a:rPr>
              <a:t>Scientific Enquiry</a:t>
            </a:r>
          </a:p>
          <a:p>
            <a:r>
              <a:rPr lang="en-GB" sz="1200" b="1" dirty="0"/>
              <a:t>Year 1:</a:t>
            </a:r>
            <a:r>
              <a:rPr lang="en-GB" sz="1200" dirty="0"/>
              <a:t> </a:t>
            </a:r>
            <a:r>
              <a:rPr lang="en-GB" sz="1200" b="1" dirty="0"/>
              <a:t>Exploring Everyday Objects </a:t>
            </a:r>
            <a:endParaRPr lang="en-GB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Apply knowledge to explore how materials are used in practical and creative ways.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Investigate the suitability of different materials for specific purposes.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Design and build a structure strong enough to withstand wind, considering the strength and stability of materials.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Create a waterproof structure, exploring how materials repel water.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Be introduced to how materials are chosen for furniture based on their properties, by examining a variety of fabrics, understanding their textures, durability and other properties.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Explain the uses of materials and why they are suitable for specific purposes, consolidating their learning through critical thinking and application.</a:t>
            </a:r>
          </a:p>
          <a:p>
            <a:endParaRPr lang="en-GB" sz="1200" b="1" u="sng" dirty="0">
              <a:ea typeface="+mn-lt"/>
              <a:cs typeface="+mn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427064-EA5A-4F1B-88EB-691EFD2EE2A3}"/>
              </a:ext>
            </a:extLst>
          </p:cNvPr>
          <p:cNvSpPr txBox="1"/>
          <p:nvPr/>
        </p:nvSpPr>
        <p:spPr>
          <a:xfrm>
            <a:off x="7391743" y="5809828"/>
            <a:ext cx="2352872" cy="5046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200" b="1" u="sng" dirty="0">
                <a:solidFill>
                  <a:srgbClr val="FF0000"/>
                </a:solidFill>
                <a:effectLst/>
                <a:latin typeface="Calibri"/>
                <a:ea typeface="Calibri"/>
                <a:cs typeface="Times New Roman"/>
              </a:rPr>
              <a:t>RE – </a:t>
            </a:r>
            <a:r>
              <a:rPr lang="en-GB" sz="1200" dirty="0">
                <a:effectLst/>
                <a:latin typeface="Calibri"/>
                <a:ea typeface="Calibri"/>
                <a:cs typeface="Times New Roman"/>
              </a:rPr>
              <a:t>What do Christians believe God is like?</a:t>
            </a:r>
            <a:endParaRPr lang="en-GB" sz="1200" dirty="0">
              <a:latin typeface="Calibri"/>
              <a:ea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07918C-FAA7-4208-ABC2-042F8BAAE200}"/>
              </a:ext>
            </a:extLst>
          </p:cNvPr>
          <p:cNvSpPr txBox="1"/>
          <p:nvPr/>
        </p:nvSpPr>
        <p:spPr>
          <a:xfrm>
            <a:off x="4792656" y="4777568"/>
            <a:ext cx="2365439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b="1" u="sng" dirty="0">
                <a:solidFill>
                  <a:srgbClr val="FF0000"/>
                </a:solidFill>
              </a:rPr>
              <a:t>RSHE – My Rights and Responsibilities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Understand that some diseases are spread.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Know that I have a right to be protected from diseases.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Know that we have a responsibility to protect others from diseases.</a:t>
            </a:r>
          </a:p>
          <a:p>
            <a:endParaRPr lang="en-GB" sz="1200" b="1" u="sng" dirty="0">
              <a:solidFill>
                <a:srgbClr val="FF0000"/>
              </a:solidFill>
              <a:ea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3427064-EA5A-4F1B-88EB-691EFD2EE2A3}"/>
              </a:ext>
            </a:extLst>
          </p:cNvPr>
          <p:cNvSpPr txBox="1"/>
          <p:nvPr/>
        </p:nvSpPr>
        <p:spPr>
          <a:xfrm>
            <a:off x="180736" y="5280161"/>
            <a:ext cx="268266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b="1" u="sng" dirty="0">
                <a:solidFill>
                  <a:srgbClr val="FF0000"/>
                </a:solidFill>
                <a:ea typeface="Calibri"/>
                <a:cs typeface="Calibri"/>
              </a:rPr>
              <a:t>Design and Technology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ea typeface="Calibri"/>
                <a:cs typeface="Calibri"/>
              </a:rPr>
              <a:t>Explore, design, make and evaluate stable structures.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49021" y="3118914"/>
            <a:ext cx="2155235" cy="80227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200" b="1" u="sng" dirty="0">
                <a:solidFill>
                  <a:srgbClr val="FF0000"/>
                </a:solidFill>
                <a:effectLst/>
                <a:latin typeface="Calibri"/>
                <a:ea typeface="Calibri"/>
                <a:cs typeface="Calibri"/>
              </a:rPr>
              <a:t>Computing -</a:t>
            </a:r>
            <a:r>
              <a:rPr lang="en-GB" sz="1200" b="1" dirty="0">
                <a:solidFill>
                  <a:srgbClr val="FF0000"/>
                </a:solidFill>
                <a:effectLst/>
                <a:latin typeface="Calibri"/>
                <a:ea typeface="Calibri"/>
                <a:cs typeface="Calibri"/>
              </a:rPr>
              <a:t> </a:t>
            </a:r>
          </a:p>
          <a:p>
            <a:pPr marL="171450" indent="-171450">
              <a:buFont typeface="Arial"/>
              <a:buChar char="•"/>
            </a:pPr>
            <a:r>
              <a:rPr lang="en-GB" sz="1200" dirty="0">
                <a:highlight>
                  <a:srgbClr val="FFFFFF"/>
                </a:highlight>
                <a:ea typeface="Calibri"/>
                <a:cs typeface="Calibri"/>
              </a:rPr>
              <a:t>Programme a robot</a:t>
            </a:r>
          </a:p>
          <a:p>
            <a:pPr marL="171450" indent="-171450">
              <a:buFont typeface="Arial"/>
              <a:buChar char="•"/>
            </a:pPr>
            <a:r>
              <a:rPr lang="en-GB" sz="1200" dirty="0">
                <a:highlight>
                  <a:srgbClr val="FFFFFF"/>
                </a:highlight>
                <a:ea typeface="Calibri"/>
                <a:cs typeface="Calibri"/>
              </a:rPr>
              <a:t>E-safety</a:t>
            </a:r>
            <a:r>
              <a:rPr lang="en-GB" sz="1000" dirty="0">
                <a:solidFill>
                  <a:srgbClr val="FF0000"/>
                </a:solidFill>
                <a:highlight>
                  <a:srgbClr val="FFFFFF"/>
                </a:highlight>
                <a:ea typeface="Calibri"/>
                <a:cs typeface="Calibri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1385" y="6070229"/>
            <a:ext cx="268266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b="1" u="sng" baseline="0" dirty="0">
                <a:solidFill>
                  <a:srgbClr val="FF0000"/>
                </a:solidFill>
                <a:latin typeface="Calibri"/>
                <a:ea typeface="Segoe UI"/>
                <a:cs typeface="Segoe UI"/>
              </a:rPr>
              <a:t>P.E.</a:t>
            </a:r>
            <a:r>
              <a:rPr lang="en-GB" sz="1200" b="1" u="sng" dirty="0">
                <a:solidFill>
                  <a:srgbClr val="FF0000"/>
                </a:solidFill>
                <a:latin typeface="Calibri"/>
                <a:ea typeface="Segoe UI"/>
                <a:cs typeface="Segoe UI"/>
              </a:rPr>
              <a:t> 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alibri"/>
                <a:ea typeface="Segoe UI"/>
                <a:cs typeface="Segoe UI"/>
              </a:rPr>
              <a:t>Net and  Ball Games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aseline="0" dirty="0">
                <a:latin typeface="Calibri"/>
                <a:ea typeface="Segoe UI"/>
                <a:cs typeface="Segoe UI"/>
              </a:rPr>
              <a:t>Yoga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49022" y="4168775"/>
            <a:ext cx="2155234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b="1" u="sng" dirty="0">
                <a:solidFill>
                  <a:srgbClr val="FF0000"/>
                </a:solidFill>
              </a:rPr>
              <a:t>Music-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Create sound patterns </a:t>
            </a:r>
            <a:endParaRPr lang="en-GB" sz="12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450C5C-32E2-F89E-80A1-AEA93939022E}"/>
              </a:ext>
            </a:extLst>
          </p:cNvPr>
          <p:cNvSpPr txBox="1"/>
          <p:nvPr/>
        </p:nvSpPr>
        <p:spPr>
          <a:xfrm>
            <a:off x="7330653" y="3441363"/>
            <a:ext cx="2475051" cy="212365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b="1" u="sng" dirty="0">
                <a:solidFill>
                  <a:srgbClr val="FF0000"/>
                </a:solidFill>
              </a:rPr>
              <a:t>PSHE –  </a:t>
            </a:r>
            <a:r>
              <a:rPr lang="en-GB" sz="1200" b="1" u="sng" dirty="0">
                <a:solidFill>
                  <a:srgbClr val="FF0000"/>
                </a:solidFill>
                <a:ea typeface="+mn-lt"/>
                <a:cs typeface="+mn-lt"/>
              </a:rPr>
              <a:t>Healthy and Unhealthy 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I can understand the difference between being healthy and unhealthy, and know some ways to keep myself healthy	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I know how to keep myself clean and healthy, and understand how germs cause disease/ illness.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I know that all household products including medicines can be harmful if not used properly </a:t>
            </a:r>
          </a:p>
        </p:txBody>
      </p:sp>
      <p:pic>
        <p:nvPicPr>
          <p:cNvPr id="11" name="Picture 10" descr="A book cover with a person and a monster&#10;&#10;AI-generated content may be incorrect.">
            <a:extLst>
              <a:ext uri="{FF2B5EF4-FFF2-40B4-BE49-F238E27FC236}">
                <a16:creationId xmlns:a16="http://schemas.microsoft.com/office/drawing/2014/main" id="{3C64E606-F630-1946-F03B-89F5DC0147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055" y="1056300"/>
            <a:ext cx="1767993" cy="2248095"/>
          </a:xfrm>
          <a:prstGeom prst="rect">
            <a:avLst/>
          </a:prstGeom>
        </p:spPr>
      </p:pic>
      <p:pic>
        <p:nvPicPr>
          <p:cNvPr id="14" name="Picture 13" descr="A book cover with a child riding a ball&#10;&#10;AI-generated content may be incorrect.">
            <a:extLst>
              <a:ext uri="{FF2B5EF4-FFF2-40B4-BE49-F238E27FC236}">
                <a16:creationId xmlns:a16="http://schemas.microsoft.com/office/drawing/2014/main" id="{92559ABC-8678-3206-8F22-27F9A93C9A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2265" y="1065443"/>
            <a:ext cx="1540582" cy="1936449"/>
          </a:xfrm>
          <a:prstGeom prst="rect">
            <a:avLst/>
          </a:prstGeom>
        </p:spPr>
      </p:pic>
      <p:pic>
        <p:nvPicPr>
          <p:cNvPr id="18" name="Picture 17" descr="A book cover of a child holding a dog&#10;&#10;AI-generated content may be incorrect.">
            <a:extLst>
              <a:ext uri="{FF2B5EF4-FFF2-40B4-BE49-F238E27FC236}">
                <a16:creationId xmlns:a16="http://schemas.microsoft.com/office/drawing/2014/main" id="{2D3AF0B3-450E-6826-57AA-242D524C0C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0755" y="3822134"/>
            <a:ext cx="1719344" cy="224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957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d2ba1ed-08cc-4d6a-a473-380eb6088c29" xsi:nil="true"/>
    <lcf76f155ced4ddcb4097134ff3c332f xmlns="1e02909d-f913-409e-b9da-bd55e6e2280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DB10C7FF20A04D85F53CECBB3B4BA6" ma:contentTypeVersion="14" ma:contentTypeDescription="Create a new document." ma:contentTypeScope="" ma:versionID="4d756957a29cff8e52d401b6dc0ea080">
  <xsd:schema xmlns:xsd="http://www.w3.org/2001/XMLSchema" xmlns:xs="http://www.w3.org/2001/XMLSchema" xmlns:p="http://schemas.microsoft.com/office/2006/metadata/properties" xmlns:ns2="1e02909d-f913-409e-b9da-bd55e6e22809" xmlns:ns3="ad2ba1ed-08cc-4d6a-a473-380eb6088c29" targetNamespace="http://schemas.microsoft.com/office/2006/metadata/properties" ma:root="true" ma:fieldsID="1b95ebb62a20a162f30c91790839b46a" ns2:_="" ns3:_="">
    <xsd:import namespace="1e02909d-f913-409e-b9da-bd55e6e22809"/>
    <xsd:import namespace="ad2ba1ed-08cc-4d6a-a473-380eb6088c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02909d-f913-409e-b9da-bd55e6e228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df28ee0b-3149-4d3b-932f-175a594d71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2ba1ed-08cc-4d6a-a473-380eb6088c29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68fd6b3-95c7-4020-b3fb-26237faa549a}" ma:internalName="TaxCatchAll" ma:showField="CatchAllData" ma:web="ad2ba1ed-08cc-4d6a-a473-380eb6088c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49AEF8F-61C7-4F2F-8904-6FF0B6EB8D40}">
  <ds:schemaRefs>
    <ds:schemaRef ds:uri="1e02909d-f913-409e-b9da-bd55e6e22809"/>
    <ds:schemaRef ds:uri="ad2ba1ed-08cc-4d6a-a473-380eb6088c2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D24F78D-CEC8-4AA0-A33A-19D6492E08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0790D10-037C-428B-9355-2E8D18216A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02909d-f913-409e-b9da-bd55e6e22809"/>
    <ds:schemaRef ds:uri="ad2ba1ed-08cc-4d6a-a473-380eb6088c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</TotalTime>
  <Words>719</Words>
  <Application>Microsoft Office PowerPoint</Application>
  <PresentationFormat>A4 Paper (210x297 mm)</PresentationFormat>
  <Paragraphs>93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Comic Sans MS</vt:lpstr>
      <vt:lpstr>Symbol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RSmout</dc:creator>
  <cp:lastModifiedBy>Fran Brassleay</cp:lastModifiedBy>
  <cp:revision>6</cp:revision>
  <dcterms:created xsi:type="dcterms:W3CDTF">2019-08-20T16:45:42Z</dcterms:created>
  <dcterms:modified xsi:type="dcterms:W3CDTF">2026-02-25T17:21:05Z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0x01010024DB10C7FF20A04D85F53CECBB3B4BA6</vt:lpwstr>
  </property>
  <property fmtid="{D5CDD505-2E9C-101B-9397-08002B2CF9AE}" pid="3" name="MediaServiceImageTags">
    <vt:lpwstr/>
  </property>
</Properties>
</file>